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73" r:id="rId2"/>
    <p:sldId id="256" r:id="rId3"/>
    <p:sldId id="274" r:id="rId4"/>
    <p:sldId id="275" r:id="rId5"/>
    <p:sldId id="293" r:id="rId6"/>
    <p:sldId id="294" r:id="rId7"/>
    <p:sldId id="366" r:id="rId8"/>
    <p:sldId id="367" r:id="rId9"/>
    <p:sldId id="368" r:id="rId10"/>
    <p:sldId id="373" r:id="rId11"/>
    <p:sldId id="369" r:id="rId12"/>
    <p:sldId id="372" r:id="rId13"/>
    <p:sldId id="298" r:id="rId14"/>
    <p:sldId id="336" r:id="rId15"/>
    <p:sldId id="385" r:id="rId16"/>
    <p:sldId id="299" r:id="rId17"/>
    <p:sldId id="361" r:id="rId18"/>
    <p:sldId id="362" r:id="rId19"/>
    <p:sldId id="358" r:id="rId20"/>
    <p:sldId id="360" r:id="rId21"/>
    <p:sldId id="363" r:id="rId22"/>
    <p:sldId id="364" r:id="rId23"/>
    <p:sldId id="365" r:id="rId24"/>
    <p:sldId id="301" r:id="rId25"/>
    <p:sldId id="300" r:id="rId26"/>
    <p:sldId id="327" r:id="rId27"/>
    <p:sldId id="328" r:id="rId28"/>
    <p:sldId id="329" r:id="rId29"/>
    <p:sldId id="330" r:id="rId30"/>
    <p:sldId id="331" r:id="rId31"/>
    <p:sldId id="302" r:id="rId32"/>
    <p:sldId id="303" r:id="rId33"/>
    <p:sldId id="304" r:id="rId34"/>
    <p:sldId id="305" r:id="rId35"/>
    <p:sldId id="276" r:id="rId36"/>
    <p:sldId id="282" r:id="rId37"/>
    <p:sldId id="292" r:id="rId38"/>
    <p:sldId id="374" r:id="rId39"/>
    <p:sldId id="375" r:id="rId40"/>
    <p:sldId id="376" r:id="rId41"/>
    <p:sldId id="377" r:id="rId42"/>
    <p:sldId id="378" r:id="rId43"/>
    <p:sldId id="379" r:id="rId44"/>
    <p:sldId id="380" r:id="rId45"/>
    <p:sldId id="381" r:id="rId46"/>
    <p:sldId id="382" r:id="rId47"/>
    <p:sldId id="383" r:id="rId48"/>
    <p:sldId id="384" r:id="rId49"/>
  </p:sldIdLst>
  <p:sldSz cx="20104100" cy="11309350"/>
  <p:notesSz cx="7077075" cy="936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B225E1D3-F269-42B7-9F54-CE676E1D6880}">
          <p14:sldIdLst>
            <p14:sldId id="273"/>
            <p14:sldId id="256"/>
            <p14:sldId id="274"/>
            <p14:sldId id="275"/>
          </p14:sldIdLst>
        </p14:section>
        <p14:section name="Content" id="{E87449E0-6B1D-4DCB-B07A-8BE762EBFCA7}">
          <p14:sldIdLst>
            <p14:sldId id="293"/>
            <p14:sldId id="294"/>
            <p14:sldId id="366"/>
            <p14:sldId id="367"/>
            <p14:sldId id="368"/>
            <p14:sldId id="373"/>
            <p14:sldId id="369"/>
            <p14:sldId id="372"/>
            <p14:sldId id="298"/>
            <p14:sldId id="336"/>
            <p14:sldId id="385"/>
            <p14:sldId id="299"/>
            <p14:sldId id="361"/>
            <p14:sldId id="362"/>
            <p14:sldId id="358"/>
            <p14:sldId id="360"/>
            <p14:sldId id="363"/>
            <p14:sldId id="364"/>
            <p14:sldId id="365"/>
            <p14:sldId id="301"/>
            <p14:sldId id="300"/>
            <p14:sldId id="327"/>
            <p14:sldId id="328"/>
            <p14:sldId id="329"/>
            <p14:sldId id="330"/>
            <p14:sldId id="331"/>
            <p14:sldId id="302"/>
            <p14:sldId id="303"/>
            <p14:sldId id="304"/>
            <p14:sldId id="305"/>
            <p14:sldId id="276"/>
            <p14:sldId id="282"/>
            <p14:sldId id="292"/>
            <p14:sldId id="374"/>
            <p14:sldId id="375"/>
            <p14:sldId id="376"/>
            <p14:sldId id="377"/>
            <p14:sldId id="378"/>
            <p14:sldId id="379"/>
            <p14:sldId id="380"/>
            <p14:sldId id="381"/>
            <p14:sldId id="382"/>
            <p14:sldId id="383"/>
            <p14:sldId id="384"/>
          </p14:sldIdLst>
        </p14:section>
      </p14:sectionLst>
    </p:ext>
    <p:ext uri="{EFAFB233-063F-42B5-8137-9DF3F51BA10A}">
      <p15:sldGuideLst xmlns:p15="http://schemas.microsoft.com/office/powerpoint/2012/main">
        <p15:guide id="1" orient="horz" pos="1402" userDrawn="1">
          <p15:clr>
            <a:srgbClr val="A4A3A4"/>
          </p15:clr>
        </p15:guide>
        <p15:guide id="2" pos="47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1230"/>
    <a:srgbClr val="C41B2F"/>
    <a:srgbClr val="414042"/>
    <a:srgbClr val="52F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04" autoAdjust="0"/>
    <p:restoredTop sz="81807" autoAdjust="0"/>
  </p:normalViewPr>
  <p:slideViewPr>
    <p:cSldViewPr snapToGrid="0">
      <p:cViewPr varScale="1">
        <p:scale>
          <a:sx n="42" d="100"/>
          <a:sy n="42" d="100"/>
        </p:scale>
        <p:origin x="816" y="58"/>
      </p:cViewPr>
      <p:guideLst>
        <p:guide orient="horz" pos="1402"/>
        <p:guide pos="476"/>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5" d="100"/>
          <a:sy n="85" d="100"/>
        </p:scale>
        <p:origin x="3822"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8A14FA-3443-45C7-9173-7FF40CEE96D5}"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4D6C1A3B-9E3C-4DC5-B74C-1DD64E007013}">
      <dgm:prSet phldrT="[Text]"/>
      <dgm:spPr>
        <a:solidFill>
          <a:schemeClr val="accent3"/>
        </a:solidFill>
      </dgm:spPr>
      <dgm:t>
        <a:bodyPr/>
        <a:lstStyle/>
        <a:p>
          <a:r>
            <a:rPr lang="en-US" dirty="0" err="1" smtClean="0"/>
            <a:t>LName</a:t>
          </a:r>
          <a:endParaRPr lang="en-US" dirty="0"/>
        </a:p>
      </dgm:t>
    </dgm:pt>
    <dgm:pt modelId="{38E31825-E7E3-4878-A445-598F30C3B048}" type="parTrans" cxnId="{9BEA4E05-B97C-430C-A859-A28966EA3792}">
      <dgm:prSet/>
      <dgm:spPr/>
      <dgm:t>
        <a:bodyPr/>
        <a:lstStyle/>
        <a:p>
          <a:endParaRPr lang="en-US"/>
        </a:p>
      </dgm:t>
    </dgm:pt>
    <dgm:pt modelId="{5D2E0CBA-A3BC-4B4E-9E29-23522AEA2F74}" type="sibTrans" cxnId="{9BEA4E05-B97C-430C-A859-A28966EA3792}">
      <dgm:prSet/>
      <dgm:spPr/>
      <dgm:t>
        <a:bodyPr/>
        <a:lstStyle/>
        <a:p>
          <a:endParaRPr lang="en-US"/>
        </a:p>
      </dgm:t>
    </dgm:pt>
    <dgm:pt modelId="{2EE80173-2752-4182-8B43-B9567324A1A4}">
      <dgm:prSet phldrT="[Text]"/>
      <dgm:spPr/>
      <dgm:t>
        <a:bodyPr/>
        <a:lstStyle/>
        <a:p>
          <a:r>
            <a:rPr lang="en-US" dirty="0" err="1" smtClean="0"/>
            <a:t>Linus</a:t>
          </a:r>
          <a:endParaRPr lang="en-US" dirty="0"/>
        </a:p>
      </dgm:t>
    </dgm:pt>
    <dgm:pt modelId="{32C82C19-45CB-47D9-983C-B6B814CE9689}" type="parTrans" cxnId="{053E915D-34A8-4D4E-8D17-F63237F6E62C}">
      <dgm:prSet/>
      <dgm:spPr/>
      <dgm:t>
        <a:bodyPr/>
        <a:lstStyle/>
        <a:p>
          <a:endParaRPr lang="en-US"/>
        </a:p>
      </dgm:t>
    </dgm:pt>
    <dgm:pt modelId="{0C308EDB-82CE-43C7-8596-84F30F1A2394}" type="sibTrans" cxnId="{053E915D-34A8-4D4E-8D17-F63237F6E62C}">
      <dgm:prSet/>
      <dgm:spPr/>
      <dgm:t>
        <a:bodyPr/>
        <a:lstStyle/>
        <a:p>
          <a:endParaRPr lang="en-US"/>
        </a:p>
      </dgm:t>
    </dgm:pt>
    <dgm:pt modelId="{06B09400-87BA-418F-AEE5-8CF753730512}">
      <dgm:prSet phldrT="[Text]"/>
      <dgm:spPr>
        <a:solidFill>
          <a:schemeClr val="accent3"/>
        </a:solidFill>
      </dgm:spPr>
      <dgm:t>
        <a:bodyPr/>
        <a:lstStyle/>
        <a:p>
          <a:r>
            <a:rPr lang="en-US" dirty="0" err="1" smtClean="0"/>
            <a:t>FName</a:t>
          </a:r>
          <a:endParaRPr lang="en-US" dirty="0"/>
        </a:p>
      </dgm:t>
    </dgm:pt>
    <dgm:pt modelId="{C76D6B44-A5BD-4AB1-B884-5C7A639312CF}" type="parTrans" cxnId="{280BCD84-3390-4CC3-8A5D-52FE21276959}">
      <dgm:prSet/>
      <dgm:spPr/>
      <dgm:t>
        <a:bodyPr/>
        <a:lstStyle/>
        <a:p>
          <a:endParaRPr lang="en-US"/>
        </a:p>
      </dgm:t>
    </dgm:pt>
    <dgm:pt modelId="{2B113C7D-8616-41A9-8893-2ECC4E1AC84C}" type="sibTrans" cxnId="{280BCD84-3390-4CC3-8A5D-52FE21276959}">
      <dgm:prSet/>
      <dgm:spPr/>
      <dgm:t>
        <a:bodyPr/>
        <a:lstStyle/>
        <a:p>
          <a:endParaRPr lang="en-US"/>
        </a:p>
      </dgm:t>
    </dgm:pt>
    <dgm:pt modelId="{C136E261-3060-414C-BBFC-AEF69FAC9086}">
      <dgm:prSet phldrT="[Text]"/>
      <dgm:spPr/>
      <dgm:t>
        <a:bodyPr/>
        <a:lstStyle/>
        <a:p>
          <a:r>
            <a:rPr lang="en-US" dirty="0" smtClean="0"/>
            <a:t>Benjamin</a:t>
          </a:r>
          <a:endParaRPr lang="en-US" dirty="0"/>
        </a:p>
      </dgm:t>
    </dgm:pt>
    <dgm:pt modelId="{DFF3BF16-E26F-492E-8C58-350E2B456809}" type="parTrans" cxnId="{2BDAD949-F8A3-4FF5-AB4E-6B1A29C5CC5F}">
      <dgm:prSet/>
      <dgm:spPr/>
      <dgm:t>
        <a:bodyPr/>
        <a:lstStyle/>
        <a:p>
          <a:endParaRPr lang="en-US"/>
        </a:p>
      </dgm:t>
    </dgm:pt>
    <dgm:pt modelId="{0E0F7220-1C22-42D2-8730-D40405F6EE64}" type="sibTrans" cxnId="{2BDAD949-F8A3-4FF5-AB4E-6B1A29C5CC5F}">
      <dgm:prSet/>
      <dgm:spPr/>
      <dgm:t>
        <a:bodyPr/>
        <a:lstStyle/>
        <a:p>
          <a:endParaRPr lang="en-US"/>
        </a:p>
      </dgm:t>
    </dgm:pt>
    <dgm:pt modelId="{C65F34CC-5842-4929-B2AF-CC9304B3899A}">
      <dgm:prSet phldrT="[Text]"/>
      <dgm:spPr>
        <a:solidFill>
          <a:schemeClr val="accent3"/>
        </a:solidFill>
      </dgm:spPr>
      <dgm:t>
        <a:bodyPr/>
        <a:lstStyle/>
        <a:p>
          <a:r>
            <a:rPr lang="en-US" dirty="0" smtClean="0"/>
            <a:t>Street</a:t>
          </a:r>
          <a:endParaRPr lang="en-US" dirty="0"/>
        </a:p>
      </dgm:t>
    </dgm:pt>
    <dgm:pt modelId="{FB93B1B5-4A04-4E1D-B3DC-16F5ED71A0A5}" type="parTrans" cxnId="{8BCB61E6-160A-41B7-A3EB-BB025150F491}">
      <dgm:prSet/>
      <dgm:spPr/>
      <dgm:t>
        <a:bodyPr/>
        <a:lstStyle/>
        <a:p>
          <a:endParaRPr lang="en-US"/>
        </a:p>
      </dgm:t>
    </dgm:pt>
    <dgm:pt modelId="{FB1FB49B-CC60-4C93-A56D-D6D082F11C04}" type="sibTrans" cxnId="{8BCB61E6-160A-41B7-A3EB-BB025150F491}">
      <dgm:prSet/>
      <dgm:spPr/>
      <dgm:t>
        <a:bodyPr/>
        <a:lstStyle/>
        <a:p>
          <a:endParaRPr lang="en-US"/>
        </a:p>
      </dgm:t>
    </dgm:pt>
    <dgm:pt modelId="{541C1C26-1F8E-4695-82C9-10CBFC7464D0}">
      <dgm:prSet phldrT="[Text]"/>
      <dgm:spPr/>
      <dgm:t>
        <a:bodyPr/>
        <a:lstStyle/>
        <a:p>
          <a:r>
            <a:rPr lang="en-US" dirty="0" smtClean="0"/>
            <a:t>815 Oceanic</a:t>
          </a:r>
          <a:endParaRPr lang="en-US" dirty="0"/>
        </a:p>
      </dgm:t>
    </dgm:pt>
    <dgm:pt modelId="{EAAA0E5A-646E-496F-A165-FBA42230F94C}" type="parTrans" cxnId="{EDBE3043-CD09-4554-9936-C944021AEB71}">
      <dgm:prSet/>
      <dgm:spPr/>
      <dgm:t>
        <a:bodyPr/>
        <a:lstStyle/>
        <a:p>
          <a:endParaRPr lang="en-US"/>
        </a:p>
      </dgm:t>
    </dgm:pt>
    <dgm:pt modelId="{7AC51BAF-13B1-4C25-85B4-5C655AE66CBD}" type="sibTrans" cxnId="{EDBE3043-CD09-4554-9936-C944021AEB71}">
      <dgm:prSet/>
      <dgm:spPr/>
      <dgm:t>
        <a:bodyPr/>
        <a:lstStyle/>
        <a:p>
          <a:endParaRPr lang="en-US"/>
        </a:p>
      </dgm:t>
    </dgm:pt>
    <dgm:pt modelId="{96E0249D-6B80-4A9C-B59E-0E6FB4B07B4C}">
      <dgm:prSet phldrT="[Text]"/>
      <dgm:spPr/>
      <dgm:t>
        <a:bodyPr/>
        <a:lstStyle/>
        <a:p>
          <a:r>
            <a:rPr lang="en-US" dirty="0" err="1" smtClean="0"/>
            <a:t>Hanso</a:t>
          </a:r>
          <a:endParaRPr lang="en-US" dirty="0"/>
        </a:p>
      </dgm:t>
    </dgm:pt>
    <dgm:pt modelId="{C9D35DE0-F0F7-47E4-B5E2-1F5A2EBC58B8}" type="parTrans" cxnId="{753D2C36-E0E8-499D-93C1-C015514DE116}">
      <dgm:prSet/>
      <dgm:spPr/>
      <dgm:t>
        <a:bodyPr/>
        <a:lstStyle/>
        <a:p>
          <a:endParaRPr lang="en-US"/>
        </a:p>
      </dgm:t>
    </dgm:pt>
    <dgm:pt modelId="{AA5B33AD-9CDD-412A-9741-A61F5108B84A}" type="sibTrans" cxnId="{753D2C36-E0E8-499D-93C1-C015514DE116}">
      <dgm:prSet/>
      <dgm:spPr/>
      <dgm:t>
        <a:bodyPr/>
        <a:lstStyle/>
        <a:p>
          <a:endParaRPr lang="en-US"/>
        </a:p>
      </dgm:t>
    </dgm:pt>
    <dgm:pt modelId="{12594EB4-531F-431D-874F-CCADF89969E2}">
      <dgm:prSet phldrT="[Text]"/>
      <dgm:spPr/>
      <dgm:t>
        <a:bodyPr/>
        <a:lstStyle/>
        <a:p>
          <a:r>
            <a:rPr lang="en-US" dirty="0" smtClean="0"/>
            <a:t>Magnus</a:t>
          </a:r>
          <a:endParaRPr lang="en-US" dirty="0"/>
        </a:p>
      </dgm:t>
    </dgm:pt>
    <dgm:pt modelId="{9815DB94-9E49-4E5B-8003-6A01792C105C}" type="parTrans" cxnId="{BFF6912B-D0E3-48A0-BA26-B4C14B044942}">
      <dgm:prSet/>
      <dgm:spPr/>
      <dgm:t>
        <a:bodyPr/>
        <a:lstStyle/>
        <a:p>
          <a:endParaRPr lang="en-US"/>
        </a:p>
      </dgm:t>
    </dgm:pt>
    <dgm:pt modelId="{A0F47EF9-B155-4536-96AF-9AC5AECE3BC1}" type="sibTrans" cxnId="{BFF6912B-D0E3-48A0-BA26-B4C14B044942}">
      <dgm:prSet/>
      <dgm:spPr/>
      <dgm:t>
        <a:bodyPr/>
        <a:lstStyle/>
        <a:p>
          <a:endParaRPr lang="en-US"/>
        </a:p>
      </dgm:t>
    </dgm:pt>
    <dgm:pt modelId="{483E8B0A-7045-482A-A222-2DF00D8D4159}">
      <dgm:prSet phldrT="[Text]"/>
      <dgm:spPr/>
      <dgm:t>
        <a:bodyPr/>
        <a:lstStyle/>
        <a:p>
          <a:r>
            <a:rPr lang="en-US" dirty="0" smtClean="0"/>
            <a:t>315 </a:t>
          </a:r>
          <a:r>
            <a:rPr lang="en-US" dirty="0" err="1" smtClean="0"/>
            <a:t>Ajira</a:t>
          </a:r>
          <a:endParaRPr lang="en-US" dirty="0"/>
        </a:p>
      </dgm:t>
    </dgm:pt>
    <dgm:pt modelId="{7AFAA5BB-0589-4A23-AC4F-473CBE8CE19B}" type="parTrans" cxnId="{629240C8-A035-49CC-89AF-8ED22C5788AC}">
      <dgm:prSet/>
      <dgm:spPr/>
      <dgm:t>
        <a:bodyPr/>
        <a:lstStyle/>
        <a:p>
          <a:endParaRPr lang="en-US"/>
        </a:p>
      </dgm:t>
    </dgm:pt>
    <dgm:pt modelId="{56247591-2C2B-4F79-8765-5AF6044D72D7}" type="sibTrans" cxnId="{629240C8-A035-49CC-89AF-8ED22C5788AC}">
      <dgm:prSet/>
      <dgm:spPr/>
      <dgm:t>
        <a:bodyPr/>
        <a:lstStyle/>
        <a:p>
          <a:endParaRPr lang="en-US"/>
        </a:p>
      </dgm:t>
    </dgm:pt>
    <dgm:pt modelId="{81EBB5F4-764A-49E3-9125-783876314812}">
      <dgm:prSet phldrT="[Text]"/>
      <dgm:spPr/>
      <dgm:t>
        <a:bodyPr/>
        <a:lstStyle/>
        <a:p>
          <a:r>
            <a:rPr lang="en-US" dirty="0" smtClean="0"/>
            <a:t>Austin</a:t>
          </a:r>
          <a:endParaRPr lang="en-US" dirty="0"/>
        </a:p>
      </dgm:t>
    </dgm:pt>
    <dgm:pt modelId="{3004DDD8-CB4D-48D7-9F38-5BF759C806AA}" type="parTrans" cxnId="{158203A0-1FB4-4A16-B545-1F24F0BA293E}">
      <dgm:prSet/>
      <dgm:spPr/>
      <dgm:t>
        <a:bodyPr/>
        <a:lstStyle/>
        <a:p>
          <a:endParaRPr lang="en-US"/>
        </a:p>
      </dgm:t>
    </dgm:pt>
    <dgm:pt modelId="{9BA55C91-32FE-43C3-B154-80C5AB321062}" type="sibTrans" cxnId="{158203A0-1FB4-4A16-B545-1F24F0BA293E}">
      <dgm:prSet/>
      <dgm:spPr/>
      <dgm:t>
        <a:bodyPr/>
        <a:lstStyle/>
        <a:p>
          <a:endParaRPr lang="en-US"/>
        </a:p>
      </dgm:t>
    </dgm:pt>
    <dgm:pt modelId="{4402E835-D0F4-45DC-8BC1-64258304739D}">
      <dgm:prSet phldrT="[Text]"/>
      <dgm:spPr/>
      <dgm:t>
        <a:bodyPr/>
        <a:lstStyle/>
        <a:p>
          <a:r>
            <a:rPr lang="en-US" dirty="0" smtClean="0"/>
            <a:t>Kate</a:t>
          </a:r>
          <a:endParaRPr lang="en-US" dirty="0"/>
        </a:p>
      </dgm:t>
    </dgm:pt>
    <dgm:pt modelId="{C4C89B0B-57B5-4FF9-BB7C-D6719452D678}" type="parTrans" cxnId="{5AF08084-E64D-41B7-8F2C-786AC51E9E32}">
      <dgm:prSet/>
      <dgm:spPr/>
      <dgm:t>
        <a:bodyPr/>
        <a:lstStyle/>
        <a:p>
          <a:endParaRPr lang="en-US"/>
        </a:p>
      </dgm:t>
    </dgm:pt>
    <dgm:pt modelId="{EBF17306-C81E-4407-8D2E-9914AEDE2810}" type="sibTrans" cxnId="{5AF08084-E64D-41B7-8F2C-786AC51E9E32}">
      <dgm:prSet/>
      <dgm:spPr/>
      <dgm:t>
        <a:bodyPr/>
        <a:lstStyle/>
        <a:p>
          <a:endParaRPr lang="en-US"/>
        </a:p>
      </dgm:t>
    </dgm:pt>
    <dgm:pt modelId="{0D2C0309-60D8-43C2-8160-6B755E973E0A}">
      <dgm:prSet phldrT="[Text]"/>
      <dgm:spPr/>
      <dgm:t>
        <a:bodyPr/>
        <a:lstStyle/>
        <a:p>
          <a:r>
            <a:rPr lang="en-US" dirty="0" smtClean="0"/>
            <a:t>1010 Madison</a:t>
          </a:r>
          <a:endParaRPr lang="en-US" dirty="0"/>
        </a:p>
      </dgm:t>
    </dgm:pt>
    <dgm:pt modelId="{DC483895-F73C-4899-9482-3E362EE73663}" type="parTrans" cxnId="{0AAC1346-3821-406A-9051-38B00527DC62}">
      <dgm:prSet/>
      <dgm:spPr/>
      <dgm:t>
        <a:bodyPr/>
        <a:lstStyle/>
        <a:p>
          <a:endParaRPr lang="en-US"/>
        </a:p>
      </dgm:t>
    </dgm:pt>
    <dgm:pt modelId="{A732D8F0-6D88-4067-A465-8FFC136F9494}" type="sibTrans" cxnId="{0AAC1346-3821-406A-9051-38B00527DC62}">
      <dgm:prSet/>
      <dgm:spPr/>
      <dgm:t>
        <a:bodyPr/>
        <a:lstStyle/>
        <a:p>
          <a:endParaRPr lang="en-US"/>
        </a:p>
      </dgm:t>
    </dgm:pt>
    <dgm:pt modelId="{1E1BE1B6-74C6-432C-B3E3-2222B2E048A3}" type="pres">
      <dgm:prSet presAssocID="{818A14FA-3443-45C7-9173-7FF40CEE96D5}" presName="Name0" presStyleCnt="0">
        <dgm:presLayoutVars>
          <dgm:dir/>
          <dgm:animLvl val="lvl"/>
          <dgm:resizeHandles val="exact"/>
        </dgm:presLayoutVars>
      </dgm:prSet>
      <dgm:spPr/>
      <dgm:t>
        <a:bodyPr/>
        <a:lstStyle/>
        <a:p>
          <a:endParaRPr lang="en-US"/>
        </a:p>
      </dgm:t>
    </dgm:pt>
    <dgm:pt modelId="{F8311157-BDDA-4EE9-9808-AE8C8330A6E6}" type="pres">
      <dgm:prSet presAssocID="{4D6C1A3B-9E3C-4DC5-B74C-1DD64E007013}" presName="composite" presStyleCnt="0"/>
      <dgm:spPr/>
    </dgm:pt>
    <dgm:pt modelId="{B2C162AD-DE43-4DF5-9F1B-159F6E3E92E5}" type="pres">
      <dgm:prSet presAssocID="{4D6C1A3B-9E3C-4DC5-B74C-1DD64E007013}" presName="parTx" presStyleLbl="alignNode1" presStyleIdx="0" presStyleCnt="3">
        <dgm:presLayoutVars>
          <dgm:chMax val="0"/>
          <dgm:chPref val="0"/>
          <dgm:bulletEnabled val="1"/>
        </dgm:presLayoutVars>
      </dgm:prSet>
      <dgm:spPr/>
      <dgm:t>
        <a:bodyPr/>
        <a:lstStyle/>
        <a:p>
          <a:endParaRPr lang="en-US"/>
        </a:p>
      </dgm:t>
    </dgm:pt>
    <dgm:pt modelId="{2A9DA826-A137-4B22-A942-7E64E34374CA}" type="pres">
      <dgm:prSet presAssocID="{4D6C1A3B-9E3C-4DC5-B74C-1DD64E007013}" presName="desTx" presStyleLbl="alignAccFollowNode1" presStyleIdx="0" presStyleCnt="3" custLinFactNeighborX="-27132" custLinFactNeighborY="1887">
        <dgm:presLayoutVars>
          <dgm:bulletEnabled val="1"/>
        </dgm:presLayoutVars>
      </dgm:prSet>
      <dgm:spPr/>
      <dgm:t>
        <a:bodyPr/>
        <a:lstStyle/>
        <a:p>
          <a:endParaRPr lang="en-US"/>
        </a:p>
      </dgm:t>
    </dgm:pt>
    <dgm:pt modelId="{8E338C1F-ED92-4E67-8A02-828606517C52}" type="pres">
      <dgm:prSet presAssocID="{5D2E0CBA-A3BC-4B4E-9E29-23522AEA2F74}" presName="space" presStyleCnt="0"/>
      <dgm:spPr/>
    </dgm:pt>
    <dgm:pt modelId="{3BE26687-C9AE-4E19-863D-C8EEFEFA031E}" type="pres">
      <dgm:prSet presAssocID="{06B09400-87BA-418F-AEE5-8CF753730512}" presName="composite" presStyleCnt="0"/>
      <dgm:spPr/>
    </dgm:pt>
    <dgm:pt modelId="{A2BAA6ED-3C6A-4A57-A6B6-E32A72546089}" type="pres">
      <dgm:prSet presAssocID="{06B09400-87BA-418F-AEE5-8CF753730512}" presName="parTx" presStyleLbl="alignNode1" presStyleIdx="1" presStyleCnt="3">
        <dgm:presLayoutVars>
          <dgm:chMax val="0"/>
          <dgm:chPref val="0"/>
          <dgm:bulletEnabled val="1"/>
        </dgm:presLayoutVars>
      </dgm:prSet>
      <dgm:spPr/>
      <dgm:t>
        <a:bodyPr/>
        <a:lstStyle/>
        <a:p>
          <a:endParaRPr lang="en-US"/>
        </a:p>
      </dgm:t>
    </dgm:pt>
    <dgm:pt modelId="{AD7D3543-55B9-4822-BBF9-3C970CF8D141}" type="pres">
      <dgm:prSet presAssocID="{06B09400-87BA-418F-AEE5-8CF753730512}" presName="desTx" presStyleLbl="alignAccFollowNode1" presStyleIdx="1" presStyleCnt="3">
        <dgm:presLayoutVars>
          <dgm:bulletEnabled val="1"/>
        </dgm:presLayoutVars>
      </dgm:prSet>
      <dgm:spPr/>
      <dgm:t>
        <a:bodyPr/>
        <a:lstStyle/>
        <a:p>
          <a:endParaRPr lang="en-US"/>
        </a:p>
      </dgm:t>
    </dgm:pt>
    <dgm:pt modelId="{F7A04F52-2AC3-435A-8485-0B02E6D96836}" type="pres">
      <dgm:prSet presAssocID="{2B113C7D-8616-41A9-8893-2ECC4E1AC84C}" presName="space" presStyleCnt="0"/>
      <dgm:spPr/>
    </dgm:pt>
    <dgm:pt modelId="{CACF30FA-B001-4436-8F0A-1EC76CD4E29E}" type="pres">
      <dgm:prSet presAssocID="{C65F34CC-5842-4929-B2AF-CC9304B3899A}" presName="composite" presStyleCnt="0"/>
      <dgm:spPr/>
    </dgm:pt>
    <dgm:pt modelId="{21B65EB8-A5CC-4AED-B2ED-52E55C5315F8}" type="pres">
      <dgm:prSet presAssocID="{C65F34CC-5842-4929-B2AF-CC9304B3899A}" presName="parTx" presStyleLbl="alignNode1" presStyleIdx="2" presStyleCnt="3">
        <dgm:presLayoutVars>
          <dgm:chMax val="0"/>
          <dgm:chPref val="0"/>
          <dgm:bulletEnabled val="1"/>
        </dgm:presLayoutVars>
      </dgm:prSet>
      <dgm:spPr/>
      <dgm:t>
        <a:bodyPr/>
        <a:lstStyle/>
        <a:p>
          <a:endParaRPr lang="en-US"/>
        </a:p>
      </dgm:t>
    </dgm:pt>
    <dgm:pt modelId="{D2DBCE46-9D44-4449-9469-E56BC3105D97}" type="pres">
      <dgm:prSet presAssocID="{C65F34CC-5842-4929-B2AF-CC9304B3899A}" presName="desTx" presStyleLbl="alignAccFollowNode1" presStyleIdx="2" presStyleCnt="3">
        <dgm:presLayoutVars>
          <dgm:bulletEnabled val="1"/>
        </dgm:presLayoutVars>
      </dgm:prSet>
      <dgm:spPr/>
      <dgm:t>
        <a:bodyPr/>
        <a:lstStyle/>
        <a:p>
          <a:endParaRPr lang="en-US"/>
        </a:p>
      </dgm:t>
    </dgm:pt>
  </dgm:ptLst>
  <dgm:cxnLst>
    <dgm:cxn modelId="{629240C8-A035-49CC-89AF-8ED22C5788AC}" srcId="{C65F34CC-5842-4929-B2AF-CC9304B3899A}" destId="{483E8B0A-7045-482A-A222-2DF00D8D4159}" srcOrd="1" destOrd="0" parTransId="{7AFAA5BB-0589-4A23-AC4F-473CBE8CE19B}" sibTransId="{56247591-2C2B-4F79-8765-5AF6044D72D7}"/>
    <dgm:cxn modelId="{280BCD84-3390-4CC3-8A5D-52FE21276959}" srcId="{818A14FA-3443-45C7-9173-7FF40CEE96D5}" destId="{06B09400-87BA-418F-AEE5-8CF753730512}" srcOrd="1" destOrd="0" parTransId="{C76D6B44-A5BD-4AB1-B884-5C7A639312CF}" sibTransId="{2B113C7D-8616-41A9-8893-2ECC4E1AC84C}"/>
    <dgm:cxn modelId="{753D2C36-E0E8-499D-93C1-C015514DE116}" srcId="{4D6C1A3B-9E3C-4DC5-B74C-1DD64E007013}" destId="{96E0249D-6B80-4A9C-B59E-0E6FB4B07B4C}" srcOrd="1" destOrd="0" parTransId="{C9D35DE0-F0F7-47E4-B5E2-1F5A2EBC58B8}" sibTransId="{AA5B33AD-9CDD-412A-9741-A61F5108B84A}"/>
    <dgm:cxn modelId="{D750F98D-29C8-4285-9700-5989287B85B2}" type="presOf" srcId="{2EE80173-2752-4182-8B43-B9567324A1A4}" destId="{2A9DA826-A137-4B22-A942-7E64E34374CA}" srcOrd="0" destOrd="2" presId="urn:microsoft.com/office/officeart/2005/8/layout/hList1"/>
    <dgm:cxn modelId="{78ED85F3-071B-4017-B757-7BC0E510D45B}" type="presOf" srcId="{4D6C1A3B-9E3C-4DC5-B74C-1DD64E007013}" destId="{B2C162AD-DE43-4DF5-9F1B-159F6E3E92E5}" srcOrd="0" destOrd="0" presId="urn:microsoft.com/office/officeart/2005/8/layout/hList1"/>
    <dgm:cxn modelId="{FFE7336C-DA72-42FF-A8A6-83D30D01907C}" type="presOf" srcId="{483E8B0A-7045-482A-A222-2DF00D8D4159}" destId="{D2DBCE46-9D44-4449-9469-E56BC3105D97}" srcOrd="0" destOrd="1" presId="urn:microsoft.com/office/officeart/2005/8/layout/hList1"/>
    <dgm:cxn modelId="{053E915D-34A8-4D4E-8D17-F63237F6E62C}" srcId="{4D6C1A3B-9E3C-4DC5-B74C-1DD64E007013}" destId="{2EE80173-2752-4182-8B43-B9567324A1A4}" srcOrd="2" destOrd="0" parTransId="{32C82C19-45CB-47D9-983C-B6B814CE9689}" sibTransId="{0C308EDB-82CE-43C7-8596-84F30F1A2394}"/>
    <dgm:cxn modelId="{65DD5292-83C0-40EC-8DF1-160E4C370FE2}" type="presOf" srcId="{C136E261-3060-414C-BBFC-AEF69FAC9086}" destId="{AD7D3543-55B9-4822-BBF9-3C970CF8D141}" srcOrd="0" destOrd="2" presId="urn:microsoft.com/office/officeart/2005/8/layout/hList1"/>
    <dgm:cxn modelId="{0607D3C8-47B5-4A89-A7FE-BD336B345E03}" type="presOf" srcId="{96E0249D-6B80-4A9C-B59E-0E6FB4B07B4C}" destId="{2A9DA826-A137-4B22-A942-7E64E34374CA}" srcOrd="0" destOrd="1" presId="urn:microsoft.com/office/officeart/2005/8/layout/hList1"/>
    <dgm:cxn modelId="{F91C3BFC-E5BD-4532-A211-FC4CE9D29C2D}" type="presOf" srcId="{818A14FA-3443-45C7-9173-7FF40CEE96D5}" destId="{1E1BE1B6-74C6-432C-B3E3-2222B2E048A3}" srcOrd="0" destOrd="0" presId="urn:microsoft.com/office/officeart/2005/8/layout/hList1"/>
    <dgm:cxn modelId="{BF061463-0B1B-4A29-B6ED-723E6486539F}" type="presOf" srcId="{C65F34CC-5842-4929-B2AF-CC9304B3899A}" destId="{21B65EB8-A5CC-4AED-B2ED-52E55C5315F8}" srcOrd="0" destOrd="0" presId="urn:microsoft.com/office/officeart/2005/8/layout/hList1"/>
    <dgm:cxn modelId="{9BEA4E05-B97C-430C-A859-A28966EA3792}" srcId="{818A14FA-3443-45C7-9173-7FF40CEE96D5}" destId="{4D6C1A3B-9E3C-4DC5-B74C-1DD64E007013}" srcOrd="0" destOrd="0" parTransId="{38E31825-E7E3-4878-A445-598F30C3B048}" sibTransId="{5D2E0CBA-A3BC-4B4E-9E29-23522AEA2F74}"/>
    <dgm:cxn modelId="{ED317D25-AB8F-417F-870D-A06B808A8805}" type="presOf" srcId="{06B09400-87BA-418F-AEE5-8CF753730512}" destId="{A2BAA6ED-3C6A-4A57-A6B6-E32A72546089}" srcOrd="0" destOrd="0" presId="urn:microsoft.com/office/officeart/2005/8/layout/hList1"/>
    <dgm:cxn modelId="{472898DC-7354-41EB-82CA-A8FB00969095}" type="presOf" srcId="{4402E835-D0F4-45DC-8BC1-64258304739D}" destId="{AD7D3543-55B9-4822-BBF9-3C970CF8D141}" srcOrd="0" destOrd="0" presId="urn:microsoft.com/office/officeart/2005/8/layout/hList1"/>
    <dgm:cxn modelId="{DB7EECF1-E7FB-4289-BCAB-2526CF15B04C}" type="presOf" srcId="{12594EB4-531F-431D-874F-CCADF89969E2}" destId="{AD7D3543-55B9-4822-BBF9-3C970CF8D141}" srcOrd="0" destOrd="1" presId="urn:microsoft.com/office/officeart/2005/8/layout/hList1"/>
    <dgm:cxn modelId="{BFF6912B-D0E3-48A0-BA26-B4C14B044942}" srcId="{06B09400-87BA-418F-AEE5-8CF753730512}" destId="{12594EB4-531F-431D-874F-CCADF89969E2}" srcOrd="1" destOrd="0" parTransId="{9815DB94-9E49-4E5B-8003-6A01792C105C}" sibTransId="{A0F47EF9-B155-4536-96AF-9AC5AECE3BC1}"/>
    <dgm:cxn modelId="{A1137003-0D18-4248-8580-FB3759D708F3}" type="presOf" srcId="{81EBB5F4-764A-49E3-9125-783876314812}" destId="{2A9DA826-A137-4B22-A942-7E64E34374CA}" srcOrd="0" destOrd="0" presId="urn:microsoft.com/office/officeart/2005/8/layout/hList1"/>
    <dgm:cxn modelId="{5AF08084-E64D-41B7-8F2C-786AC51E9E32}" srcId="{06B09400-87BA-418F-AEE5-8CF753730512}" destId="{4402E835-D0F4-45DC-8BC1-64258304739D}" srcOrd="0" destOrd="0" parTransId="{C4C89B0B-57B5-4FF9-BB7C-D6719452D678}" sibTransId="{EBF17306-C81E-4407-8D2E-9914AEDE2810}"/>
    <dgm:cxn modelId="{421B67BA-6108-47A7-BF06-17968A888DB9}" type="presOf" srcId="{541C1C26-1F8E-4695-82C9-10CBFC7464D0}" destId="{D2DBCE46-9D44-4449-9469-E56BC3105D97}" srcOrd="0" destOrd="2" presId="urn:microsoft.com/office/officeart/2005/8/layout/hList1"/>
    <dgm:cxn modelId="{158203A0-1FB4-4A16-B545-1F24F0BA293E}" srcId="{4D6C1A3B-9E3C-4DC5-B74C-1DD64E007013}" destId="{81EBB5F4-764A-49E3-9125-783876314812}" srcOrd="0" destOrd="0" parTransId="{3004DDD8-CB4D-48D7-9F38-5BF759C806AA}" sibTransId="{9BA55C91-32FE-43C3-B154-80C5AB321062}"/>
    <dgm:cxn modelId="{8BCB61E6-160A-41B7-A3EB-BB025150F491}" srcId="{818A14FA-3443-45C7-9173-7FF40CEE96D5}" destId="{C65F34CC-5842-4929-B2AF-CC9304B3899A}" srcOrd="2" destOrd="0" parTransId="{FB93B1B5-4A04-4E1D-B3DC-16F5ED71A0A5}" sibTransId="{FB1FB49B-CC60-4C93-A56D-D6D082F11C04}"/>
    <dgm:cxn modelId="{2BDAD949-F8A3-4FF5-AB4E-6B1A29C5CC5F}" srcId="{06B09400-87BA-418F-AEE5-8CF753730512}" destId="{C136E261-3060-414C-BBFC-AEF69FAC9086}" srcOrd="2" destOrd="0" parTransId="{DFF3BF16-E26F-492E-8C58-350E2B456809}" sibTransId="{0E0F7220-1C22-42D2-8730-D40405F6EE64}"/>
    <dgm:cxn modelId="{0AAC1346-3821-406A-9051-38B00527DC62}" srcId="{C65F34CC-5842-4929-B2AF-CC9304B3899A}" destId="{0D2C0309-60D8-43C2-8160-6B755E973E0A}" srcOrd="0" destOrd="0" parTransId="{DC483895-F73C-4899-9482-3E362EE73663}" sibTransId="{A732D8F0-6D88-4067-A465-8FFC136F9494}"/>
    <dgm:cxn modelId="{EDBE3043-CD09-4554-9936-C944021AEB71}" srcId="{C65F34CC-5842-4929-B2AF-CC9304B3899A}" destId="{541C1C26-1F8E-4695-82C9-10CBFC7464D0}" srcOrd="2" destOrd="0" parTransId="{EAAA0E5A-646E-496F-A165-FBA42230F94C}" sibTransId="{7AC51BAF-13B1-4C25-85B4-5C655AE66CBD}"/>
    <dgm:cxn modelId="{31B3B5A4-4735-404D-BBDC-3D41E0596C99}" type="presOf" srcId="{0D2C0309-60D8-43C2-8160-6B755E973E0A}" destId="{D2DBCE46-9D44-4449-9469-E56BC3105D97}" srcOrd="0" destOrd="0" presId="urn:microsoft.com/office/officeart/2005/8/layout/hList1"/>
    <dgm:cxn modelId="{63BA4FEB-8583-4763-8DFD-670EC31DFB0B}" type="presParOf" srcId="{1E1BE1B6-74C6-432C-B3E3-2222B2E048A3}" destId="{F8311157-BDDA-4EE9-9808-AE8C8330A6E6}" srcOrd="0" destOrd="0" presId="urn:microsoft.com/office/officeart/2005/8/layout/hList1"/>
    <dgm:cxn modelId="{2B86F011-9709-4152-BBC7-41EE64A91379}" type="presParOf" srcId="{F8311157-BDDA-4EE9-9808-AE8C8330A6E6}" destId="{B2C162AD-DE43-4DF5-9F1B-159F6E3E92E5}" srcOrd="0" destOrd="0" presId="urn:microsoft.com/office/officeart/2005/8/layout/hList1"/>
    <dgm:cxn modelId="{C9F065E4-3EE0-43CC-8AC3-717C2702953F}" type="presParOf" srcId="{F8311157-BDDA-4EE9-9808-AE8C8330A6E6}" destId="{2A9DA826-A137-4B22-A942-7E64E34374CA}" srcOrd="1" destOrd="0" presId="urn:microsoft.com/office/officeart/2005/8/layout/hList1"/>
    <dgm:cxn modelId="{9B545B71-390E-49C2-8F67-1D5E6CCB9A53}" type="presParOf" srcId="{1E1BE1B6-74C6-432C-B3E3-2222B2E048A3}" destId="{8E338C1F-ED92-4E67-8A02-828606517C52}" srcOrd="1" destOrd="0" presId="urn:microsoft.com/office/officeart/2005/8/layout/hList1"/>
    <dgm:cxn modelId="{F35EE78D-473C-4E88-9C42-72D49CA3DD49}" type="presParOf" srcId="{1E1BE1B6-74C6-432C-B3E3-2222B2E048A3}" destId="{3BE26687-C9AE-4E19-863D-C8EEFEFA031E}" srcOrd="2" destOrd="0" presId="urn:microsoft.com/office/officeart/2005/8/layout/hList1"/>
    <dgm:cxn modelId="{C21C254A-2CD7-4E85-AA53-A7151E0AAE84}" type="presParOf" srcId="{3BE26687-C9AE-4E19-863D-C8EEFEFA031E}" destId="{A2BAA6ED-3C6A-4A57-A6B6-E32A72546089}" srcOrd="0" destOrd="0" presId="urn:microsoft.com/office/officeart/2005/8/layout/hList1"/>
    <dgm:cxn modelId="{0D66A7DE-AA82-46D0-A5B6-86606D462F60}" type="presParOf" srcId="{3BE26687-C9AE-4E19-863D-C8EEFEFA031E}" destId="{AD7D3543-55B9-4822-BBF9-3C970CF8D141}" srcOrd="1" destOrd="0" presId="urn:microsoft.com/office/officeart/2005/8/layout/hList1"/>
    <dgm:cxn modelId="{E3F0D690-C06D-4069-A1DE-4C355FCF7855}" type="presParOf" srcId="{1E1BE1B6-74C6-432C-B3E3-2222B2E048A3}" destId="{F7A04F52-2AC3-435A-8485-0B02E6D96836}" srcOrd="3" destOrd="0" presId="urn:microsoft.com/office/officeart/2005/8/layout/hList1"/>
    <dgm:cxn modelId="{FF7A0B78-A264-4C8D-9988-6798ADD36F2F}" type="presParOf" srcId="{1E1BE1B6-74C6-432C-B3E3-2222B2E048A3}" destId="{CACF30FA-B001-4436-8F0A-1EC76CD4E29E}" srcOrd="4" destOrd="0" presId="urn:microsoft.com/office/officeart/2005/8/layout/hList1"/>
    <dgm:cxn modelId="{B68682FB-6B26-4ABA-BF02-F327D9668F32}" type="presParOf" srcId="{CACF30FA-B001-4436-8F0A-1EC76CD4E29E}" destId="{21B65EB8-A5CC-4AED-B2ED-52E55C5315F8}" srcOrd="0" destOrd="0" presId="urn:microsoft.com/office/officeart/2005/8/layout/hList1"/>
    <dgm:cxn modelId="{DA7D0EDD-9084-4A07-83C1-AA190C5BAF59}" type="presParOf" srcId="{CACF30FA-B001-4436-8F0A-1EC76CD4E29E}" destId="{D2DBCE46-9D44-4449-9469-E56BC3105D9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C162AD-DE43-4DF5-9F1B-159F6E3E92E5}">
      <dsp:nvSpPr>
        <dsp:cNvPr id="0" name=""/>
        <dsp:cNvSpPr/>
      </dsp:nvSpPr>
      <dsp:spPr>
        <a:xfrm>
          <a:off x="3337" y="18043"/>
          <a:ext cx="3254383" cy="921600"/>
        </a:xfrm>
        <a:prstGeom prst="rect">
          <a:avLst/>
        </a:prstGeom>
        <a:solidFill>
          <a:schemeClr val="accent3"/>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lvl="0" algn="ctr" defTabSz="1422400">
            <a:lnSpc>
              <a:spcPct val="90000"/>
            </a:lnSpc>
            <a:spcBef>
              <a:spcPct val="0"/>
            </a:spcBef>
            <a:spcAft>
              <a:spcPct val="35000"/>
            </a:spcAft>
          </a:pPr>
          <a:r>
            <a:rPr lang="en-US" sz="3200" kern="1200" dirty="0" err="1" smtClean="0"/>
            <a:t>LName</a:t>
          </a:r>
          <a:endParaRPr lang="en-US" sz="3200" kern="1200" dirty="0"/>
        </a:p>
      </dsp:txBody>
      <dsp:txXfrm>
        <a:off x="3337" y="18043"/>
        <a:ext cx="3254383" cy="921600"/>
      </dsp:txXfrm>
    </dsp:sp>
    <dsp:sp modelId="{2A9DA826-A137-4B22-A942-7E64E34374CA}">
      <dsp:nvSpPr>
        <dsp:cNvPr id="0" name=""/>
        <dsp:cNvSpPr/>
      </dsp:nvSpPr>
      <dsp:spPr>
        <a:xfrm>
          <a:off x="0" y="957686"/>
          <a:ext cx="3254383" cy="193248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en-US" sz="3200" kern="1200" dirty="0" smtClean="0"/>
            <a:t>Austin</a:t>
          </a:r>
          <a:endParaRPr lang="en-US" sz="3200" kern="1200" dirty="0"/>
        </a:p>
        <a:p>
          <a:pPr marL="285750" lvl="1" indent="-285750" algn="l" defTabSz="1422400">
            <a:lnSpc>
              <a:spcPct val="90000"/>
            </a:lnSpc>
            <a:spcBef>
              <a:spcPct val="0"/>
            </a:spcBef>
            <a:spcAft>
              <a:spcPct val="15000"/>
            </a:spcAft>
            <a:buChar char="••"/>
          </a:pPr>
          <a:r>
            <a:rPr lang="en-US" sz="3200" kern="1200" dirty="0" err="1" smtClean="0"/>
            <a:t>Hanso</a:t>
          </a:r>
          <a:endParaRPr lang="en-US" sz="3200" kern="1200" dirty="0"/>
        </a:p>
        <a:p>
          <a:pPr marL="285750" lvl="1" indent="-285750" algn="l" defTabSz="1422400">
            <a:lnSpc>
              <a:spcPct val="90000"/>
            </a:lnSpc>
            <a:spcBef>
              <a:spcPct val="0"/>
            </a:spcBef>
            <a:spcAft>
              <a:spcPct val="15000"/>
            </a:spcAft>
            <a:buChar char="••"/>
          </a:pPr>
          <a:r>
            <a:rPr lang="en-US" sz="3200" kern="1200" dirty="0" err="1" smtClean="0"/>
            <a:t>Linus</a:t>
          </a:r>
          <a:endParaRPr lang="en-US" sz="3200" kern="1200" dirty="0"/>
        </a:p>
      </dsp:txBody>
      <dsp:txXfrm>
        <a:off x="0" y="957686"/>
        <a:ext cx="3254383" cy="1932480"/>
      </dsp:txXfrm>
    </dsp:sp>
    <dsp:sp modelId="{A2BAA6ED-3C6A-4A57-A6B6-E32A72546089}">
      <dsp:nvSpPr>
        <dsp:cNvPr id="0" name=""/>
        <dsp:cNvSpPr/>
      </dsp:nvSpPr>
      <dsp:spPr>
        <a:xfrm>
          <a:off x="3713334" y="18043"/>
          <a:ext cx="3254383" cy="921600"/>
        </a:xfrm>
        <a:prstGeom prst="rect">
          <a:avLst/>
        </a:prstGeom>
        <a:solidFill>
          <a:schemeClr val="accent3"/>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lvl="0" algn="ctr" defTabSz="1422400">
            <a:lnSpc>
              <a:spcPct val="90000"/>
            </a:lnSpc>
            <a:spcBef>
              <a:spcPct val="0"/>
            </a:spcBef>
            <a:spcAft>
              <a:spcPct val="35000"/>
            </a:spcAft>
          </a:pPr>
          <a:r>
            <a:rPr lang="en-US" sz="3200" kern="1200" dirty="0" err="1" smtClean="0"/>
            <a:t>FName</a:t>
          </a:r>
          <a:endParaRPr lang="en-US" sz="3200" kern="1200" dirty="0"/>
        </a:p>
      </dsp:txBody>
      <dsp:txXfrm>
        <a:off x="3713334" y="18043"/>
        <a:ext cx="3254383" cy="921600"/>
      </dsp:txXfrm>
    </dsp:sp>
    <dsp:sp modelId="{AD7D3543-55B9-4822-BBF9-3C970CF8D141}">
      <dsp:nvSpPr>
        <dsp:cNvPr id="0" name=""/>
        <dsp:cNvSpPr/>
      </dsp:nvSpPr>
      <dsp:spPr>
        <a:xfrm>
          <a:off x="3713334" y="939643"/>
          <a:ext cx="3254383" cy="193248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en-US" sz="3200" kern="1200" dirty="0" smtClean="0"/>
            <a:t>Kate</a:t>
          </a:r>
          <a:endParaRPr lang="en-US" sz="3200" kern="1200" dirty="0"/>
        </a:p>
        <a:p>
          <a:pPr marL="285750" lvl="1" indent="-285750" algn="l" defTabSz="1422400">
            <a:lnSpc>
              <a:spcPct val="90000"/>
            </a:lnSpc>
            <a:spcBef>
              <a:spcPct val="0"/>
            </a:spcBef>
            <a:spcAft>
              <a:spcPct val="15000"/>
            </a:spcAft>
            <a:buChar char="••"/>
          </a:pPr>
          <a:r>
            <a:rPr lang="en-US" sz="3200" kern="1200" dirty="0" smtClean="0"/>
            <a:t>Magnus</a:t>
          </a:r>
          <a:endParaRPr lang="en-US" sz="3200" kern="1200" dirty="0"/>
        </a:p>
        <a:p>
          <a:pPr marL="285750" lvl="1" indent="-285750" algn="l" defTabSz="1422400">
            <a:lnSpc>
              <a:spcPct val="90000"/>
            </a:lnSpc>
            <a:spcBef>
              <a:spcPct val="0"/>
            </a:spcBef>
            <a:spcAft>
              <a:spcPct val="15000"/>
            </a:spcAft>
            <a:buChar char="••"/>
          </a:pPr>
          <a:r>
            <a:rPr lang="en-US" sz="3200" kern="1200" dirty="0" smtClean="0"/>
            <a:t>Benjamin</a:t>
          </a:r>
          <a:endParaRPr lang="en-US" sz="3200" kern="1200" dirty="0"/>
        </a:p>
      </dsp:txBody>
      <dsp:txXfrm>
        <a:off x="3713334" y="939643"/>
        <a:ext cx="3254383" cy="1932480"/>
      </dsp:txXfrm>
    </dsp:sp>
    <dsp:sp modelId="{21B65EB8-A5CC-4AED-B2ED-52E55C5315F8}">
      <dsp:nvSpPr>
        <dsp:cNvPr id="0" name=""/>
        <dsp:cNvSpPr/>
      </dsp:nvSpPr>
      <dsp:spPr>
        <a:xfrm>
          <a:off x="7423331" y="18043"/>
          <a:ext cx="3254383" cy="921600"/>
        </a:xfrm>
        <a:prstGeom prst="rect">
          <a:avLst/>
        </a:prstGeom>
        <a:solidFill>
          <a:schemeClr val="accent3"/>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lvl="0" algn="ctr" defTabSz="1422400">
            <a:lnSpc>
              <a:spcPct val="90000"/>
            </a:lnSpc>
            <a:spcBef>
              <a:spcPct val="0"/>
            </a:spcBef>
            <a:spcAft>
              <a:spcPct val="35000"/>
            </a:spcAft>
          </a:pPr>
          <a:r>
            <a:rPr lang="en-US" sz="3200" kern="1200" dirty="0" smtClean="0"/>
            <a:t>Street</a:t>
          </a:r>
          <a:endParaRPr lang="en-US" sz="3200" kern="1200" dirty="0"/>
        </a:p>
      </dsp:txBody>
      <dsp:txXfrm>
        <a:off x="7423331" y="18043"/>
        <a:ext cx="3254383" cy="921600"/>
      </dsp:txXfrm>
    </dsp:sp>
    <dsp:sp modelId="{D2DBCE46-9D44-4449-9469-E56BC3105D97}">
      <dsp:nvSpPr>
        <dsp:cNvPr id="0" name=""/>
        <dsp:cNvSpPr/>
      </dsp:nvSpPr>
      <dsp:spPr>
        <a:xfrm>
          <a:off x="7423331" y="939643"/>
          <a:ext cx="3254383" cy="193248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en-US" sz="3200" kern="1200" dirty="0" smtClean="0"/>
            <a:t>1010 Madison</a:t>
          </a:r>
          <a:endParaRPr lang="en-US" sz="3200" kern="1200" dirty="0"/>
        </a:p>
        <a:p>
          <a:pPr marL="285750" lvl="1" indent="-285750" algn="l" defTabSz="1422400">
            <a:lnSpc>
              <a:spcPct val="90000"/>
            </a:lnSpc>
            <a:spcBef>
              <a:spcPct val="0"/>
            </a:spcBef>
            <a:spcAft>
              <a:spcPct val="15000"/>
            </a:spcAft>
            <a:buChar char="••"/>
          </a:pPr>
          <a:r>
            <a:rPr lang="en-US" sz="3200" kern="1200" dirty="0" smtClean="0"/>
            <a:t>315 </a:t>
          </a:r>
          <a:r>
            <a:rPr lang="en-US" sz="3200" kern="1200" dirty="0" err="1" smtClean="0"/>
            <a:t>Ajira</a:t>
          </a:r>
          <a:endParaRPr lang="en-US" sz="3200" kern="1200" dirty="0"/>
        </a:p>
        <a:p>
          <a:pPr marL="285750" lvl="1" indent="-285750" algn="l" defTabSz="1422400">
            <a:lnSpc>
              <a:spcPct val="90000"/>
            </a:lnSpc>
            <a:spcBef>
              <a:spcPct val="0"/>
            </a:spcBef>
            <a:spcAft>
              <a:spcPct val="15000"/>
            </a:spcAft>
            <a:buChar char="••"/>
          </a:pPr>
          <a:r>
            <a:rPr lang="en-US" sz="3200" kern="1200" dirty="0" smtClean="0"/>
            <a:t>815 Oceanic</a:t>
          </a:r>
          <a:endParaRPr lang="en-US" sz="3200" kern="1200" dirty="0"/>
        </a:p>
      </dsp:txBody>
      <dsp:txXfrm>
        <a:off x="7423331" y="939643"/>
        <a:ext cx="3254383" cy="193248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66882" cy="469206"/>
          </a:xfrm>
          <a:prstGeom prst="rect">
            <a:avLst/>
          </a:prstGeom>
        </p:spPr>
        <p:txBody>
          <a:bodyPr vert="horz" lIns="47848" tIns="23924" rIns="47848" bIns="23924" rtlCol="0"/>
          <a:lstStyle>
            <a:lvl1pPr algn="l">
              <a:defRPr sz="600"/>
            </a:lvl1pPr>
          </a:lstStyle>
          <a:p>
            <a:endParaRPr lang="en-US"/>
          </a:p>
        </p:txBody>
      </p:sp>
      <p:sp>
        <p:nvSpPr>
          <p:cNvPr id="3" name="Date Placeholder 2"/>
          <p:cNvSpPr>
            <a:spLocks noGrp="1"/>
          </p:cNvSpPr>
          <p:nvPr>
            <p:ph type="dt" idx="1"/>
          </p:nvPr>
        </p:nvSpPr>
        <p:spPr>
          <a:xfrm>
            <a:off x="4008518" y="1"/>
            <a:ext cx="3066882" cy="469206"/>
          </a:xfrm>
          <a:prstGeom prst="rect">
            <a:avLst/>
          </a:prstGeom>
        </p:spPr>
        <p:txBody>
          <a:bodyPr vert="horz" lIns="47848" tIns="23924" rIns="47848" bIns="23924" rtlCol="0"/>
          <a:lstStyle>
            <a:lvl1pPr algn="r">
              <a:defRPr sz="600"/>
            </a:lvl1pPr>
          </a:lstStyle>
          <a:p>
            <a:fld id="{8688E66D-7004-4C2C-A8A5-786E54BA1850}" type="datetimeFigureOut">
              <a:rPr lang="en-US" smtClean="0"/>
              <a:t>12/6/2017</a:t>
            </a:fld>
            <a:endParaRPr lang="en-US"/>
          </a:p>
        </p:txBody>
      </p:sp>
      <p:sp>
        <p:nvSpPr>
          <p:cNvPr id="4" name="Slide Image Placeholder 3"/>
          <p:cNvSpPr>
            <a:spLocks noGrp="1" noRot="1" noChangeAspect="1"/>
          </p:cNvSpPr>
          <p:nvPr>
            <p:ph type="sldImg" idx="2"/>
          </p:nvPr>
        </p:nvSpPr>
        <p:spPr>
          <a:xfrm>
            <a:off x="731838" y="1171575"/>
            <a:ext cx="5613400" cy="3159125"/>
          </a:xfrm>
          <a:prstGeom prst="rect">
            <a:avLst/>
          </a:prstGeom>
          <a:noFill/>
          <a:ln w="12700">
            <a:solidFill>
              <a:prstClr val="black"/>
            </a:solidFill>
          </a:ln>
        </p:spPr>
        <p:txBody>
          <a:bodyPr vert="horz" lIns="47848" tIns="23924" rIns="47848" bIns="23924" rtlCol="0" anchor="ctr"/>
          <a:lstStyle/>
          <a:p>
            <a:endParaRPr lang="en-US"/>
          </a:p>
        </p:txBody>
      </p:sp>
      <p:sp>
        <p:nvSpPr>
          <p:cNvPr id="5" name="Notes Placeholder 4"/>
          <p:cNvSpPr>
            <a:spLocks noGrp="1"/>
          </p:cNvSpPr>
          <p:nvPr>
            <p:ph type="body" sz="quarter" idx="3"/>
          </p:nvPr>
        </p:nvSpPr>
        <p:spPr>
          <a:xfrm>
            <a:off x="707484" y="4505423"/>
            <a:ext cx="5662107" cy="3687926"/>
          </a:xfrm>
          <a:prstGeom prst="rect">
            <a:avLst/>
          </a:prstGeom>
        </p:spPr>
        <p:txBody>
          <a:bodyPr vert="horz" lIns="47848" tIns="23924" rIns="47848" bIns="23924"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93871"/>
            <a:ext cx="3066882" cy="469205"/>
          </a:xfrm>
          <a:prstGeom prst="rect">
            <a:avLst/>
          </a:prstGeom>
        </p:spPr>
        <p:txBody>
          <a:bodyPr vert="horz" lIns="47848" tIns="23924" rIns="47848" bIns="23924" rtlCol="0" anchor="b"/>
          <a:lstStyle>
            <a:lvl1pPr algn="l">
              <a:defRPr sz="600"/>
            </a:lvl1pPr>
          </a:lstStyle>
          <a:p>
            <a:endParaRPr lang="en-US"/>
          </a:p>
        </p:txBody>
      </p:sp>
      <p:sp>
        <p:nvSpPr>
          <p:cNvPr id="7" name="Slide Number Placeholder 6"/>
          <p:cNvSpPr>
            <a:spLocks noGrp="1"/>
          </p:cNvSpPr>
          <p:nvPr>
            <p:ph type="sldNum" sz="quarter" idx="5"/>
          </p:nvPr>
        </p:nvSpPr>
        <p:spPr>
          <a:xfrm>
            <a:off x="4008518" y="8893871"/>
            <a:ext cx="3066882" cy="469205"/>
          </a:xfrm>
          <a:prstGeom prst="rect">
            <a:avLst/>
          </a:prstGeom>
        </p:spPr>
        <p:txBody>
          <a:bodyPr vert="horz" lIns="47848" tIns="23924" rIns="47848" bIns="23924" rtlCol="0" anchor="b"/>
          <a:lstStyle>
            <a:lvl1pPr algn="r">
              <a:defRPr sz="600"/>
            </a:lvl1pPr>
          </a:lstStyle>
          <a:p>
            <a:fld id="{F9A62B58-7102-40AF-8A0F-9E310ACDFF71}" type="slidenum">
              <a:rPr lang="en-US" smtClean="0"/>
              <a:t>‹#›</a:t>
            </a:fld>
            <a:endParaRPr lang="en-US"/>
          </a:p>
        </p:txBody>
      </p:sp>
    </p:spTree>
    <p:extLst>
      <p:ext uri="{BB962C8B-B14F-4D97-AF65-F5344CB8AC3E}">
        <p14:creationId xmlns:p14="http://schemas.microsoft.com/office/powerpoint/2010/main" val="1927187534"/>
      </p:ext>
    </p:extLst>
  </p:cSld>
  <p:clrMap bg1="lt1" tx1="dk1" bg2="lt2" tx2="dk2" accent1="accent1" accent2="accent2" accent3="accent3" accent4="accent4" accent5="accent5" accent6="accent6" hlink="hlink" folHlink="folHlink"/>
  <p:notesStyle>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000" kern="1200">
        <a:solidFill>
          <a:schemeClr val="tx1"/>
        </a:solidFill>
        <a:latin typeface="+mn-lt"/>
        <a:ea typeface="+mn-ea"/>
        <a:cs typeface="+mn-cs"/>
      </a:defRPr>
    </a:lvl2pPr>
    <a:lvl3pPr marL="914400" algn="l" defTabSz="914400" rtl="0" eaLnBrk="1" latinLnBrk="0" hangingPunct="1">
      <a:defRPr sz="1000" kern="1200">
        <a:solidFill>
          <a:schemeClr val="tx1"/>
        </a:solidFill>
        <a:latin typeface="+mn-lt"/>
        <a:ea typeface="+mn-ea"/>
        <a:cs typeface="+mn-cs"/>
      </a:defRPr>
    </a:lvl3pPr>
    <a:lvl4pPr marL="1371600" algn="l" defTabSz="914400" rtl="0" eaLnBrk="1" latinLnBrk="0" hangingPunct="1">
      <a:defRPr sz="1000" kern="1200">
        <a:solidFill>
          <a:schemeClr val="tx1"/>
        </a:solidFill>
        <a:latin typeface="+mn-lt"/>
        <a:ea typeface="+mn-ea"/>
        <a:cs typeface="+mn-cs"/>
      </a:defRPr>
    </a:lvl4pPr>
    <a:lvl5pPr marL="1828800" algn="l" defTabSz="914400" rtl="0" eaLnBrk="1" latinLnBrk="0" hangingPunct="1">
      <a:defRPr sz="10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bit.ly/15bDRRA" TargetMode="External"/><Relationship Id="rId7" Type="http://schemas.openxmlformats.org/officeDocument/2006/relationships/hyperlink" Target="http://www.sqlperformance.com/2013/04/t-sql-queries/implicit-conversion-costs"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qlblog.com/blogs/jonathan_kehayias/archive/2010/01/08/finding-implicit-column-conversions-in-the-plan-cache.aspx" TargetMode="External"/><Relationship Id="rId5" Type="http://schemas.openxmlformats.org/officeDocument/2006/relationships/hyperlink" Target="http://www.sqlservercentral.com/articles/Administration/65138/" TargetMode="External"/><Relationship Id="rId4" Type="http://schemas.openxmlformats.org/officeDocument/2006/relationships/hyperlink" Target="http://bit.ly/13Zio1f"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ocial.technet.microsoft.com/wiki/contents/articles/sql-server-columnstore-performance-tuning.aspx"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A62B58-7102-40AF-8A0F-9E310ACDFF71}" type="slidenum">
              <a:rPr lang="en-US" smtClean="0"/>
              <a:t>1</a:t>
            </a:fld>
            <a:endParaRPr lang="en-US"/>
          </a:p>
        </p:txBody>
      </p:sp>
    </p:spTree>
    <p:extLst>
      <p:ext uri="{BB962C8B-B14F-4D97-AF65-F5344CB8AC3E}">
        <p14:creationId xmlns:p14="http://schemas.microsoft.com/office/powerpoint/2010/main" val="840969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smtClean="0"/>
              <a:t>Concatenated keys, also called composite keys, are evaluated from leftmost column to right (more on that later).  So be sure the columns are indexed in order from most frequently used to least frequently used.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smtClean="0"/>
          </a:p>
          <a:p>
            <a:endParaRPr lang="en-US" dirty="0"/>
          </a:p>
        </p:txBody>
      </p:sp>
      <p:sp>
        <p:nvSpPr>
          <p:cNvPr id="4" name="Slide Number Placeholder 3"/>
          <p:cNvSpPr>
            <a:spLocks noGrp="1"/>
          </p:cNvSpPr>
          <p:nvPr>
            <p:ph type="sldNum" sz="quarter" idx="10"/>
          </p:nvPr>
        </p:nvSpPr>
        <p:spPr/>
        <p:txBody>
          <a:bodyPr/>
          <a:lstStyle/>
          <a:p>
            <a:fld id="{F9A62B58-7102-40AF-8A0F-9E310ACDFF71}" type="slidenum">
              <a:rPr lang="en-US" smtClean="0"/>
              <a:t>11</a:t>
            </a:fld>
            <a:endParaRPr lang="en-US"/>
          </a:p>
        </p:txBody>
      </p:sp>
    </p:spTree>
    <p:extLst>
      <p:ext uri="{BB962C8B-B14F-4D97-AF65-F5344CB8AC3E}">
        <p14:creationId xmlns:p14="http://schemas.microsoft.com/office/powerpoint/2010/main" val="1591352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Also called composite indexes or composite keys.</a:t>
            </a:r>
          </a:p>
          <a:p>
            <a:endParaRPr lang="en-US" dirty="0" smtClean="0"/>
          </a:p>
          <a:p>
            <a:r>
              <a:rPr lang="en-US" dirty="0" smtClean="0"/>
              <a:t>SQL Server Index Design Guide:</a:t>
            </a:r>
          </a:p>
          <a:p>
            <a:r>
              <a:rPr lang="en-US" dirty="0" smtClean="0"/>
              <a:t>https://technet.microsoft.com/en-us/library/jj835095(v=sql.110).aspx</a:t>
            </a:r>
          </a:p>
          <a:p>
            <a:r>
              <a:rPr lang="en-US" dirty="0" smtClean="0"/>
              <a:t>---</a:t>
            </a:r>
          </a:p>
          <a:p>
            <a:r>
              <a:rPr lang="en-US" dirty="0" smtClean="0"/>
              <a:t>Klaus shows how creating a recommended missing index does not help the query and adds overhead to the database anyway:</a:t>
            </a:r>
          </a:p>
          <a:p>
            <a:r>
              <a:rPr lang="en-US" dirty="0" smtClean="0"/>
              <a:t>http://www.sqlpassion.at/archive/2015/01/20/how-i-tune-sql-server-queries/</a:t>
            </a:r>
          </a:p>
          <a:p>
            <a:endParaRPr lang="en-US" dirty="0"/>
          </a:p>
        </p:txBody>
      </p:sp>
      <p:sp>
        <p:nvSpPr>
          <p:cNvPr id="4" name="Slide Number Placeholder 3"/>
          <p:cNvSpPr>
            <a:spLocks noGrp="1"/>
          </p:cNvSpPr>
          <p:nvPr>
            <p:ph type="sldNum" sz="quarter" idx="10"/>
          </p:nvPr>
        </p:nvSpPr>
        <p:spPr/>
        <p:txBody>
          <a:bodyPr/>
          <a:lstStyle/>
          <a:p>
            <a:fld id="{370DA090-E72A-4EF7-B3E7-240B549707BB}" type="slidenum">
              <a:rPr lang="en-US" smtClean="0"/>
              <a:pPr/>
              <a:t>12</a:t>
            </a:fld>
            <a:endParaRPr lang="en-US"/>
          </a:p>
        </p:txBody>
      </p:sp>
    </p:spTree>
    <p:extLst>
      <p:ext uri="{BB962C8B-B14F-4D97-AF65-F5344CB8AC3E}">
        <p14:creationId xmlns:p14="http://schemas.microsoft.com/office/powerpoint/2010/main" val="37413053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VARCHAR</a:t>
            </a:r>
            <a:r>
              <a:rPr lang="en-US" baseline="0" dirty="0" smtClean="0"/>
              <a:t> </a:t>
            </a:r>
            <a:r>
              <a:rPr lang="en-US" dirty="0" smtClean="0"/>
              <a:t>data type consumes only the amount of actual space used plus 2 bytes for overhead, compared to a CHAR. 6 In addition to the 2-byte offset per variable column, there is also a 2-byte overhead per row to maintain the count of variable columns. This is only incurred if one or more variable columns exist in the table. </a:t>
            </a:r>
            <a:endParaRPr lang="en-US" dirty="0"/>
          </a:p>
        </p:txBody>
      </p:sp>
      <p:sp>
        <p:nvSpPr>
          <p:cNvPr id="4" name="Slide Number Placeholder 3"/>
          <p:cNvSpPr>
            <a:spLocks noGrp="1"/>
          </p:cNvSpPr>
          <p:nvPr>
            <p:ph type="sldNum" sz="quarter" idx="10"/>
          </p:nvPr>
        </p:nvSpPr>
        <p:spPr/>
        <p:txBody>
          <a:bodyPr/>
          <a:lstStyle/>
          <a:p>
            <a:fld id="{F9A62B58-7102-40AF-8A0F-9E310ACDFF71}" type="slidenum">
              <a:rPr lang="en-US" smtClean="0"/>
              <a:t>13</a:t>
            </a:fld>
            <a:endParaRPr lang="en-US"/>
          </a:p>
        </p:txBody>
      </p:sp>
    </p:spTree>
    <p:extLst>
      <p:ext uri="{BB962C8B-B14F-4D97-AF65-F5344CB8AC3E}">
        <p14:creationId xmlns:p14="http://schemas.microsoft.com/office/powerpoint/2010/main" val="2484417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Very useful data type conversion chart:</a:t>
            </a:r>
            <a:r>
              <a:rPr lang="en-US" baseline="0" dirty="0"/>
              <a:t> </a:t>
            </a:r>
            <a:r>
              <a:rPr lang="en-US" dirty="0">
                <a:hlinkClick r:id="rId3"/>
              </a:rPr>
              <a:t>http://bit.ly/15bDRRA</a:t>
            </a:r>
            <a:endParaRPr lang="en-US" dirty="0"/>
          </a:p>
          <a:p>
            <a:r>
              <a:rPr lang="en-US" dirty="0"/>
              <a:t>Data type precedence can also have an impact:</a:t>
            </a:r>
            <a:r>
              <a:rPr lang="en-US" baseline="0" dirty="0"/>
              <a:t> </a:t>
            </a:r>
            <a:r>
              <a:rPr lang="en-US" dirty="0">
                <a:hlinkClick r:id="rId4"/>
              </a:rPr>
              <a:t>http://bit.ly/13Zio1f</a:t>
            </a:r>
            <a:endParaRPr lang="en-US" sz="1200" b="0" i="0" kern="1200" baseline="0" dirty="0">
              <a:solidFill>
                <a:schemeClr val="tx1"/>
              </a:solidFill>
              <a:effectLst/>
              <a:latin typeface="+mn-lt"/>
              <a:ea typeface="+mn-ea"/>
              <a:cs typeface="+mn-cs"/>
            </a:endParaRPr>
          </a:p>
          <a:p>
            <a:pPr>
              <a:buFont typeface="Arial" pitchFamily="34" charset="0"/>
              <a:buNone/>
            </a:pPr>
            <a:r>
              <a:rPr lang="en-US" dirty="0"/>
              <a:t>Ian </a:t>
            </a:r>
            <a:r>
              <a:rPr lang="en-US" dirty="0" err="1"/>
              <a:t>Stirk’s</a:t>
            </a:r>
            <a:r>
              <a:rPr lang="en-US" dirty="0"/>
              <a:t> Column Mismatch Utility at </a:t>
            </a:r>
            <a:r>
              <a:rPr lang="en-US" dirty="0">
                <a:hlinkClick r:id="rId5"/>
              </a:rPr>
              <a:t>http://www.sqlservercentral.com/articles/Administration/65138/</a:t>
            </a:r>
            <a:endParaRPr lang="en-US" dirty="0"/>
          </a:p>
          <a:p>
            <a:pPr>
              <a:buFont typeface="Arial" pitchFamily="34" charset="0"/>
              <a:buNone/>
            </a:pPr>
            <a:r>
              <a:rPr lang="en-US" dirty="0"/>
              <a:t>Jonathan </a:t>
            </a:r>
            <a:r>
              <a:rPr lang="en-US" dirty="0" err="1"/>
              <a:t>Kehayias</a:t>
            </a:r>
            <a:r>
              <a:rPr lang="en-US" dirty="0"/>
              <a:t>’ plan cache analyzer at </a:t>
            </a:r>
            <a:r>
              <a:rPr lang="en-US" dirty="0">
                <a:hlinkClick r:id="rId6"/>
              </a:rPr>
              <a:t>http://sqlblog.com/blogs/jonathan_kehayias/archive/2010/01/08/finding-implicit-column-conversions-in-the-plan-cache.aspx</a:t>
            </a:r>
            <a:endParaRPr lang="en-US" dirty="0"/>
          </a:p>
          <a:p>
            <a:pPr>
              <a:buFont typeface="Arial" pitchFamily="34" charset="0"/>
              <a:buNone/>
            </a:pPr>
            <a:r>
              <a:rPr lang="en-US" dirty="0"/>
              <a:t>--</a:t>
            </a:r>
          </a:p>
          <a:p>
            <a:pPr>
              <a:buFont typeface="Arial" pitchFamily="34" charset="0"/>
              <a:buNone/>
            </a:pPr>
            <a:r>
              <a:rPr lang="en-US" dirty="0"/>
              <a:t>Image note: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Jonathan </a:t>
            </a:r>
            <a:r>
              <a:rPr lang="en-US" sz="1200" b="0" i="0" kern="1200" dirty="0" err="1">
                <a:solidFill>
                  <a:schemeClr val="tx1"/>
                </a:solidFill>
                <a:effectLst/>
                <a:latin typeface="+mn-lt"/>
                <a:ea typeface="+mn-ea"/>
                <a:cs typeface="+mn-cs"/>
              </a:rPr>
              <a:t>Kehayias</a:t>
            </a:r>
            <a:r>
              <a:rPr lang="en-US" sz="1200" b="0" i="0" kern="1200" baseline="0" dirty="0">
                <a:solidFill>
                  <a:schemeClr val="tx1"/>
                </a:solidFill>
                <a:effectLst/>
                <a:latin typeface="+mn-lt"/>
                <a:ea typeface="+mn-ea"/>
                <a:cs typeface="+mn-cs"/>
              </a:rPr>
              <a:t> shows that just going from VARCHAR to NVARCHAR can slow performance by 10x or more.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Reference at </a:t>
            </a:r>
            <a:r>
              <a:rPr lang="en-US" dirty="0">
                <a:hlinkClick r:id="rId7"/>
              </a:rPr>
              <a:t>http://www.sqlperformance.com/2013/04/t-sql-queries/implicit-conversion-costs</a:t>
            </a:r>
            <a:endParaRPr lang="en-US" sz="1200" b="0" i="0" kern="1200" baseline="0" dirty="0">
              <a:solidFill>
                <a:schemeClr val="tx1"/>
              </a:solidFill>
              <a:effectLst/>
              <a:latin typeface="+mn-lt"/>
              <a:ea typeface="+mn-ea"/>
              <a:cs typeface="+mn-cs"/>
            </a:endParaRPr>
          </a:p>
          <a:p>
            <a:pPr>
              <a:buFont typeface="Arial" pitchFamily="34" charset="0"/>
              <a:buNone/>
            </a:pPr>
            <a:endParaRPr lang="en-US" b="1"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E42409-346C-2A45-8640-B78563AC963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898548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http://www.scarydba.com/2010/11/22/do-foreign-key-constraints-help-performance/</a:t>
            </a:r>
          </a:p>
          <a:p>
            <a:r>
              <a:rPr lang="en-US" dirty="0" smtClean="0"/>
              <a:t>http://www.scarydba.com/2015/09/09/yes-foreign-keys-help-performance/</a:t>
            </a:r>
          </a:p>
          <a:p>
            <a:endParaRPr lang="en-US" dirty="0" smtClean="0"/>
          </a:p>
          <a:p>
            <a:r>
              <a:rPr lang="en-US" dirty="0" smtClean="0"/>
              <a:t>https://blogs.sentryone.com/aaronbertrand/bad-habits-semi-colons-schema-prefix/</a:t>
            </a:r>
            <a:endParaRPr lang="en-US" dirty="0"/>
          </a:p>
        </p:txBody>
      </p:sp>
      <p:sp>
        <p:nvSpPr>
          <p:cNvPr id="4" name="Slide Number Placeholder 3"/>
          <p:cNvSpPr>
            <a:spLocks noGrp="1"/>
          </p:cNvSpPr>
          <p:nvPr>
            <p:ph type="sldNum" sz="quarter" idx="10"/>
          </p:nvPr>
        </p:nvSpPr>
        <p:spPr/>
        <p:txBody>
          <a:bodyPr/>
          <a:lstStyle/>
          <a:p>
            <a:fld id="{F9A62B58-7102-40AF-8A0F-9E310ACDFF71}" type="slidenum">
              <a:rPr lang="en-US" smtClean="0"/>
              <a:t>16</a:t>
            </a:fld>
            <a:endParaRPr lang="en-US"/>
          </a:p>
        </p:txBody>
      </p:sp>
    </p:spTree>
    <p:extLst>
      <p:ext uri="{BB962C8B-B14F-4D97-AF65-F5344CB8AC3E}">
        <p14:creationId xmlns:p14="http://schemas.microsoft.com/office/powerpoint/2010/main" val="2401642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r>
              <a:rPr lang="en-US" dirty="0" smtClean="0"/>
              <a:t>10</a:t>
            </a:r>
            <a:endParaRPr lang="en-US" dirty="0"/>
          </a:p>
          <a:p>
            <a:endParaRPr lang="en-US" dirty="0"/>
          </a:p>
          <a:p>
            <a:r>
              <a:rPr lang="en-US" sz="1200" b="0" i="0" u="none" strike="noStrike" kern="1200" baseline="0" dirty="0">
                <a:solidFill>
                  <a:schemeClr val="tx1"/>
                </a:solidFill>
                <a:latin typeface="+mn-lt"/>
                <a:ea typeface="+mn-ea"/>
                <a:cs typeface="+mn-cs"/>
              </a:rPr>
              <a:t>6 combinations of 2 indexes; 1 join per pair = 6 joins; 3 join methods each = 18</a:t>
            </a:r>
          </a:p>
          <a:p>
            <a:r>
              <a:rPr lang="en-US" sz="1200" b="0" i="0" u="none" strike="noStrike" kern="1200" baseline="0" dirty="0">
                <a:solidFill>
                  <a:schemeClr val="tx1"/>
                </a:solidFill>
                <a:latin typeface="+mn-lt"/>
                <a:ea typeface="+mn-ea"/>
                <a:cs typeface="+mn-cs"/>
              </a:rPr>
              <a:t>6 combinations of 3 indexes; 2 joins per triplet = 12 joins; 3 join methods each = 36; total = 54</a:t>
            </a:r>
          </a:p>
          <a:p>
            <a:endParaRPr lang="en-US" sz="1200" b="0" i="0" u="none" strike="noStrike" kern="1200" baseline="0" dirty="0">
              <a:solidFill>
                <a:schemeClr val="tx1"/>
              </a:solidFill>
              <a:latin typeface="+mn-lt"/>
              <a:ea typeface="+mn-ea"/>
              <a:cs typeface="+mn-cs"/>
            </a:endParaRPr>
          </a:p>
          <a:p>
            <a:r>
              <a:rPr lang="en-US" dirty="0"/>
              <a:t>For really advanced</a:t>
            </a:r>
            <a:r>
              <a:rPr lang="en-US" baseline="0" dirty="0"/>
              <a:t> users:</a:t>
            </a:r>
          </a:p>
          <a:p>
            <a:endParaRPr lang="en-US" sz="1200" b="0" i="0" u="none" strike="noStrike" kern="1200" baseline="0" dirty="0" smtClean="0">
              <a:solidFill>
                <a:schemeClr val="tx1"/>
              </a:solidFill>
              <a:latin typeface="+mn-lt"/>
              <a:ea typeface="+mn-ea"/>
              <a:cs typeface="+mn-cs"/>
            </a:endParaRPr>
          </a:p>
          <a:p>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sys.dm_exec_query_optimizer_info</a:t>
            </a:r>
            <a:r>
              <a:rPr lang="en-US" sz="1200" b="0" i="0" kern="1200" dirty="0" smtClean="0">
                <a:solidFill>
                  <a:schemeClr val="tx1"/>
                </a:solidFill>
                <a:effectLst/>
                <a:latin typeface="+mn-lt"/>
                <a:ea typeface="+mn-ea"/>
                <a:cs typeface="+mn-cs"/>
              </a:rPr>
              <a:t> DMV includes a counter named “gain stage 0 to stage 1,” which shows the number of times search 1 was executed after search 0, and includes the average decrease in cost from one stage to the other, as defined by the following formula:</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MinimumPlanCost</a:t>
            </a:r>
            <a:r>
              <a:rPr lang="en-US" sz="1200" b="0" i="0" kern="1200" dirty="0" smtClean="0">
                <a:solidFill>
                  <a:schemeClr val="tx1"/>
                </a:solidFill>
                <a:effectLst/>
                <a:latin typeface="+mn-lt"/>
                <a:ea typeface="+mn-ea"/>
                <a:cs typeface="+mn-cs"/>
              </a:rPr>
              <a:t>(search 0) – </a:t>
            </a:r>
            <a:r>
              <a:rPr lang="en-US" sz="1200" b="0" i="0" kern="1200" dirty="0" err="1" smtClean="0">
                <a:solidFill>
                  <a:schemeClr val="tx1"/>
                </a:solidFill>
                <a:effectLst/>
                <a:latin typeface="+mn-lt"/>
                <a:ea typeface="+mn-ea"/>
                <a:cs typeface="+mn-cs"/>
              </a:rPr>
              <a:t>MinimumPlanCost</a:t>
            </a:r>
            <a:r>
              <a:rPr lang="en-US" sz="1200" b="0" i="0" kern="1200" dirty="0" smtClean="0">
                <a:solidFill>
                  <a:schemeClr val="tx1"/>
                </a:solidFill>
                <a:effectLst/>
                <a:latin typeface="+mn-lt"/>
                <a:ea typeface="+mn-ea"/>
                <a:cs typeface="+mn-cs"/>
              </a:rPr>
              <a:t>(search 1)) / </a:t>
            </a:r>
            <a:r>
              <a:rPr lang="en-US" sz="1200" b="0" i="0" kern="1200" dirty="0" err="1" smtClean="0">
                <a:solidFill>
                  <a:schemeClr val="tx1"/>
                </a:solidFill>
                <a:effectLst/>
                <a:latin typeface="+mn-lt"/>
                <a:ea typeface="+mn-ea"/>
                <a:cs typeface="+mn-cs"/>
              </a:rPr>
              <a:t>MinimumPlanCost</a:t>
            </a:r>
            <a:r>
              <a:rPr lang="en-US" sz="1200" b="0" i="0" kern="1200" dirty="0" smtClean="0">
                <a:solidFill>
                  <a:schemeClr val="tx1"/>
                </a:solidFill>
                <a:effectLst/>
                <a:latin typeface="+mn-lt"/>
                <a:ea typeface="+mn-ea"/>
                <a:cs typeface="+mn-cs"/>
              </a:rPr>
              <a:t>(search 0)</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Indicates improvement from phase to phase</a:t>
            </a:r>
          </a:p>
          <a:p>
            <a:r>
              <a:rPr lang="en-US" sz="1200" b="0" i="0" u="none" strike="noStrike" kern="1200" baseline="0" dirty="0" smtClean="0">
                <a:solidFill>
                  <a:schemeClr val="tx1"/>
                </a:solidFill>
                <a:latin typeface="+mn-lt"/>
                <a:ea typeface="+mn-ea"/>
                <a:cs typeface="+mn-cs"/>
              </a:rPr>
              <a:t>   Search </a:t>
            </a:r>
            <a:r>
              <a:rPr lang="en-US" sz="1200" b="0" i="0" u="none" strike="noStrike" kern="1200" baseline="0" dirty="0">
                <a:solidFill>
                  <a:schemeClr val="tx1"/>
                </a:solidFill>
                <a:latin typeface="+mn-lt"/>
                <a:ea typeface="+mn-ea"/>
                <a:cs typeface="+mn-cs"/>
              </a:rPr>
              <a:t>0 to 1 gain</a:t>
            </a:r>
          </a:p>
          <a:p>
            <a:r>
              <a:rPr lang="en-US" sz="1200" b="0" i="0" u="none" strike="noStrike" kern="1200" baseline="0" dirty="0" smtClean="0">
                <a:solidFill>
                  <a:schemeClr val="tx1"/>
                </a:solidFill>
                <a:latin typeface="+mn-lt"/>
                <a:ea typeface="+mn-ea"/>
                <a:cs typeface="+mn-cs"/>
              </a:rPr>
              <a:t>   Search </a:t>
            </a:r>
            <a:r>
              <a:rPr lang="en-US" sz="1200" b="0" i="0" u="none" strike="noStrike" kern="1200" baseline="0" dirty="0">
                <a:solidFill>
                  <a:schemeClr val="tx1"/>
                </a:solidFill>
                <a:latin typeface="+mn-lt"/>
                <a:ea typeface="+mn-ea"/>
                <a:cs typeface="+mn-cs"/>
              </a:rPr>
              <a:t>1 to 2 gain</a:t>
            </a:r>
          </a:p>
          <a:p>
            <a:r>
              <a:rPr lang="en-US" sz="1200" b="0" i="0" u="none" strike="noStrike" kern="1200" baseline="0" dirty="0" smtClean="0">
                <a:solidFill>
                  <a:schemeClr val="tx1"/>
                </a:solidFill>
                <a:latin typeface="+mn-lt"/>
                <a:ea typeface="+mn-ea"/>
                <a:cs typeface="+mn-cs"/>
              </a:rPr>
              <a:t>   Value </a:t>
            </a:r>
            <a:r>
              <a:rPr lang="en-US" sz="1200" b="0" i="0" u="none" strike="noStrike" kern="1200" baseline="0" dirty="0">
                <a:solidFill>
                  <a:schemeClr val="tx1"/>
                </a:solidFill>
                <a:latin typeface="+mn-lt"/>
                <a:ea typeface="+mn-ea"/>
                <a:cs typeface="+mn-cs"/>
              </a:rPr>
              <a:t>that is &gt;= 0 and &lt; 1</a:t>
            </a:r>
          </a:p>
          <a:p>
            <a:r>
              <a:rPr lang="en-US" sz="1200" b="0" i="0" u="none" strike="noStrike" kern="1200" baseline="0" dirty="0" smtClean="0">
                <a:solidFill>
                  <a:schemeClr val="tx1"/>
                </a:solidFill>
                <a:latin typeface="+mn-lt"/>
                <a:ea typeface="+mn-ea"/>
                <a:cs typeface="+mn-cs"/>
              </a:rPr>
              <a:t>      0 </a:t>
            </a:r>
            <a:r>
              <a:rPr lang="en-US" sz="1200" b="0" i="0" u="none" strike="noStrike" kern="1200" baseline="0" dirty="0">
                <a:solidFill>
                  <a:schemeClr val="tx1"/>
                </a:solidFill>
                <a:latin typeface="+mn-lt"/>
                <a:ea typeface="+mn-ea"/>
                <a:cs typeface="+mn-cs"/>
              </a:rPr>
              <a:t>indicates no improvement</a:t>
            </a:r>
          </a:p>
          <a:p>
            <a:r>
              <a:rPr lang="en-US" sz="1200" b="0" i="0" u="none" strike="noStrike" kern="1200" baseline="0" dirty="0" smtClean="0">
                <a:solidFill>
                  <a:schemeClr val="tx1"/>
                </a:solidFill>
                <a:latin typeface="+mn-lt"/>
                <a:ea typeface="+mn-ea"/>
                <a:cs typeface="+mn-cs"/>
              </a:rPr>
              <a:t>      Approaching </a:t>
            </a:r>
            <a:r>
              <a:rPr lang="en-US" sz="1200" b="0" i="0" u="none" strike="noStrike" kern="1200" baseline="0" dirty="0">
                <a:solidFill>
                  <a:schemeClr val="tx1"/>
                </a:solidFill>
                <a:latin typeface="+mn-lt"/>
                <a:ea typeface="+mn-ea"/>
                <a:cs typeface="+mn-cs"/>
              </a:rPr>
              <a:t>1 indicates significant </a:t>
            </a:r>
            <a:r>
              <a:rPr lang="en-US" sz="1200" b="0" i="0" u="none" strike="noStrike" kern="1200" baseline="0" dirty="0" smtClean="0">
                <a:solidFill>
                  <a:schemeClr val="tx1"/>
                </a:solidFill>
                <a:latin typeface="+mn-lt"/>
                <a:ea typeface="+mn-ea"/>
                <a:cs typeface="+mn-cs"/>
              </a:rPr>
              <a:t>improvement</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Definition:</a:t>
            </a:r>
          </a:p>
          <a:p>
            <a:r>
              <a:rPr lang="en-US" sz="1200" b="0" i="0" u="none" strike="noStrike" kern="1200" baseline="0" dirty="0">
                <a:solidFill>
                  <a:schemeClr val="tx1"/>
                </a:solidFill>
                <a:latin typeface="+mn-lt"/>
                <a:ea typeface="+mn-ea"/>
                <a:cs typeface="+mn-cs"/>
              </a:rPr>
              <a:t>𝐺𝑎𝑖𝑛𝑆0𝑡𝑜𝑆1=𝑀𝑖𝑛𝐶𝑜𝑠𝑡(𝑆0)−𝑀𝑖𝑛𝐶𝑜𝑠𝑡(𝑆1)𝑀𝑖𝑛𝐶𝑜𝑠𝑡(𝑆0)</a:t>
            </a:r>
            <a:endParaRPr lang="en-US" dirty="0"/>
          </a:p>
        </p:txBody>
      </p:sp>
      <p:sp>
        <p:nvSpPr>
          <p:cNvPr id="4" name="Slide Number Placeholder 3"/>
          <p:cNvSpPr>
            <a:spLocks noGrp="1"/>
          </p:cNvSpPr>
          <p:nvPr>
            <p:ph type="sldNum" sz="quarter" idx="10"/>
          </p:nvPr>
        </p:nvSpPr>
        <p:spPr/>
        <p:txBody>
          <a:bodyPr/>
          <a:lstStyle/>
          <a:p>
            <a:fld id="{B8737C76-7009-4495-A775-30B97DD10C8F}" type="slidenum">
              <a:rPr lang="en-US" smtClean="0"/>
              <a:t>17</a:t>
            </a:fld>
            <a:endParaRPr lang="en-US"/>
          </a:p>
        </p:txBody>
      </p:sp>
    </p:spTree>
    <p:extLst>
      <p:ext uri="{BB962C8B-B14F-4D97-AF65-F5344CB8AC3E}">
        <p14:creationId xmlns:p14="http://schemas.microsoft.com/office/powerpoint/2010/main" val="25120039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like to</a:t>
            </a:r>
            <a:r>
              <a:rPr lang="en-US" baseline="0" dirty="0" smtClean="0"/>
              <a:t> say about SQL Server’s query plan selection “It might not be good, but it’s good enough”.</a:t>
            </a:r>
          </a:p>
          <a:p>
            <a:endParaRPr lang="en-US" baseline="0" dirty="0" smtClean="0"/>
          </a:p>
          <a:p>
            <a:r>
              <a:rPr lang="en-US" baseline="0" dirty="0" smtClean="0"/>
              <a:t>Another way to say this is “</a:t>
            </a:r>
            <a:r>
              <a:rPr lang="en-US" sz="1200" b="0" i="0" kern="1200" dirty="0" smtClean="0">
                <a:solidFill>
                  <a:schemeClr val="tx1"/>
                </a:solidFill>
                <a:effectLst/>
                <a:latin typeface="+mn-lt"/>
                <a:ea typeface="+mn-ea"/>
                <a:cs typeface="+mn-cs"/>
              </a:rPr>
              <a:t>The goal of cost-based optimization is </a:t>
            </a:r>
            <a:r>
              <a:rPr lang="en-US" sz="1200" b="0" i="1" kern="1200" dirty="0" smtClean="0">
                <a:solidFill>
                  <a:schemeClr val="tx1"/>
                </a:solidFill>
                <a:effectLst/>
                <a:latin typeface="+mn-lt"/>
                <a:ea typeface="+mn-ea"/>
                <a:cs typeface="+mn-cs"/>
              </a:rPr>
              <a:t>not</a:t>
            </a:r>
            <a:r>
              <a:rPr lang="en-US" sz="1200" b="0" i="0" kern="1200" dirty="0" smtClean="0">
                <a:solidFill>
                  <a:schemeClr val="tx1"/>
                </a:solidFill>
                <a:effectLst/>
                <a:latin typeface="+mn-lt"/>
                <a:ea typeface="+mn-ea"/>
                <a:cs typeface="+mn-cs"/>
              </a:rPr>
              <a:t> to find the best possible physical execution plan by exploring every possible alternative; rather, the goal is to find a good plan quickly.  This approach gives us an optimizer that works pretty well for most workloads, most of the time.”</a:t>
            </a:r>
            <a:endParaRPr lang="en-US" baseline="0" dirty="0" smtClean="0"/>
          </a:p>
          <a:p>
            <a:endParaRPr lang="en-US" dirty="0" smtClean="0"/>
          </a:p>
          <a:p>
            <a:r>
              <a:rPr lang="en-US" dirty="0" smtClean="0"/>
              <a:t>We’ve already seen simplification. Let’s look at the other three.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18</a:t>
            </a:fld>
            <a:endParaRPr lang="en-US"/>
          </a:p>
        </p:txBody>
      </p:sp>
    </p:spTree>
    <p:extLst>
      <p:ext uri="{BB962C8B-B14F-4D97-AF65-F5344CB8AC3E}">
        <p14:creationId xmlns:p14="http://schemas.microsoft.com/office/powerpoint/2010/main" val="41597500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Parsing and binding are the first operations performed when a query is submitted to a SQL Server instance. They produce a tree representation of the query, which is then sent to the query optimizer to perform the optimization process. At the beginning of this optimization process, this logical tree will be simplified, and the query optimizer will check whether the query qualifies for a trivial plan. If it does, a trivial execution plan is returned and the optimization process immediately ends. The parsing, binding, simplification, and trivial plan processes do not depend on the contents of the database (such as the data itself), but only on the database schema and query definition. Because of this, these processes also don’t use statistics, cost estimation, or cost-based decisions, all of which are only employed during the full optimization process.</a:t>
            </a: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19</a:t>
            </a:fld>
            <a:endParaRPr lang="en-US"/>
          </a:p>
        </p:txBody>
      </p:sp>
    </p:spTree>
    <p:extLst>
      <p:ext uri="{BB962C8B-B14F-4D97-AF65-F5344CB8AC3E}">
        <p14:creationId xmlns:p14="http://schemas.microsoft.com/office/powerpoint/2010/main" val="2810869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kern="1200" dirty="0" smtClean="0">
                <a:solidFill>
                  <a:schemeClr val="tx1"/>
                </a:solidFill>
                <a:effectLst/>
                <a:latin typeface="+mn-lt"/>
                <a:ea typeface="+mn-ea"/>
                <a:cs typeface="+mn-cs"/>
              </a:rPr>
              <a:t>Graphic</a:t>
            </a:r>
            <a:r>
              <a:rPr lang="en-US" sz="1400" b="0" i="0" kern="1200" baseline="0" dirty="0" smtClean="0">
                <a:solidFill>
                  <a:schemeClr val="tx1"/>
                </a:solidFill>
                <a:effectLst/>
                <a:latin typeface="+mn-lt"/>
                <a:ea typeface="+mn-ea"/>
                <a:cs typeface="+mn-cs"/>
              </a:rPr>
              <a:t> windows property, by pressing F4 on the plan operator, in SSMS execution plan will show TRIVIAL.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kern="1200" baseline="0" dirty="0" err="1" smtClean="0">
                <a:solidFill>
                  <a:schemeClr val="tx1"/>
                </a:solidFill>
                <a:effectLst/>
                <a:latin typeface="+mn-lt"/>
                <a:ea typeface="+mn-ea"/>
                <a:cs typeface="+mn-cs"/>
              </a:rPr>
              <a:t>Showplan</a:t>
            </a:r>
            <a:r>
              <a:rPr lang="en-US" sz="1400" b="0" i="0" kern="1200" baseline="0" dirty="0" smtClean="0">
                <a:solidFill>
                  <a:schemeClr val="tx1"/>
                </a:solidFill>
                <a:effectLst/>
                <a:latin typeface="+mn-lt"/>
                <a:ea typeface="+mn-ea"/>
                <a:cs typeface="+mn-cs"/>
              </a:rPr>
              <a:t> XML will show a </a:t>
            </a:r>
            <a:r>
              <a:rPr lang="en-US" sz="1400" b="0" i="0" kern="1200" baseline="0" dirty="0" err="1" smtClean="0">
                <a:solidFill>
                  <a:schemeClr val="tx1"/>
                </a:solidFill>
                <a:effectLst/>
                <a:latin typeface="+mn-lt"/>
                <a:ea typeface="+mn-ea"/>
                <a:cs typeface="+mn-cs"/>
              </a:rPr>
              <a:t>StatementOptmLevel</a:t>
            </a:r>
            <a:r>
              <a:rPr lang="en-US" sz="1400" b="0" i="0" kern="1200" baseline="0" dirty="0" smtClean="0">
                <a:solidFill>
                  <a:schemeClr val="tx1"/>
                </a:solidFill>
                <a:effectLst/>
                <a:latin typeface="+mn-lt"/>
                <a:ea typeface="+mn-ea"/>
                <a:cs typeface="+mn-cs"/>
              </a:rPr>
              <a:t> attribute as TRIVIAL.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20</a:t>
            </a:fld>
            <a:endParaRPr lang="en-US"/>
          </a:p>
        </p:txBody>
      </p:sp>
    </p:spTree>
    <p:extLst>
      <p:ext uri="{BB962C8B-B14F-4D97-AF65-F5344CB8AC3E}">
        <p14:creationId xmlns:p14="http://schemas.microsoft.com/office/powerpoint/2010/main" val="21374513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It’s important to remember that applying rules does not necessarily reduce the cost of the generated alternatives, and the costing component still needs to estimate their costs. Although both logical and physical alternatives are kept in the Memo structure, only the physical alternatives have their costs determined. It’s important, then, to bear in mind that although these alternatives may be equivalent and return the same results, their physical implementations may have very different costs. </a:t>
            </a: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21</a:t>
            </a:fld>
            <a:endParaRPr lang="en-US"/>
          </a:p>
        </p:txBody>
      </p:sp>
    </p:spTree>
    <p:extLst>
      <p:ext uri="{BB962C8B-B14F-4D97-AF65-F5344CB8AC3E}">
        <p14:creationId xmlns:p14="http://schemas.microsoft.com/office/powerpoint/2010/main" val="303570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A62B58-7102-40AF-8A0F-9E310ACDFF71}" type="slidenum">
              <a:rPr lang="en-US" smtClean="0"/>
              <a:t>2</a:t>
            </a:fld>
            <a:endParaRPr lang="en-US"/>
          </a:p>
        </p:txBody>
      </p:sp>
    </p:spTree>
    <p:extLst>
      <p:ext uri="{BB962C8B-B14F-4D97-AF65-F5344CB8AC3E}">
        <p14:creationId xmlns:p14="http://schemas.microsoft.com/office/powerpoint/2010/main" val="26969655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 #1:  The first</a:t>
            </a:r>
            <a:r>
              <a:rPr lang="en-US" baseline="0" dirty="0" smtClean="0"/>
              <a:t> two rules of SQL Server storage tuning are: </a:t>
            </a:r>
          </a:p>
          <a:p>
            <a:r>
              <a:rPr lang="en-US" baseline="0" dirty="0" smtClean="0"/>
              <a:t>	A) Make sure you have enough memory or else your IO will get thrashed.</a:t>
            </a:r>
          </a:p>
          <a:p>
            <a:r>
              <a:rPr lang="en-US" baseline="0" dirty="0" smtClean="0"/>
              <a:t>	B) Segregation of disparate IO workloads</a:t>
            </a:r>
            <a:endParaRPr lang="en-US" dirty="0" smtClean="0"/>
          </a:p>
          <a:p>
            <a:endParaRPr lang="en-US" dirty="0" smtClean="0"/>
          </a:p>
          <a:p>
            <a:r>
              <a:rPr lang="en-US" dirty="0" smtClean="0"/>
              <a:t>Click #2: The most elementary rule of</a:t>
            </a:r>
            <a:r>
              <a:rPr lang="en-US" baseline="0" dirty="0" smtClean="0"/>
              <a:t> segregating IO workloads on SQL Server is to put the Data file and the Transaction Log file on to separate disks … or for even better speed … CLICK #3 … you can use disk arrays with lots of spindles.  The more spindles and the higher the RPM speed of the spindles, the faster the IO.</a:t>
            </a:r>
          </a:p>
          <a:p>
            <a:endParaRPr lang="en-US" baseline="0" dirty="0" smtClean="0"/>
          </a:p>
          <a:p>
            <a:r>
              <a:rPr lang="en-US" baseline="0" dirty="0" smtClean="0"/>
              <a:t>Click #4: But often, having lots of competing queries and transactions within the database means that the hard disk armatures are flying all over the place, reading from one table, writing on another table non-stop.  In a sense, distinct areas within your database application are </a:t>
            </a:r>
            <a:r>
              <a:rPr lang="en-US" i="1" baseline="0" dirty="0" smtClean="0"/>
              <a:t>competing </a:t>
            </a:r>
            <a:r>
              <a:rPr lang="en-US" i="0" baseline="0" dirty="0" smtClean="0"/>
              <a:t>for the IO resources on the disk array.  </a:t>
            </a:r>
            <a:r>
              <a:rPr lang="en-US" baseline="0" dirty="0" smtClean="0"/>
              <a:t>So a great way to ensure that adequate IO is available for important, but distinct parts of the database application, is to create separate files for those groups of tables and indexes putting them on their own files.  For example, the regular Sales database might be primarily a randomized read-write workload where sales people and customers are inserting sales orders through the web interface.  At the same time, executive management might want to pull big reports that query across Mbytes or </a:t>
            </a:r>
            <a:r>
              <a:rPr lang="en-US" baseline="0" dirty="0" err="1" smtClean="0"/>
              <a:t>Gbytes</a:t>
            </a:r>
            <a:r>
              <a:rPr lang="en-US" baseline="0" dirty="0" smtClean="0"/>
              <a:t> of data at once – basically, a contradictory workload to what the sales people and web customers are doing.  So to avert a shortage of IO resources, we can create additional files on additional disks.</a:t>
            </a:r>
          </a:p>
          <a:p>
            <a:endParaRPr lang="en-US" baseline="0" dirty="0" smtClean="0"/>
          </a:p>
          <a:p>
            <a:r>
              <a:rPr lang="en-US" i="0" baseline="0" dirty="0" smtClean="0"/>
              <a:t>In fact, if you a multi-core SQL Server, you should probably start with four data files for your tempdb and user database so that SQL Server can take advantage of multi-core access to the data.  Ad hoc discussion here…</a:t>
            </a:r>
          </a:p>
          <a:p>
            <a:endParaRPr lang="en-US" i="0" baseline="0" dirty="0" smtClean="0"/>
          </a:p>
          <a:p>
            <a:r>
              <a:rPr lang="en-US" i="0" baseline="0" dirty="0" smtClean="0"/>
              <a:t>Click #5: We can also do lots of tuning at the table and index level.  For example, adding indexes to better support our queries and join operations, while consuming a little extra space, can speed up the queries enormously.  We can split tables into </a:t>
            </a:r>
            <a:r>
              <a:rPr lang="en-US" i="1" baseline="0" dirty="0" smtClean="0"/>
              <a:t>partitions, </a:t>
            </a:r>
            <a:r>
              <a:rPr lang="en-US" i="0" baseline="0" dirty="0" smtClean="0"/>
              <a:t>so that old and infrequently accessed data is stored onto a different disk array so that our fastest arrays can be used for our most frequently accessed data.  We can use techniques like </a:t>
            </a:r>
            <a:r>
              <a:rPr lang="en-US" i="1" baseline="0" dirty="0" smtClean="0"/>
              <a:t>fill factor</a:t>
            </a:r>
            <a:r>
              <a:rPr lang="en-US" i="0" baseline="0" dirty="0" smtClean="0"/>
              <a:t> and </a:t>
            </a:r>
            <a:r>
              <a:rPr lang="en-US" i="1" baseline="0" dirty="0" smtClean="0"/>
              <a:t>clustered indexes</a:t>
            </a:r>
            <a:r>
              <a:rPr lang="en-US" i="0" baseline="0" dirty="0" smtClean="0"/>
              <a:t> to control how SQL Server writes data at the lowest level, 8 Kbyte pages, and influence how many records are locked per transaction.</a:t>
            </a:r>
            <a:endParaRPr lang="en-US" dirty="0" smtClean="0"/>
          </a:p>
          <a:p>
            <a:endParaRPr lang="en-US" dirty="0"/>
          </a:p>
        </p:txBody>
      </p:sp>
      <p:sp>
        <p:nvSpPr>
          <p:cNvPr id="4" name="Slide Number Placeholder 3"/>
          <p:cNvSpPr>
            <a:spLocks noGrp="1"/>
          </p:cNvSpPr>
          <p:nvPr>
            <p:ph type="sldNum" sz="quarter" idx="10"/>
          </p:nvPr>
        </p:nvSpPr>
        <p:spPr/>
        <p:txBody>
          <a:bodyPr/>
          <a:lstStyle/>
          <a:p>
            <a:fld id="{F9A62B58-7102-40AF-8A0F-9E310ACDFF71}" type="slidenum">
              <a:rPr lang="en-US" smtClean="0"/>
              <a:t>24</a:t>
            </a:fld>
            <a:endParaRPr lang="en-US"/>
          </a:p>
        </p:txBody>
      </p:sp>
    </p:spTree>
    <p:extLst>
      <p:ext uri="{BB962C8B-B14F-4D97-AF65-F5344CB8AC3E}">
        <p14:creationId xmlns:p14="http://schemas.microsoft.com/office/powerpoint/2010/main" val="41740215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tx1"/>
                </a:solidFill>
                <a:latin typeface="+mn-lt"/>
                <a:ea typeface="+mn-ea"/>
                <a:cs typeface="+mn-cs"/>
              </a:rPr>
              <a:t>So what's normalization used for?  Normalization is a design technique that enables database designers and programmers to develop table structures that minimize programming problems.  As we discuss normalization, we'll show you each set of problems that a particular kind of normalization helps negate.</a:t>
            </a:r>
          </a:p>
          <a:p>
            <a:endParaRPr lang="en-US" sz="1000" kern="1200" dirty="0" smtClean="0">
              <a:solidFill>
                <a:schemeClr val="tx1"/>
              </a:solidFill>
              <a:latin typeface="+mn-lt"/>
              <a:ea typeface="+mn-ea"/>
              <a:cs typeface="+mn-cs"/>
            </a:endParaRPr>
          </a:p>
          <a:p>
            <a:r>
              <a:rPr lang="en-US" sz="1000" kern="1200" dirty="0" smtClean="0">
                <a:solidFill>
                  <a:schemeClr val="tx1"/>
                </a:solidFill>
                <a:latin typeface="+mn-lt"/>
                <a:ea typeface="+mn-ea"/>
                <a:cs typeface="+mn-cs"/>
              </a:rPr>
              <a:t>The process of normalization is characterized by levels of adherence called </a:t>
            </a:r>
            <a:r>
              <a:rPr lang="en-US" sz="1000" i="1" kern="1200" dirty="0" smtClean="0">
                <a:solidFill>
                  <a:schemeClr val="tx1"/>
                </a:solidFill>
                <a:latin typeface="+mn-lt"/>
                <a:ea typeface="+mn-ea"/>
                <a:cs typeface="+mn-cs"/>
              </a:rPr>
              <a:t>normal form</a:t>
            </a:r>
            <a:r>
              <a:rPr lang="en-US" sz="1000" kern="1200" dirty="0" smtClean="0">
                <a:solidFill>
                  <a:schemeClr val="tx1"/>
                </a:solidFill>
                <a:latin typeface="+mn-lt"/>
                <a:ea typeface="+mn-ea"/>
                <a:cs typeface="+mn-cs"/>
              </a:rPr>
              <a:t>.  If a table design conforms only to the lowest level of normalization, it is said to be in </a:t>
            </a:r>
            <a:r>
              <a:rPr lang="en-US" sz="1000" i="1" kern="1200" dirty="0" smtClean="0">
                <a:solidFill>
                  <a:schemeClr val="tx1"/>
                </a:solidFill>
                <a:latin typeface="+mn-lt"/>
                <a:ea typeface="+mn-ea"/>
                <a:cs typeface="+mn-cs"/>
              </a:rPr>
              <a:t>first normal form</a:t>
            </a:r>
            <a:r>
              <a:rPr lang="en-US" sz="1000" kern="1200" dirty="0" smtClean="0">
                <a:solidFill>
                  <a:schemeClr val="tx1"/>
                </a:solidFill>
                <a:latin typeface="+mn-lt"/>
                <a:ea typeface="+mn-ea"/>
                <a:cs typeface="+mn-cs"/>
              </a:rPr>
              <a:t> which is abbreviated as 1NF.  If a table design conforms to the next higher level, it is in second normal form (2NF), and so on.  It is uncommon and probably never necessary to take a table design beyond third normal form (3NF).  In fact, in some cases, it is actually advantageous in terms of performance to </a:t>
            </a:r>
            <a:r>
              <a:rPr lang="en-US" sz="1000" i="1" kern="1200" dirty="0" err="1" smtClean="0">
                <a:solidFill>
                  <a:schemeClr val="tx1"/>
                </a:solidFill>
                <a:latin typeface="+mn-lt"/>
                <a:ea typeface="+mn-ea"/>
                <a:cs typeface="+mn-cs"/>
              </a:rPr>
              <a:t>denormalize</a:t>
            </a:r>
            <a:r>
              <a:rPr lang="en-US" sz="1000" kern="1200" dirty="0" smtClean="0">
                <a:solidFill>
                  <a:schemeClr val="tx1"/>
                </a:solidFill>
                <a:latin typeface="+mn-lt"/>
                <a:ea typeface="+mn-ea"/>
                <a:cs typeface="+mn-cs"/>
              </a:rPr>
              <a:t> a table from a higher normal form back to a lower normal form, like from 3NF to 2NF.  It is also important to remember that normalizing tables is not full database design, rather it is an important step in the analysis process.   The database design process is detailed more fully in Chapter 2.</a:t>
            </a:r>
          </a:p>
          <a:p>
            <a:endParaRPr lang="en-US" sz="1000" kern="1200" dirty="0" smtClean="0">
              <a:solidFill>
                <a:schemeClr val="tx1"/>
              </a:solidFill>
              <a:latin typeface="+mn-lt"/>
              <a:ea typeface="+mn-ea"/>
              <a:cs typeface="+mn-cs"/>
            </a:endParaRPr>
          </a:p>
          <a:p>
            <a:pPr lvl="0"/>
            <a:r>
              <a:rPr lang="en-US" sz="1000" b="1" kern="1200" dirty="0" smtClean="0">
                <a:solidFill>
                  <a:schemeClr val="tx1"/>
                </a:solidFill>
                <a:latin typeface="+mn-lt"/>
                <a:ea typeface="+mn-ea"/>
                <a:cs typeface="+mn-cs"/>
              </a:rPr>
              <a:t>Insert Problem</a:t>
            </a:r>
            <a:r>
              <a:rPr lang="en-US" sz="1000" kern="1200" dirty="0" smtClean="0">
                <a:solidFill>
                  <a:schemeClr val="tx1"/>
                </a:solidFill>
                <a:latin typeface="+mn-lt"/>
                <a:ea typeface="+mn-ea"/>
                <a:cs typeface="+mn-cs"/>
              </a:rPr>
              <a:t>: Suppose that a chimpanzee has been acquired and has to be added to the table. It would be impossible to add the new chimp without also adding a trick. Conversely, a new trick couldn't be added to the database without also assigning the trick to a circus animal, which might not reflect the actual business rule. </a:t>
            </a:r>
          </a:p>
          <a:p>
            <a:pPr lvl="0"/>
            <a:r>
              <a:rPr lang="en-US" sz="1000" b="1" kern="1200" dirty="0" smtClean="0">
                <a:solidFill>
                  <a:schemeClr val="tx1"/>
                </a:solidFill>
                <a:latin typeface="+mn-lt"/>
                <a:ea typeface="+mn-ea"/>
                <a:cs typeface="+mn-cs"/>
              </a:rPr>
              <a:t>Delete Problem</a:t>
            </a:r>
            <a:r>
              <a:rPr lang="en-US" sz="1000" kern="1200" dirty="0" smtClean="0">
                <a:solidFill>
                  <a:schemeClr val="tx1"/>
                </a:solidFill>
                <a:latin typeface="+mn-lt"/>
                <a:ea typeface="+mn-ea"/>
                <a:cs typeface="+mn-cs"/>
              </a:rPr>
              <a:t>: What happens if a trick is deleted from the table? Unfortunately, important data about a circus animal would also be deleted. The situation also falters when an animal is deleted, erasing information about a trick that may still be used by the circus. </a:t>
            </a:r>
          </a:p>
          <a:p>
            <a:pPr lvl="0"/>
            <a:r>
              <a:rPr lang="en-US" sz="1000" b="1" kern="1200" dirty="0" smtClean="0">
                <a:solidFill>
                  <a:schemeClr val="tx1"/>
                </a:solidFill>
                <a:latin typeface="+mn-lt"/>
                <a:ea typeface="+mn-ea"/>
                <a:cs typeface="+mn-cs"/>
              </a:rPr>
              <a:t>Update Problems</a:t>
            </a:r>
            <a:r>
              <a:rPr lang="en-US" sz="1000" kern="1200" dirty="0" smtClean="0">
                <a:solidFill>
                  <a:schemeClr val="tx1"/>
                </a:solidFill>
                <a:latin typeface="+mn-lt"/>
                <a:ea typeface="+mn-ea"/>
                <a:cs typeface="+mn-cs"/>
              </a:rPr>
              <a:t>: Updates in the </a:t>
            </a:r>
            <a:r>
              <a:rPr lang="en-US" sz="1000" kern="1200" dirty="0" err="1" smtClean="0">
                <a:solidFill>
                  <a:schemeClr val="tx1"/>
                </a:solidFill>
                <a:latin typeface="+mn-lt"/>
                <a:ea typeface="+mn-ea"/>
                <a:cs typeface="+mn-cs"/>
              </a:rPr>
              <a:t>unnormalized</a:t>
            </a:r>
            <a:r>
              <a:rPr lang="en-US" sz="1000" kern="1200" dirty="0" smtClean="0">
                <a:solidFill>
                  <a:schemeClr val="tx1"/>
                </a:solidFill>
                <a:latin typeface="+mn-lt"/>
                <a:ea typeface="+mn-ea"/>
                <a:cs typeface="+mn-cs"/>
              </a:rPr>
              <a:t> table could cause actions on multiple records. Great care must be taken to properly identify the appropriate record when making a change. </a:t>
            </a:r>
          </a:p>
          <a:p>
            <a:r>
              <a:rPr lang="en-US" sz="1000" kern="1200" dirty="0" smtClean="0">
                <a:solidFill>
                  <a:schemeClr val="tx1"/>
                </a:solidFill>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F9A62B58-7102-40AF-8A0F-9E310ACDFF71}" type="slidenum">
              <a:rPr lang="en-US" smtClean="0"/>
              <a:t>25</a:t>
            </a:fld>
            <a:endParaRPr lang="en-US"/>
          </a:p>
        </p:txBody>
      </p:sp>
    </p:spTree>
    <p:extLst>
      <p:ext uri="{BB962C8B-B14F-4D97-AF65-F5344CB8AC3E}">
        <p14:creationId xmlns:p14="http://schemas.microsoft.com/office/powerpoint/2010/main" val="3335879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dirty="0" smtClean="0">
                <a:solidFill>
                  <a:schemeClr val="tx1"/>
                </a:solidFill>
                <a:latin typeface="+mn-lt"/>
                <a:ea typeface="+mn-ea"/>
                <a:cs typeface="+mn-cs"/>
              </a:rPr>
              <a:t>In this example, the </a:t>
            </a:r>
            <a:r>
              <a:rPr lang="en-US" sz="1200" kern="1200" dirty="0" err="1" smtClean="0">
                <a:solidFill>
                  <a:schemeClr val="tx1"/>
                </a:solidFill>
                <a:latin typeface="+mn-lt"/>
                <a:ea typeface="+mn-ea"/>
                <a:cs typeface="+mn-cs"/>
              </a:rPr>
              <a:t>animal_nbr</a:t>
            </a:r>
            <a:r>
              <a:rPr lang="en-US" sz="1200" kern="1200" dirty="0" smtClean="0">
                <a:solidFill>
                  <a:schemeClr val="tx1"/>
                </a:solidFill>
                <a:latin typeface="+mn-lt"/>
                <a:ea typeface="+mn-ea"/>
                <a:cs typeface="+mn-cs"/>
              </a:rPr>
              <a:t> column (in boldface) is our primary key, or the value that uniquely identifies each row.  This is an </a:t>
            </a:r>
            <a:r>
              <a:rPr lang="en-US" sz="1200" b="1" kern="1200" dirty="0" smtClean="0">
                <a:solidFill>
                  <a:schemeClr val="tx1"/>
                </a:solidFill>
                <a:latin typeface="+mn-lt"/>
                <a:ea typeface="+mn-ea"/>
                <a:cs typeface="+mn-cs"/>
              </a:rPr>
              <a:t>unnormalized</a:t>
            </a:r>
            <a:r>
              <a:rPr lang="en-US" sz="1200" kern="1200" dirty="0" smtClean="0">
                <a:solidFill>
                  <a:schemeClr val="tx1"/>
                </a:solidFill>
                <a:latin typeface="+mn-lt"/>
                <a:ea typeface="+mn-ea"/>
                <a:cs typeface="+mn-cs"/>
              </a:rPr>
              <a:t> structure. But why go to the trouble of normalizing it? Well, otherwise, there would be a number of logical anomalies to deal with. In fact, there would be logic faults whenever you attempted insert, delete, or update operations on this table. (Similar problems are resolved each time you apply a higher level of normalization).  The reason there are so many problems with this table design </a:t>
            </a:r>
            <a:r>
              <a:rPr lang="en-US" sz="1200" kern="1200" dirty="0" err="1" smtClean="0">
                <a:solidFill>
                  <a:schemeClr val="tx1"/>
                </a:solidFill>
                <a:latin typeface="+mn-lt"/>
                <a:ea typeface="+mn-ea"/>
                <a:cs typeface="+mn-cs"/>
              </a:rPr>
              <a:t>ist</a:t>
            </a:r>
            <a:r>
              <a:rPr lang="en-US" sz="1200" kern="1200" dirty="0" smtClean="0">
                <a:solidFill>
                  <a:schemeClr val="tx1"/>
                </a:solidFill>
                <a:latin typeface="+mn-lt"/>
                <a:ea typeface="+mn-ea"/>
                <a:cs typeface="+mn-cs"/>
              </a:rPr>
              <a:t> that much of the data is redundant and does not wholly depend on the key of the table (</a:t>
            </a:r>
            <a:r>
              <a:rPr lang="en-US" sz="1200" kern="1200" dirty="0" err="1" smtClean="0">
                <a:solidFill>
                  <a:schemeClr val="tx1"/>
                </a:solidFill>
                <a:latin typeface="+mn-lt"/>
                <a:ea typeface="+mn-ea"/>
                <a:cs typeface="+mn-cs"/>
              </a:rPr>
              <a:t>animal_nbr</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t>
            </a:r>
          </a:p>
          <a:p>
            <a:pPr lvl="0"/>
            <a:r>
              <a:rPr lang="en-US" sz="1200" b="1" kern="1200" dirty="0" smtClean="0">
                <a:solidFill>
                  <a:schemeClr val="tx1"/>
                </a:solidFill>
                <a:latin typeface="+mn-lt"/>
                <a:ea typeface="+mn-ea"/>
                <a:cs typeface="+mn-cs"/>
              </a:rPr>
              <a:t>Insert Problem</a:t>
            </a:r>
            <a:r>
              <a:rPr lang="en-US" sz="1200" kern="1200" dirty="0" smtClean="0">
                <a:solidFill>
                  <a:schemeClr val="tx1"/>
                </a:solidFill>
                <a:latin typeface="+mn-lt"/>
                <a:ea typeface="+mn-ea"/>
                <a:cs typeface="+mn-cs"/>
              </a:rPr>
              <a:t>: Suppose that a chimpanzee has been acquired and has to be added to the table. It would be impossible to add the new chimp without also adding a trick. Conversely, a new trick couldn't be added to the database without also assigning the trick to a circus animal, which might not reflect the actual business rule. </a:t>
            </a:r>
          </a:p>
          <a:p>
            <a:pPr lvl="0"/>
            <a:r>
              <a:rPr lang="en-US" sz="1200" b="1" kern="1200" dirty="0" smtClean="0">
                <a:solidFill>
                  <a:schemeClr val="tx1"/>
                </a:solidFill>
                <a:latin typeface="+mn-lt"/>
                <a:ea typeface="+mn-ea"/>
                <a:cs typeface="+mn-cs"/>
              </a:rPr>
              <a:t>Delete Problem</a:t>
            </a:r>
            <a:r>
              <a:rPr lang="en-US" sz="1200" kern="1200" dirty="0" smtClean="0">
                <a:solidFill>
                  <a:schemeClr val="tx1"/>
                </a:solidFill>
                <a:latin typeface="+mn-lt"/>
                <a:ea typeface="+mn-ea"/>
                <a:cs typeface="+mn-cs"/>
              </a:rPr>
              <a:t>: What happens if a trick is deleted from the table? Unfortunately, important data about a circus animal would also be deleted. The situation also falters when an animal is deleted, erasing information about a trick that may still be used by the circus. </a:t>
            </a:r>
          </a:p>
          <a:p>
            <a:pPr lvl="0"/>
            <a:r>
              <a:rPr lang="en-US" sz="1200" b="1" kern="1200" dirty="0" smtClean="0">
                <a:solidFill>
                  <a:schemeClr val="tx1"/>
                </a:solidFill>
                <a:latin typeface="+mn-lt"/>
                <a:ea typeface="+mn-ea"/>
                <a:cs typeface="+mn-cs"/>
              </a:rPr>
              <a:t>Update Problems</a:t>
            </a:r>
            <a:r>
              <a:rPr lang="en-US" sz="1200" kern="1200" dirty="0" smtClean="0">
                <a:solidFill>
                  <a:schemeClr val="tx1"/>
                </a:solidFill>
                <a:latin typeface="+mn-lt"/>
                <a:ea typeface="+mn-ea"/>
                <a:cs typeface="+mn-cs"/>
              </a:rPr>
              <a:t>: Updates in the unnormalized table could cause actions on multiple records. Great care must be taken to properly identify the appropriate record when making a change. </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Now to put this in 1st Normal Form (</a:t>
            </a:r>
            <a:r>
              <a:rPr lang="en-US" sz="1200" b="1" kern="1200" dirty="0" smtClean="0">
                <a:solidFill>
                  <a:schemeClr val="tx1"/>
                </a:solidFill>
                <a:latin typeface="+mn-lt"/>
                <a:ea typeface="+mn-ea"/>
                <a:cs typeface="+mn-cs"/>
              </a:rPr>
              <a:t>1NF</a:t>
            </a:r>
            <a:r>
              <a:rPr lang="en-US" sz="1200" kern="1200" dirty="0" smtClean="0">
                <a:solidFill>
                  <a:schemeClr val="tx1"/>
                </a:solidFill>
                <a:latin typeface="+mn-lt"/>
                <a:ea typeface="+mn-ea"/>
                <a:cs typeface="+mn-cs"/>
              </a:rPr>
              <a:t>) we must </a:t>
            </a:r>
            <a:r>
              <a:rPr lang="en-US" sz="1200" b="1" i="1" kern="1200" dirty="0" smtClean="0">
                <a:solidFill>
                  <a:schemeClr val="tx1"/>
                </a:solidFill>
                <a:latin typeface="+mn-lt"/>
                <a:ea typeface="+mn-ea"/>
                <a:cs typeface="+mn-cs"/>
              </a:rPr>
              <a:t>eliminate repeating groups</a:t>
            </a:r>
            <a:r>
              <a:rPr lang="en-US" sz="1200" kern="1200" dirty="0" smtClean="0">
                <a:solidFill>
                  <a:schemeClr val="tx1"/>
                </a:solidFill>
                <a:latin typeface="+mn-lt"/>
                <a:ea typeface="+mn-ea"/>
                <a:cs typeface="+mn-cs"/>
              </a:rPr>
              <a:t>. That means that any subgroups of data that appear within the record should be stripped out into separate tables. In this case, we have at least two major repeating groups to split into separate tables.  Thus, our </a:t>
            </a:r>
            <a:r>
              <a:rPr lang="en-US" sz="1200" kern="1200" dirty="0" err="1" smtClean="0">
                <a:solidFill>
                  <a:schemeClr val="tx1"/>
                </a:solidFill>
                <a:latin typeface="+mn-lt"/>
                <a:ea typeface="+mn-ea"/>
                <a:cs typeface="+mn-cs"/>
              </a:rPr>
              <a:t>unnormallized</a:t>
            </a:r>
            <a:r>
              <a:rPr lang="en-US" sz="1200" kern="1200" dirty="0" smtClean="0">
                <a:solidFill>
                  <a:schemeClr val="tx1"/>
                </a:solidFill>
                <a:latin typeface="+mn-lt"/>
                <a:ea typeface="+mn-ea"/>
                <a:cs typeface="+mn-cs"/>
              </a:rPr>
              <a:t> structure becomes two tables in 1NF.</a:t>
            </a:r>
          </a:p>
          <a:p>
            <a:r>
              <a:rPr lang="en-US" sz="1200" kern="1200" dirty="0" smtClean="0">
                <a:solidFill>
                  <a:schemeClr val="tx1"/>
                </a:solidFill>
                <a:latin typeface="+mn-lt"/>
                <a:ea typeface="+mn-ea"/>
                <a:cs typeface="+mn-cs"/>
              </a:rPr>
              <a:t> </a:t>
            </a:r>
          </a:p>
        </p:txBody>
      </p:sp>
      <p:sp>
        <p:nvSpPr>
          <p:cNvPr id="4" name="Slide Number Placeholder 3"/>
          <p:cNvSpPr>
            <a:spLocks noGrp="1"/>
          </p:cNvSpPr>
          <p:nvPr>
            <p:ph type="sldNum" sz="quarter" idx="10"/>
          </p:nvPr>
        </p:nvSpPr>
        <p:spPr/>
        <p:txBody>
          <a:bodyPr/>
          <a:lstStyle/>
          <a:p>
            <a:fld id="{B9DE3B5E-6F5F-4DB6-9451-18D04750D412}" type="slidenum">
              <a:rPr lang="en-US" smtClean="0"/>
              <a:pPr/>
              <a:t>26</a:t>
            </a:fld>
            <a:endParaRPr lang="en-US"/>
          </a:p>
        </p:txBody>
      </p:sp>
    </p:spTree>
    <p:extLst>
      <p:ext uri="{BB962C8B-B14F-4D97-AF65-F5344CB8AC3E}">
        <p14:creationId xmlns:p14="http://schemas.microsoft.com/office/powerpoint/2010/main" val="32629017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sz="1200" b="1" kern="1200" dirty="0" smtClean="0">
                <a:solidFill>
                  <a:schemeClr val="tx1"/>
                </a:solidFill>
                <a:latin typeface="+mn-lt"/>
                <a:ea typeface="+mn-ea"/>
                <a:cs typeface="+mn-cs"/>
              </a:rPr>
              <a:t>Advantages?</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Now that our tables are in 1NF, we have the obvious advantage of reduced space consumption.  Plus, an animal that only knows a few tricks doesn't use up the space allotted for 16 tricks in the unnormalized table. On the flip side, the animal can also know </a:t>
            </a:r>
            <a:r>
              <a:rPr lang="en-US" sz="1200" i="1" kern="1200" dirty="0" smtClean="0">
                <a:solidFill>
                  <a:schemeClr val="tx1"/>
                </a:solidFill>
                <a:latin typeface="+mn-lt"/>
                <a:ea typeface="+mn-ea"/>
                <a:cs typeface="+mn-cs"/>
              </a:rPr>
              <a:t>more</a:t>
            </a:r>
            <a:r>
              <a:rPr lang="en-US" sz="1200" kern="1200" dirty="0" smtClean="0">
                <a:solidFill>
                  <a:schemeClr val="tx1"/>
                </a:solidFill>
                <a:latin typeface="+mn-lt"/>
                <a:ea typeface="+mn-ea"/>
                <a:cs typeface="+mn-cs"/>
              </a:rPr>
              <a:t> than 16 tricks.  Also note that in the Tricks table, the key had to be expanded to include both the </a:t>
            </a:r>
            <a:r>
              <a:rPr lang="en-US" sz="1200" kern="1200" dirty="0" err="1" smtClean="0">
                <a:solidFill>
                  <a:schemeClr val="tx1"/>
                </a:solidFill>
                <a:latin typeface="+mn-lt"/>
                <a:ea typeface="+mn-ea"/>
                <a:cs typeface="+mn-cs"/>
              </a:rPr>
              <a:t>animal_nbr</a:t>
            </a:r>
            <a:r>
              <a:rPr lang="en-US" sz="1200" kern="1200" dirty="0" smtClean="0">
                <a:solidFill>
                  <a:schemeClr val="tx1"/>
                </a:solidFill>
                <a:latin typeface="+mn-lt"/>
                <a:ea typeface="+mn-ea"/>
                <a:cs typeface="+mn-cs"/>
              </a:rPr>
              <a:t> and </a:t>
            </a:r>
            <a:r>
              <a:rPr lang="en-US" sz="1200" kern="1200" dirty="0" err="1" smtClean="0">
                <a:solidFill>
                  <a:schemeClr val="tx1"/>
                </a:solidFill>
                <a:latin typeface="+mn-lt"/>
                <a:ea typeface="+mn-ea"/>
                <a:cs typeface="+mn-cs"/>
              </a:rPr>
              <a:t>trick_nbr</a:t>
            </a:r>
            <a:r>
              <a:rPr lang="en-US" sz="1200" kern="1200" dirty="0" smtClean="0">
                <a:solidFill>
                  <a:schemeClr val="tx1"/>
                </a:solidFill>
                <a:latin typeface="+mn-lt"/>
                <a:ea typeface="+mn-ea"/>
                <a:cs typeface="+mn-cs"/>
              </a:rPr>
              <a:t>.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Concatenated keys are often the by-product of the normalization process. </a:t>
            </a:r>
          </a:p>
          <a:p>
            <a:r>
              <a:rPr lang="en-US" sz="1200" kern="1200" dirty="0" smtClean="0">
                <a:solidFill>
                  <a:schemeClr val="tx1"/>
                </a:solidFill>
                <a:latin typeface="+mn-lt"/>
                <a:ea typeface="+mn-ea"/>
                <a:cs typeface="+mn-cs"/>
              </a:rPr>
              <a:t> </a:t>
            </a:r>
          </a:p>
          <a:p>
            <a:r>
              <a:rPr lang="en-US" sz="1200" b="1" kern="1200" dirty="0" smtClean="0">
                <a:solidFill>
                  <a:schemeClr val="tx1"/>
                </a:solidFill>
                <a:latin typeface="+mn-lt"/>
                <a:ea typeface="+mn-ea"/>
                <a:cs typeface="+mn-cs"/>
              </a:rPr>
              <a:t>Second Normal Form (2NF) </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Let's make take our 1NF circus tables to 2NF by </a:t>
            </a:r>
            <a:r>
              <a:rPr lang="en-US" sz="1200" b="1" i="1" kern="1200" dirty="0" smtClean="0">
                <a:solidFill>
                  <a:schemeClr val="tx1"/>
                </a:solidFill>
                <a:latin typeface="+mn-lt"/>
                <a:ea typeface="+mn-ea"/>
                <a:cs typeface="+mn-cs"/>
              </a:rPr>
              <a:t>eliminating partial dependencies</a:t>
            </a:r>
            <a:r>
              <a:rPr lang="en-US" sz="1200" kern="1200" dirty="0" smtClean="0">
                <a:solidFill>
                  <a:schemeClr val="tx1"/>
                </a:solidFill>
                <a:latin typeface="+mn-lt"/>
                <a:ea typeface="+mn-ea"/>
                <a:cs typeface="+mn-cs"/>
              </a:rPr>
              <a:t>.  Say what?  A partial dependency is a fancy word for data that doesn't depend on the primary key of the table to uniquely identify it.  For example, the trick name appears in every animal record, but the </a:t>
            </a:r>
            <a:r>
              <a:rPr lang="en-US" sz="1200" kern="1200" dirty="0" err="1" smtClean="0">
                <a:solidFill>
                  <a:schemeClr val="tx1"/>
                </a:solidFill>
                <a:latin typeface="+mn-lt"/>
                <a:ea typeface="+mn-ea"/>
                <a:cs typeface="+mn-cs"/>
              </a:rPr>
              <a:t>trick_nbr</a:t>
            </a:r>
            <a:r>
              <a:rPr lang="en-US" sz="1200" kern="1200" dirty="0" smtClean="0">
                <a:solidFill>
                  <a:schemeClr val="tx1"/>
                </a:solidFill>
                <a:latin typeface="+mn-lt"/>
                <a:ea typeface="+mn-ea"/>
                <a:cs typeface="+mn-cs"/>
              </a:rPr>
              <a:t> should be sufficient since we've already got the name in the TRICKS table.</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So this 1NF table:</a:t>
            </a:r>
          </a:p>
          <a:p>
            <a:r>
              <a:rPr lang="en-US" sz="1200" kern="1200" dirty="0" smtClean="0">
                <a:solidFill>
                  <a:schemeClr val="tx1"/>
                </a:solidFill>
                <a:latin typeface="+mn-lt"/>
                <a:ea typeface="+mn-ea"/>
                <a:cs typeface="+mn-cs"/>
              </a:rPr>
              <a:t> </a:t>
            </a:r>
          </a:p>
          <a:p>
            <a:r>
              <a:rPr lang="en-US" sz="1200" b="1" kern="1200" dirty="0" smtClean="0">
                <a:solidFill>
                  <a:schemeClr val="tx1"/>
                </a:solidFill>
                <a:latin typeface="+mn-lt"/>
                <a:ea typeface="+mn-ea"/>
                <a:cs typeface="+mn-cs"/>
              </a:rPr>
              <a:t>Tricks</a:t>
            </a:r>
            <a:r>
              <a:rPr lang="en-US" sz="1200" kern="1200" dirty="0" smtClean="0">
                <a:solidFill>
                  <a:schemeClr val="tx1"/>
                </a:solidFill>
                <a:latin typeface="+mn-lt"/>
                <a:ea typeface="+mn-ea"/>
                <a:cs typeface="+mn-cs"/>
              </a:rPr>
              <a:t> Table</a:t>
            </a:r>
          </a:p>
          <a:p>
            <a:pPr lvl="0"/>
            <a:r>
              <a:rPr lang="en-US" sz="1200" b="1" kern="1200" dirty="0" err="1" smtClean="0">
                <a:solidFill>
                  <a:schemeClr val="tx1"/>
                </a:solidFill>
                <a:latin typeface="+mn-lt"/>
                <a:ea typeface="+mn-ea"/>
                <a:cs typeface="+mn-cs"/>
              </a:rPr>
              <a:t>animal_nbr</a:t>
            </a:r>
            <a:r>
              <a:rPr lang="en-US" sz="1200" b="1" kern="1200" dirty="0" smtClean="0">
                <a:solidFill>
                  <a:schemeClr val="tx1"/>
                </a:solidFill>
                <a:latin typeface="+mn-lt"/>
                <a:ea typeface="+mn-ea"/>
                <a:cs typeface="+mn-cs"/>
              </a:rPr>
              <a:t> </a:t>
            </a:r>
            <a:endParaRPr lang="en-US" sz="1200" kern="1200" dirty="0" smtClean="0">
              <a:solidFill>
                <a:schemeClr val="tx1"/>
              </a:solidFill>
              <a:latin typeface="+mn-lt"/>
              <a:ea typeface="+mn-ea"/>
              <a:cs typeface="+mn-cs"/>
            </a:endParaRPr>
          </a:p>
          <a:p>
            <a:pPr lvl="0"/>
            <a:r>
              <a:rPr lang="en-US" sz="1200" b="1" kern="1200" dirty="0" err="1" smtClean="0">
                <a:solidFill>
                  <a:schemeClr val="tx1"/>
                </a:solidFill>
                <a:latin typeface="+mn-lt"/>
                <a:ea typeface="+mn-ea"/>
                <a:cs typeface="+mn-cs"/>
              </a:rPr>
              <a:t>trick_nbr</a:t>
            </a:r>
            <a:r>
              <a:rPr lang="en-US" sz="1200" b="1" kern="1200" dirty="0" smtClean="0">
                <a:solidFill>
                  <a:schemeClr val="tx1"/>
                </a:solidFill>
                <a:latin typeface="+mn-lt"/>
                <a:ea typeface="+mn-ea"/>
                <a:cs typeface="+mn-cs"/>
              </a:rPr>
              <a:t> </a:t>
            </a:r>
            <a:endParaRPr lang="en-US" sz="1200" kern="1200" dirty="0" smtClean="0">
              <a:solidFill>
                <a:schemeClr val="tx1"/>
              </a:solidFill>
              <a:latin typeface="+mn-lt"/>
              <a:ea typeface="+mn-ea"/>
              <a:cs typeface="+mn-cs"/>
            </a:endParaRPr>
          </a:p>
          <a:p>
            <a:pPr lvl="0"/>
            <a:r>
              <a:rPr lang="en-US" sz="1200" kern="1200" dirty="0" err="1" smtClean="0">
                <a:solidFill>
                  <a:schemeClr val="tx1"/>
                </a:solidFill>
                <a:latin typeface="+mn-lt"/>
                <a:ea typeface="+mn-ea"/>
                <a:cs typeface="+mn-cs"/>
              </a:rPr>
              <a:t>trick_name</a:t>
            </a:r>
            <a:r>
              <a:rPr lang="en-US" sz="1200" kern="1200" dirty="0" smtClean="0">
                <a:solidFill>
                  <a:schemeClr val="tx1"/>
                </a:solidFill>
                <a:latin typeface="+mn-lt"/>
                <a:ea typeface="+mn-ea"/>
                <a:cs typeface="+mn-cs"/>
              </a:rPr>
              <a:t> </a:t>
            </a:r>
          </a:p>
          <a:p>
            <a:pPr lvl="0"/>
            <a:r>
              <a:rPr lang="en-US" sz="1200" kern="1200" dirty="0" err="1" smtClean="0">
                <a:solidFill>
                  <a:schemeClr val="tx1"/>
                </a:solidFill>
                <a:latin typeface="+mn-lt"/>
                <a:ea typeface="+mn-ea"/>
                <a:cs typeface="+mn-cs"/>
              </a:rPr>
              <a:t>trick_learned_at</a:t>
            </a:r>
            <a:r>
              <a:rPr lang="en-US" sz="1200" kern="1200" dirty="0" smtClean="0">
                <a:solidFill>
                  <a:schemeClr val="tx1"/>
                </a:solidFill>
                <a:latin typeface="+mn-lt"/>
                <a:ea typeface="+mn-ea"/>
                <a:cs typeface="+mn-cs"/>
              </a:rPr>
              <a:t> </a:t>
            </a:r>
          </a:p>
          <a:p>
            <a:pPr lvl="0"/>
            <a:r>
              <a:rPr lang="en-US" sz="1200" kern="1200" dirty="0" err="1" smtClean="0">
                <a:solidFill>
                  <a:schemeClr val="tx1"/>
                </a:solidFill>
                <a:latin typeface="+mn-lt"/>
                <a:ea typeface="+mn-ea"/>
                <a:cs typeface="+mn-cs"/>
              </a:rPr>
              <a:t>trick_skill_level</a:t>
            </a:r>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Becomes these 2NF tables:</a:t>
            </a:r>
          </a:p>
          <a:p>
            <a:r>
              <a:rPr lang="en-US" sz="1200" b="1" kern="1200" dirty="0" smtClean="0">
                <a:solidFill>
                  <a:schemeClr val="tx1"/>
                </a:solidFill>
                <a:latin typeface="+mn-lt"/>
                <a:ea typeface="+mn-ea"/>
                <a:cs typeface="+mn-cs"/>
              </a:rPr>
              <a:t> </a:t>
            </a:r>
            <a:endParaRPr lang="en-US" sz="1200"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Tricks</a:t>
            </a:r>
            <a:r>
              <a:rPr lang="en-US" sz="1200" kern="1200" dirty="0" smtClean="0">
                <a:solidFill>
                  <a:schemeClr val="tx1"/>
                </a:solidFill>
                <a:latin typeface="+mn-lt"/>
                <a:ea typeface="+mn-ea"/>
                <a:cs typeface="+mn-cs"/>
              </a:rPr>
              <a:t> Table</a:t>
            </a:r>
          </a:p>
          <a:p>
            <a:pPr lvl="0"/>
            <a:r>
              <a:rPr lang="en-US" sz="1200" b="1" kern="1200" dirty="0" err="1" smtClean="0">
                <a:solidFill>
                  <a:schemeClr val="tx1"/>
                </a:solidFill>
                <a:latin typeface="+mn-lt"/>
                <a:ea typeface="+mn-ea"/>
                <a:cs typeface="+mn-cs"/>
              </a:rPr>
              <a:t>trick_nbr</a:t>
            </a:r>
            <a:r>
              <a:rPr lang="en-US" sz="1200" b="1" kern="1200" dirty="0" smtClean="0">
                <a:solidFill>
                  <a:schemeClr val="tx1"/>
                </a:solidFill>
                <a:latin typeface="+mn-lt"/>
                <a:ea typeface="+mn-ea"/>
                <a:cs typeface="+mn-cs"/>
              </a:rPr>
              <a:t> </a:t>
            </a:r>
            <a:endParaRPr lang="en-US" sz="1200" kern="1200" dirty="0" smtClean="0">
              <a:solidFill>
                <a:schemeClr val="tx1"/>
              </a:solidFill>
              <a:latin typeface="+mn-lt"/>
              <a:ea typeface="+mn-ea"/>
              <a:cs typeface="+mn-cs"/>
            </a:endParaRPr>
          </a:p>
          <a:p>
            <a:pPr lvl="0"/>
            <a:r>
              <a:rPr lang="en-US" sz="1200" kern="1200" dirty="0" err="1" smtClean="0">
                <a:solidFill>
                  <a:schemeClr val="tx1"/>
                </a:solidFill>
                <a:latin typeface="+mn-lt"/>
                <a:ea typeface="+mn-ea"/>
                <a:cs typeface="+mn-cs"/>
              </a:rPr>
              <a:t>trick_name</a:t>
            </a:r>
            <a:r>
              <a:rPr lang="en-US" sz="1200" kern="1200" dirty="0" smtClean="0">
                <a:solidFill>
                  <a:schemeClr val="tx1"/>
                </a:solidFill>
                <a:latin typeface="+mn-lt"/>
                <a:ea typeface="+mn-ea"/>
                <a:cs typeface="+mn-cs"/>
              </a:rPr>
              <a:t> </a:t>
            </a:r>
          </a:p>
          <a:p>
            <a:r>
              <a:rPr lang="en-US" sz="1200" b="1" kern="1200" dirty="0" smtClean="0">
                <a:solidFill>
                  <a:schemeClr val="tx1"/>
                </a:solidFill>
                <a:latin typeface="+mn-lt"/>
                <a:ea typeface="+mn-ea"/>
                <a:cs typeface="+mn-cs"/>
              </a:rPr>
              <a:t> </a:t>
            </a:r>
            <a:endParaRPr lang="en-US" sz="1200" kern="1200" dirty="0" smtClean="0">
              <a:solidFill>
                <a:schemeClr val="tx1"/>
              </a:solidFill>
              <a:latin typeface="+mn-lt"/>
              <a:ea typeface="+mn-ea"/>
              <a:cs typeface="+mn-cs"/>
            </a:endParaRPr>
          </a:p>
          <a:p>
            <a:r>
              <a:rPr lang="en-US" sz="1200" b="1" kern="1200" dirty="0" err="1" smtClean="0">
                <a:solidFill>
                  <a:schemeClr val="tx1"/>
                </a:solidFill>
                <a:latin typeface="+mn-lt"/>
                <a:ea typeface="+mn-ea"/>
                <a:cs typeface="+mn-cs"/>
              </a:rPr>
              <a:t>Animal_Tricks</a:t>
            </a:r>
            <a:r>
              <a:rPr lang="en-US" sz="1200" kern="1200" dirty="0" smtClean="0">
                <a:solidFill>
                  <a:schemeClr val="tx1"/>
                </a:solidFill>
                <a:latin typeface="+mn-lt"/>
                <a:ea typeface="+mn-ea"/>
                <a:cs typeface="+mn-cs"/>
              </a:rPr>
              <a:t> Table</a:t>
            </a:r>
          </a:p>
          <a:p>
            <a:pPr lvl="0"/>
            <a:r>
              <a:rPr lang="en-US" sz="1200" b="1" kern="1200" dirty="0" err="1" smtClean="0">
                <a:solidFill>
                  <a:schemeClr val="tx1"/>
                </a:solidFill>
                <a:latin typeface="+mn-lt"/>
                <a:ea typeface="+mn-ea"/>
                <a:cs typeface="+mn-cs"/>
              </a:rPr>
              <a:t>animal_nbr</a:t>
            </a:r>
            <a:r>
              <a:rPr lang="en-US" sz="1200" b="1" kern="1200" dirty="0" smtClean="0">
                <a:solidFill>
                  <a:schemeClr val="tx1"/>
                </a:solidFill>
                <a:latin typeface="+mn-lt"/>
                <a:ea typeface="+mn-ea"/>
                <a:cs typeface="+mn-cs"/>
              </a:rPr>
              <a:t> </a:t>
            </a:r>
            <a:endParaRPr lang="en-US" sz="1200" kern="1200" dirty="0" smtClean="0">
              <a:solidFill>
                <a:schemeClr val="tx1"/>
              </a:solidFill>
              <a:latin typeface="+mn-lt"/>
              <a:ea typeface="+mn-ea"/>
              <a:cs typeface="+mn-cs"/>
            </a:endParaRPr>
          </a:p>
          <a:p>
            <a:pPr lvl="0"/>
            <a:r>
              <a:rPr lang="en-US" sz="1200" b="1" kern="1200" dirty="0" err="1" smtClean="0">
                <a:solidFill>
                  <a:schemeClr val="tx1"/>
                </a:solidFill>
                <a:latin typeface="+mn-lt"/>
                <a:ea typeface="+mn-ea"/>
                <a:cs typeface="+mn-cs"/>
              </a:rPr>
              <a:t>trick_nbr</a:t>
            </a:r>
            <a:r>
              <a:rPr lang="en-US" sz="1200" b="1" kern="1200" dirty="0" smtClean="0">
                <a:solidFill>
                  <a:schemeClr val="tx1"/>
                </a:solidFill>
                <a:latin typeface="+mn-lt"/>
                <a:ea typeface="+mn-ea"/>
                <a:cs typeface="+mn-cs"/>
              </a:rPr>
              <a:t> </a:t>
            </a:r>
            <a:endParaRPr lang="en-US" sz="1200" kern="1200" dirty="0" smtClean="0">
              <a:solidFill>
                <a:schemeClr val="tx1"/>
              </a:solidFill>
              <a:latin typeface="+mn-lt"/>
              <a:ea typeface="+mn-ea"/>
              <a:cs typeface="+mn-cs"/>
            </a:endParaRPr>
          </a:p>
          <a:p>
            <a:pPr lvl="0"/>
            <a:r>
              <a:rPr lang="en-US" sz="1200" kern="1200" dirty="0" err="1" smtClean="0">
                <a:solidFill>
                  <a:schemeClr val="tx1"/>
                </a:solidFill>
                <a:latin typeface="+mn-lt"/>
                <a:ea typeface="+mn-ea"/>
                <a:cs typeface="+mn-cs"/>
              </a:rPr>
              <a:t>trick_learned_at</a:t>
            </a:r>
            <a:r>
              <a:rPr lang="en-US" sz="1200" kern="1200" dirty="0" smtClean="0">
                <a:solidFill>
                  <a:schemeClr val="tx1"/>
                </a:solidFill>
                <a:latin typeface="+mn-lt"/>
                <a:ea typeface="+mn-ea"/>
                <a:cs typeface="+mn-cs"/>
              </a:rPr>
              <a:t> </a:t>
            </a:r>
          </a:p>
          <a:p>
            <a:pPr lvl="0"/>
            <a:r>
              <a:rPr lang="en-US" sz="1200" kern="1200" dirty="0" err="1" smtClean="0">
                <a:solidFill>
                  <a:schemeClr val="tx1"/>
                </a:solidFill>
                <a:latin typeface="+mn-lt"/>
                <a:ea typeface="+mn-ea"/>
                <a:cs typeface="+mn-cs"/>
              </a:rPr>
              <a:t>trick_skill_level</a:t>
            </a:r>
            <a:r>
              <a:rPr lang="en-US" sz="1200" kern="1200" dirty="0" smtClean="0">
                <a:solidFill>
                  <a:schemeClr val="tx1"/>
                </a:solidFill>
                <a:latin typeface="+mn-lt"/>
                <a:ea typeface="+mn-ea"/>
                <a:cs typeface="+mn-cs"/>
              </a:rPr>
              <a:t> </a:t>
            </a:r>
          </a:p>
          <a:p>
            <a:r>
              <a:rPr lang="en-US" sz="1200" b="1" kern="1200" dirty="0" smtClean="0">
                <a:solidFill>
                  <a:schemeClr val="tx1"/>
                </a:solidFill>
                <a:latin typeface="+mn-lt"/>
                <a:ea typeface="+mn-ea"/>
                <a:cs typeface="+mn-cs"/>
              </a:rPr>
              <a:t> </a:t>
            </a:r>
            <a:endParaRPr lang="en-US" sz="1200"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Animal</a:t>
            </a:r>
            <a:r>
              <a:rPr lang="en-US" sz="1200" kern="1200" dirty="0" smtClean="0">
                <a:solidFill>
                  <a:schemeClr val="tx1"/>
                </a:solidFill>
                <a:latin typeface="+mn-lt"/>
                <a:ea typeface="+mn-ea"/>
                <a:cs typeface="+mn-cs"/>
              </a:rPr>
              <a:t> Table in 2NF</a:t>
            </a:r>
          </a:p>
          <a:p>
            <a:pPr lvl="0"/>
            <a:r>
              <a:rPr lang="en-US" sz="1200" kern="1200" dirty="0" err="1" smtClean="0">
                <a:solidFill>
                  <a:schemeClr val="tx1"/>
                </a:solidFill>
                <a:latin typeface="+mn-lt"/>
                <a:ea typeface="+mn-ea"/>
                <a:cs typeface="+mn-cs"/>
              </a:rPr>
              <a:t>animal_nbr</a:t>
            </a:r>
            <a:r>
              <a:rPr lang="en-US" sz="1200" kern="1200" dirty="0" smtClean="0">
                <a:solidFill>
                  <a:schemeClr val="tx1"/>
                </a:solidFill>
                <a:latin typeface="+mn-lt"/>
                <a:ea typeface="+mn-ea"/>
                <a:cs typeface="+mn-cs"/>
              </a:rPr>
              <a:t> </a:t>
            </a:r>
          </a:p>
          <a:p>
            <a:pPr lvl="0"/>
            <a:r>
              <a:rPr lang="en-US" sz="1200" kern="1200" dirty="0" err="1" smtClean="0">
                <a:solidFill>
                  <a:schemeClr val="tx1"/>
                </a:solidFill>
                <a:latin typeface="+mn-lt"/>
                <a:ea typeface="+mn-ea"/>
                <a:cs typeface="+mn-cs"/>
              </a:rPr>
              <a:t>animal_name</a:t>
            </a:r>
            <a:r>
              <a:rPr lang="en-US" sz="1200" kern="1200" dirty="0" smtClean="0">
                <a:solidFill>
                  <a:schemeClr val="tx1"/>
                </a:solidFill>
                <a:latin typeface="+mn-lt"/>
                <a:ea typeface="+mn-ea"/>
                <a:cs typeface="+mn-cs"/>
              </a:rPr>
              <a:t> </a:t>
            </a:r>
          </a:p>
          <a:p>
            <a:pPr lvl="0"/>
            <a:r>
              <a:rPr lang="en-US" sz="1200" kern="1200" dirty="0" err="1" smtClean="0">
                <a:solidFill>
                  <a:schemeClr val="tx1"/>
                </a:solidFill>
                <a:latin typeface="+mn-lt"/>
                <a:ea typeface="+mn-ea"/>
                <a:cs typeface="+mn-cs"/>
              </a:rPr>
              <a:t>tent_nbr</a:t>
            </a:r>
            <a:r>
              <a:rPr lang="en-US" sz="1200" kern="1200" dirty="0" smtClean="0">
                <a:solidFill>
                  <a:schemeClr val="tx1"/>
                </a:solidFill>
                <a:latin typeface="+mn-lt"/>
                <a:ea typeface="+mn-ea"/>
                <a:cs typeface="+mn-cs"/>
              </a:rPr>
              <a:t> </a:t>
            </a:r>
          </a:p>
          <a:p>
            <a:pPr lvl="0"/>
            <a:r>
              <a:rPr lang="en-US" sz="1200" kern="1200" dirty="0" err="1" smtClean="0">
                <a:solidFill>
                  <a:schemeClr val="tx1"/>
                </a:solidFill>
                <a:latin typeface="+mn-lt"/>
                <a:ea typeface="+mn-ea"/>
                <a:cs typeface="+mn-cs"/>
              </a:rPr>
              <a:t>tent_name</a:t>
            </a:r>
            <a:r>
              <a:rPr lang="en-US" sz="1200" kern="1200" dirty="0" smtClean="0">
                <a:solidFill>
                  <a:schemeClr val="tx1"/>
                </a:solidFill>
                <a:latin typeface="+mn-lt"/>
                <a:ea typeface="+mn-ea"/>
                <a:cs typeface="+mn-cs"/>
              </a:rPr>
              <a:t> </a:t>
            </a:r>
          </a:p>
          <a:p>
            <a:pPr lvl="0"/>
            <a:r>
              <a:rPr lang="en-US" sz="1200" kern="1200" dirty="0" err="1" smtClean="0">
                <a:solidFill>
                  <a:schemeClr val="tx1"/>
                </a:solidFill>
                <a:latin typeface="+mn-lt"/>
                <a:ea typeface="+mn-ea"/>
                <a:cs typeface="+mn-cs"/>
              </a:rPr>
              <a:t>tent_location</a:t>
            </a:r>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Unfortunately 2NF, as 1NF, has its own logical faults when attempting data manipulation. </a:t>
            </a:r>
          </a:p>
          <a:p>
            <a:r>
              <a:rPr lang="en-US" sz="1200" kern="1200" dirty="0" smtClean="0">
                <a:solidFill>
                  <a:schemeClr val="tx1"/>
                </a:solidFill>
                <a:latin typeface="+mn-lt"/>
                <a:ea typeface="+mn-ea"/>
                <a:cs typeface="+mn-cs"/>
              </a:rPr>
              <a:t> </a:t>
            </a:r>
          </a:p>
          <a:p>
            <a:pPr lvl="0"/>
            <a:r>
              <a:rPr lang="en-US" sz="1200" b="1" kern="1200" dirty="0" smtClean="0">
                <a:solidFill>
                  <a:schemeClr val="tx1"/>
                </a:solidFill>
                <a:latin typeface="+mn-lt"/>
                <a:ea typeface="+mn-ea"/>
                <a:cs typeface="+mn-cs"/>
              </a:rPr>
              <a:t>Insert Problem</a:t>
            </a:r>
            <a:r>
              <a:rPr lang="en-US" sz="1200" kern="1200" dirty="0" smtClean="0">
                <a:solidFill>
                  <a:schemeClr val="tx1"/>
                </a:solidFill>
                <a:latin typeface="+mn-lt"/>
                <a:ea typeface="+mn-ea"/>
                <a:cs typeface="+mn-cs"/>
              </a:rPr>
              <a:t>: Assume that we want to create a new record to represent a tiger assigned to the "Big Cats" tent. It's impossible to create an additional tiger's record for the Animals table without first creating a new tent. This is due to the fact the </a:t>
            </a:r>
            <a:r>
              <a:rPr lang="en-US" sz="1200" kern="1200" dirty="0" err="1" smtClean="0">
                <a:solidFill>
                  <a:schemeClr val="tx1"/>
                </a:solidFill>
                <a:latin typeface="+mn-lt"/>
                <a:ea typeface="+mn-ea"/>
                <a:cs typeface="+mn-cs"/>
              </a:rPr>
              <a:t>tent_nbr</a:t>
            </a:r>
            <a:r>
              <a:rPr lang="en-US" sz="1200" kern="1200" dirty="0" smtClean="0">
                <a:solidFill>
                  <a:schemeClr val="tx1"/>
                </a:solidFill>
                <a:latin typeface="+mn-lt"/>
                <a:ea typeface="+mn-ea"/>
                <a:cs typeface="+mn-cs"/>
              </a:rPr>
              <a:t> has a transitive dependency to the </a:t>
            </a:r>
            <a:r>
              <a:rPr lang="en-US" sz="1200" kern="1200" dirty="0" err="1" smtClean="0">
                <a:solidFill>
                  <a:schemeClr val="tx1"/>
                </a:solidFill>
                <a:latin typeface="+mn-lt"/>
                <a:ea typeface="+mn-ea"/>
                <a:cs typeface="+mn-cs"/>
              </a:rPr>
              <a:t>animal_nbr</a:t>
            </a:r>
            <a:r>
              <a:rPr lang="en-US" sz="1200" kern="1200" dirty="0" smtClean="0">
                <a:solidFill>
                  <a:schemeClr val="tx1"/>
                </a:solidFill>
                <a:latin typeface="+mn-lt"/>
                <a:ea typeface="+mn-ea"/>
                <a:cs typeface="+mn-cs"/>
              </a:rPr>
              <a:t> column, which more uniquely identifies their information than does the </a:t>
            </a:r>
            <a:r>
              <a:rPr lang="en-US" sz="1200" kern="1200" dirty="0" err="1" smtClean="0">
                <a:solidFill>
                  <a:schemeClr val="tx1"/>
                </a:solidFill>
                <a:latin typeface="+mn-lt"/>
                <a:ea typeface="+mn-ea"/>
                <a:cs typeface="+mn-cs"/>
              </a:rPr>
              <a:t>tent_nbr</a:t>
            </a:r>
            <a:r>
              <a:rPr lang="en-US" sz="1200" kern="1200" dirty="0" smtClean="0">
                <a:solidFill>
                  <a:schemeClr val="tx1"/>
                </a:solidFill>
                <a:latin typeface="+mn-lt"/>
                <a:ea typeface="+mn-ea"/>
                <a:cs typeface="+mn-cs"/>
              </a:rPr>
              <a:t> column. </a:t>
            </a:r>
          </a:p>
          <a:p>
            <a:pPr lvl="0"/>
            <a:r>
              <a:rPr lang="en-US" sz="1200" b="1" kern="1200" dirty="0" smtClean="0">
                <a:solidFill>
                  <a:schemeClr val="tx1"/>
                </a:solidFill>
                <a:latin typeface="+mn-lt"/>
                <a:ea typeface="+mn-ea"/>
                <a:cs typeface="+mn-cs"/>
              </a:rPr>
              <a:t>Delete Problem</a:t>
            </a:r>
            <a:r>
              <a:rPr lang="en-US" sz="1200" kern="1200" dirty="0" smtClean="0">
                <a:solidFill>
                  <a:schemeClr val="tx1"/>
                </a:solidFill>
                <a:latin typeface="+mn-lt"/>
                <a:ea typeface="+mn-ea"/>
                <a:cs typeface="+mn-cs"/>
              </a:rPr>
              <a:t>: Deleting a particular animal might result in the loss of an entire tent, even though you still want to retain information about that tent. For example, deleting the sole ostrich in the circus complete removes all traces of the "Big Birds" tent, since you only have one of these large birds. </a:t>
            </a:r>
          </a:p>
          <a:p>
            <a:pPr lvl="0"/>
            <a:r>
              <a:rPr lang="en-US" sz="1200" b="1" kern="1200" dirty="0" smtClean="0">
                <a:solidFill>
                  <a:schemeClr val="tx1"/>
                </a:solidFill>
                <a:latin typeface="+mn-lt"/>
                <a:ea typeface="+mn-ea"/>
                <a:cs typeface="+mn-cs"/>
              </a:rPr>
              <a:t>Update Problem</a:t>
            </a:r>
            <a:r>
              <a:rPr lang="en-US" sz="1200" kern="1200" dirty="0" smtClean="0">
                <a:solidFill>
                  <a:schemeClr val="tx1"/>
                </a:solidFill>
                <a:latin typeface="+mn-lt"/>
                <a:ea typeface="+mn-ea"/>
                <a:cs typeface="+mn-cs"/>
              </a:rPr>
              <a:t>: Tent information is redundant in the Animals table, so any change to tent information require a search of the entire table to locate the records needing alteration. Plus, the number of the records requiring the update may vary over time. </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An additional step of normalization is needed to eliminate these logic faults. This added step converts a 2NF table into a 3NF table. </a:t>
            </a:r>
          </a:p>
          <a:p>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B9DE3B5E-6F5F-4DB6-9451-18D04750D412}" type="slidenum">
              <a:rPr lang="en-US" smtClean="0"/>
              <a:pPr/>
              <a:t>27</a:t>
            </a:fld>
            <a:endParaRPr lang="en-US"/>
          </a:p>
        </p:txBody>
      </p:sp>
    </p:spTree>
    <p:extLst>
      <p:ext uri="{BB962C8B-B14F-4D97-AF65-F5344CB8AC3E}">
        <p14:creationId xmlns:p14="http://schemas.microsoft.com/office/powerpoint/2010/main" val="30772339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endParaRPr lang="en-US" sz="1200"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Second Normal Form (2NF) </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Let's make take our 1NF circus tables to 2NF by </a:t>
            </a:r>
            <a:r>
              <a:rPr lang="en-US" sz="1200" b="1" i="1" kern="1200" dirty="0" smtClean="0">
                <a:solidFill>
                  <a:schemeClr val="tx1"/>
                </a:solidFill>
                <a:latin typeface="+mn-lt"/>
                <a:ea typeface="+mn-ea"/>
                <a:cs typeface="+mn-cs"/>
              </a:rPr>
              <a:t>eliminating partial dependencies</a:t>
            </a:r>
            <a:r>
              <a:rPr lang="en-US" sz="1200" kern="1200" dirty="0" smtClean="0">
                <a:solidFill>
                  <a:schemeClr val="tx1"/>
                </a:solidFill>
                <a:latin typeface="+mn-lt"/>
                <a:ea typeface="+mn-ea"/>
                <a:cs typeface="+mn-cs"/>
              </a:rPr>
              <a:t>.  Say what?  A partial dependency is a fancy word for data that doesn't depend on the primary key of the table to uniquely identify it.  For example, the trick name appears in every animal record, but the </a:t>
            </a:r>
            <a:r>
              <a:rPr lang="en-US" sz="1200" kern="1200" dirty="0" err="1" smtClean="0">
                <a:solidFill>
                  <a:schemeClr val="tx1"/>
                </a:solidFill>
                <a:latin typeface="+mn-lt"/>
                <a:ea typeface="+mn-ea"/>
                <a:cs typeface="+mn-cs"/>
              </a:rPr>
              <a:t>trick_nbr</a:t>
            </a:r>
            <a:r>
              <a:rPr lang="en-US" sz="1200" kern="1200" dirty="0" smtClean="0">
                <a:solidFill>
                  <a:schemeClr val="tx1"/>
                </a:solidFill>
                <a:latin typeface="+mn-lt"/>
                <a:ea typeface="+mn-ea"/>
                <a:cs typeface="+mn-cs"/>
              </a:rPr>
              <a:t> should be sufficient since we've already got the name in the TRICKS table.</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So this 1NF table:</a:t>
            </a:r>
          </a:p>
          <a:p>
            <a:r>
              <a:rPr lang="en-US" sz="1200" kern="1200" dirty="0" smtClean="0">
                <a:solidFill>
                  <a:schemeClr val="tx1"/>
                </a:solidFill>
                <a:latin typeface="+mn-lt"/>
                <a:ea typeface="+mn-ea"/>
                <a:cs typeface="+mn-cs"/>
              </a:rPr>
              <a:t> </a:t>
            </a:r>
          </a:p>
          <a:p>
            <a:r>
              <a:rPr lang="en-US" sz="1200" b="1" kern="1200" dirty="0" smtClean="0">
                <a:solidFill>
                  <a:schemeClr val="tx1"/>
                </a:solidFill>
                <a:latin typeface="+mn-lt"/>
                <a:ea typeface="+mn-ea"/>
                <a:cs typeface="+mn-cs"/>
              </a:rPr>
              <a:t>Tricks</a:t>
            </a:r>
            <a:r>
              <a:rPr lang="en-US" sz="1200" kern="1200" dirty="0" smtClean="0">
                <a:solidFill>
                  <a:schemeClr val="tx1"/>
                </a:solidFill>
                <a:latin typeface="+mn-lt"/>
                <a:ea typeface="+mn-ea"/>
                <a:cs typeface="+mn-cs"/>
              </a:rPr>
              <a:t> Table</a:t>
            </a:r>
          </a:p>
          <a:p>
            <a:pPr lvl="0"/>
            <a:r>
              <a:rPr lang="en-US" sz="1200" b="1" kern="1200" dirty="0" err="1" smtClean="0">
                <a:solidFill>
                  <a:schemeClr val="tx1"/>
                </a:solidFill>
                <a:latin typeface="+mn-lt"/>
                <a:ea typeface="+mn-ea"/>
                <a:cs typeface="+mn-cs"/>
              </a:rPr>
              <a:t>animal_nbr</a:t>
            </a:r>
            <a:r>
              <a:rPr lang="en-US" sz="1200" b="1" kern="1200" dirty="0" smtClean="0">
                <a:solidFill>
                  <a:schemeClr val="tx1"/>
                </a:solidFill>
                <a:latin typeface="+mn-lt"/>
                <a:ea typeface="+mn-ea"/>
                <a:cs typeface="+mn-cs"/>
              </a:rPr>
              <a:t> </a:t>
            </a:r>
            <a:endParaRPr lang="en-US" sz="1200" kern="1200" dirty="0" smtClean="0">
              <a:solidFill>
                <a:schemeClr val="tx1"/>
              </a:solidFill>
              <a:latin typeface="+mn-lt"/>
              <a:ea typeface="+mn-ea"/>
              <a:cs typeface="+mn-cs"/>
            </a:endParaRPr>
          </a:p>
          <a:p>
            <a:pPr lvl="0"/>
            <a:r>
              <a:rPr lang="en-US" sz="1200" b="1" kern="1200" dirty="0" err="1" smtClean="0">
                <a:solidFill>
                  <a:schemeClr val="tx1"/>
                </a:solidFill>
                <a:latin typeface="+mn-lt"/>
                <a:ea typeface="+mn-ea"/>
                <a:cs typeface="+mn-cs"/>
              </a:rPr>
              <a:t>trick_nbr</a:t>
            </a:r>
            <a:r>
              <a:rPr lang="en-US" sz="1200" b="1" kern="1200" dirty="0" smtClean="0">
                <a:solidFill>
                  <a:schemeClr val="tx1"/>
                </a:solidFill>
                <a:latin typeface="+mn-lt"/>
                <a:ea typeface="+mn-ea"/>
                <a:cs typeface="+mn-cs"/>
              </a:rPr>
              <a:t> </a:t>
            </a:r>
            <a:endParaRPr lang="en-US" sz="1200" kern="1200" dirty="0" smtClean="0">
              <a:solidFill>
                <a:schemeClr val="tx1"/>
              </a:solidFill>
              <a:latin typeface="+mn-lt"/>
              <a:ea typeface="+mn-ea"/>
              <a:cs typeface="+mn-cs"/>
            </a:endParaRPr>
          </a:p>
          <a:p>
            <a:pPr lvl="0"/>
            <a:r>
              <a:rPr lang="en-US" sz="1200" kern="1200" dirty="0" err="1" smtClean="0">
                <a:solidFill>
                  <a:schemeClr val="tx1"/>
                </a:solidFill>
                <a:latin typeface="+mn-lt"/>
                <a:ea typeface="+mn-ea"/>
                <a:cs typeface="+mn-cs"/>
              </a:rPr>
              <a:t>trick_name</a:t>
            </a:r>
            <a:r>
              <a:rPr lang="en-US" sz="1200" kern="1200" dirty="0" smtClean="0">
                <a:solidFill>
                  <a:schemeClr val="tx1"/>
                </a:solidFill>
                <a:latin typeface="+mn-lt"/>
                <a:ea typeface="+mn-ea"/>
                <a:cs typeface="+mn-cs"/>
              </a:rPr>
              <a:t> </a:t>
            </a:r>
          </a:p>
          <a:p>
            <a:pPr lvl="0"/>
            <a:r>
              <a:rPr lang="en-US" sz="1200" kern="1200" dirty="0" err="1" smtClean="0">
                <a:solidFill>
                  <a:schemeClr val="tx1"/>
                </a:solidFill>
                <a:latin typeface="+mn-lt"/>
                <a:ea typeface="+mn-ea"/>
                <a:cs typeface="+mn-cs"/>
              </a:rPr>
              <a:t>trick_learned_at</a:t>
            </a:r>
            <a:r>
              <a:rPr lang="en-US" sz="1200" kern="1200" dirty="0" smtClean="0">
                <a:solidFill>
                  <a:schemeClr val="tx1"/>
                </a:solidFill>
                <a:latin typeface="+mn-lt"/>
                <a:ea typeface="+mn-ea"/>
                <a:cs typeface="+mn-cs"/>
              </a:rPr>
              <a:t> </a:t>
            </a:r>
          </a:p>
          <a:p>
            <a:pPr lvl="0"/>
            <a:r>
              <a:rPr lang="en-US" sz="1200" kern="1200" dirty="0" err="1" smtClean="0">
                <a:solidFill>
                  <a:schemeClr val="tx1"/>
                </a:solidFill>
                <a:latin typeface="+mn-lt"/>
                <a:ea typeface="+mn-ea"/>
                <a:cs typeface="+mn-cs"/>
              </a:rPr>
              <a:t>trick_skill_level</a:t>
            </a:r>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Becomes these 2NF tables:</a:t>
            </a:r>
          </a:p>
          <a:p>
            <a:r>
              <a:rPr lang="en-US" sz="1200" b="1" kern="1200" dirty="0" smtClean="0">
                <a:solidFill>
                  <a:schemeClr val="tx1"/>
                </a:solidFill>
                <a:latin typeface="+mn-lt"/>
                <a:ea typeface="+mn-ea"/>
                <a:cs typeface="+mn-cs"/>
              </a:rPr>
              <a:t> </a:t>
            </a:r>
            <a:endParaRPr lang="en-US" sz="1200"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Tricks</a:t>
            </a:r>
            <a:r>
              <a:rPr lang="en-US" sz="1200" kern="1200" dirty="0" smtClean="0">
                <a:solidFill>
                  <a:schemeClr val="tx1"/>
                </a:solidFill>
                <a:latin typeface="+mn-lt"/>
                <a:ea typeface="+mn-ea"/>
                <a:cs typeface="+mn-cs"/>
              </a:rPr>
              <a:t> Table</a:t>
            </a:r>
          </a:p>
          <a:p>
            <a:pPr lvl="0"/>
            <a:r>
              <a:rPr lang="en-US" sz="1200" b="1" kern="1200" dirty="0" err="1" smtClean="0">
                <a:solidFill>
                  <a:schemeClr val="tx1"/>
                </a:solidFill>
                <a:latin typeface="+mn-lt"/>
                <a:ea typeface="+mn-ea"/>
                <a:cs typeface="+mn-cs"/>
              </a:rPr>
              <a:t>trick_nbr</a:t>
            </a:r>
            <a:r>
              <a:rPr lang="en-US" sz="1200" b="1" kern="1200" dirty="0" smtClean="0">
                <a:solidFill>
                  <a:schemeClr val="tx1"/>
                </a:solidFill>
                <a:latin typeface="+mn-lt"/>
                <a:ea typeface="+mn-ea"/>
                <a:cs typeface="+mn-cs"/>
              </a:rPr>
              <a:t> </a:t>
            </a:r>
            <a:endParaRPr lang="en-US" sz="1200" kern="1200" dirty="0" smtClean="0">
              <a:solidFill>
                <a:schemeClr val="tx1"/>
              </a:solidFill>
              <a:latin typeface="+mn-lt"/>
              <a:ea typeface="+mn-ea"/>
              <a:cs typeface="+mn-cs"/>
            </a:endParaRPr>
          </a:p>
          <a:p>
            <a:pPr lvl="0"/>
            <a:r>
              <a:rPr lang="en-US" sz="1200" kern="1200" dirty="0" err="1" smtClean="0">
                <a:solidFill>
                  <a:schemeClr val="tx1"/>
                </a:solidFill>
                <a:latin typeface="+mn-lt"/>
                <a:ea typeface="+mn-ea"/>
                <a:cs typeface="+mn-cs"/>
              </a:rPr>
              <a:t>trick_name</a:t>
            </a:r>
            <a:r>
              <a:rPr lang="en-US" sz="1200" kern="1200" dirty="0" smtClean="0">
                <a:solidFill>
                  <a:schemeClr val="tx1"/>
                </a:solidFill>
                <a:latin typeface="+mn-lt"/>
                <a:ea typeface="+mn-ea"/>
                <a:cs typeface="+mn-cs"/>
              </a:rPr>
              <a:t> </a:t>
            </a:r>
          </a:p>
          <a:p>
            <a:r>
              <a:rPr lang="en-US" sz="1200" b="1" kern="1200" dirty="0" smtClean="0">
                <a:solidFill>
                  <a:schemeClr val="tx1"/>
                </a:solidFill>
                <a:latin typeface="+mn-lt"/>
                <a:ea typeface="+mn-ea"/>
                <a:cs typeface="+mn-cs"/>
              </a:rPr>
              <a:t> </a:t>
            </a:r>
            <a:endParaRPr lang="en-US" sz="1200" kern="1200" dirty="0" smtClean="0">
              <a:solidFill>
                <a:schemeClr val="tx1"/>
              </a:solidFill>
              <a:latin typeface="+mn-lt"/>
              <a:ea typeface="+mn-ea"/>
              <a:cs typeface="+mn-cs"/>
            </a:endParaRPr>
          </a:p>
          <a:p>
            <a:r>
              <a:rPr lang="en-US" sz="1200" b="1" kern="1200" dirty="0" err="1" smtClean="0">
                <a:solidFill>
                  <a:schemeClr val="tx1"/>
                </a:solidFill>
                <a:latin typeface="+mn-lt"/>
                <a:ea typeface="+mn-ea"/>
                <a:cs typeface="+mn-cs"/>
              </a:rPr>
              <a:t>Animal_Tricks</a:t>
            </a:r>
            <a:r>
              <a:rPr lang="en-US" sz="1200" kern="1200" dirty="0" smtClean="0">
                <a:solidFill>
                  <a:schemeClr val="tx1"/>
                </a:solidFill>
                <a:latin typeface="+mn-lt"/>
                <a:ea typeface="+mn-ea"/>
                <a:cs typeface="+mn-cs"/>
              </a:rPr>
              <a:t> Table</a:t>
            </a:r>
          </a:p>
          <a:p>
            <a:pPr lvl="0"/>
            <a:r>
              <a:rPr lang="en-US" sz="1200" b="1" kern="1200" dirty="0" err="1" smtClean="0">
                <a:solidFill>
                  <a:schemeClr val="tx1"/>
                </a:solidFill>
                <a:latin typeface="+mn-lt"/>
                <a:ea typeface="+mn-ea"/>
                <a:cs typeface="+mn-cs"/>
              </a:rPr>
              <a:t>animal_nbr</a:t>
            </a:r>
            <a:r>
              <a:rPr lang="en-US" sz="1200" b="1" kern="1200" dirty="0" smtClean="0">
                <a:solidFill>
                  <a:schemeClr val="tx1"/>
                </a:solidFill>
                <a:latin typeface="+mn-lt"/>
                <a:ea typeface="+mn-ea"/>
                <a:cs typeface="+mn-cs"/>
              </a:rPr>
              <a:t> </a:t>
            </a:r>
            <a:endParaRPr lang="en-US" sz="1200" kern="1200" dirty="0" smtClean="0">
              <a:solidFill>
                <a:schemeClr val="tx1"/>
              </a:solidFill>
              <a:latin typeface="+mn-lt"/>
              <a:ea typeface="+mn-ea"/>
              <a:cs typeface="+mn-cs"/>
            </a:endParaRPr>
          </a:p>
          <a:p>
            <a:pPr lvl="0"/>
            <a:r>
              <a:rPr lang="en-US" sz="1200" b="1" kern="1200" dirty="0" err="1" smtClean="0">
                <a:solidFill>
                  <a:schemeClr val="tx1"/>
                </a:solidFill>
                <a:latin typeface="+mn-lt"/>
                <a:ea typeface="+mn-ea"/>
                <a:cs typeface="+mn-cs"/>
              </a:rPr>
              <a:t>trick_nbr</a:t>
            </a:r>
            <a:r>
              <a:rPr lang="en-US" sz="1200" b="1" kern="1200" dirty="0" smtClean="0">
                <a:solidFill>
                  <a:schemeClr val="tx1"/>
                </a:solidFill>
                <a:latin typeface="+mn-lt"/>
                <a:ea typeface="+mn-ea"/>
                <a:cs typeface="+mn-cs"/>
              </a:rPr>
              <a:t> </a:t>
            </a:r>
            <a:endParaRPr lang="en-US" sz="1200" kern="1200" dirty="0" smtClean="0">
              <a:solidFill>
                <a:schemeClr val="tx1"/>
              </a:solidFill>
              <a:latin typeface="+mn-lt"/>
              <a:ea typeface="+mn-ea"/>
              <a:cs typeface="+mn-cs"/>
            </a:endParaRPr>
          </a:p>
          <a:p>
            <a:pPr lvl="0"/>
            <a:r>
              <a:rPr lang="en-US" sz="1200" kern="1200" dirty="0" err="1" smtClean="0">
                <a:solidFill>
                  <a:schemeClr val="tx1"/>
                </a:solidFill>
                <a:latin typeface="+mn-lt"/>
                <a:ea typeface="+mn-ea"/>
                <a:cs typeface="+mn-cs"/>
              </a:rPr>
              <a:t>trick_learned_at</a:t>
            </a:r>
            <a:r>
              <a:rPr lang="en-US" sz="1200" kern="1200" dirty="0" smtClean="0">
                <a:solidFill>
                  <a:schemeClr val="tx1"/>
                </a:solidFill>
                <a:latin typeface="+mn-lt"/>
                <a:ea typeface="+mn-ea"/>
                <a:cs typeface="+mn-cs"/>
              </a:rPr>
              <a:t> </a:t>
            </a:r>
          </a:p>
          <a:p>
            <a:pPr lvl="0"/>
            <a:r>
              <a:rPr lang="en-US" sz="1200" kern="1200" dirty="0" err="1" smtClean="0">
                <a:solidFill>
                  <a:schemeClr val="tx1"/>
                </a:solidFill>
                <a:latin typeface="+mn-lt"/>
                <a:ea typeface="+mn-ea"/>
                <a:cs typeface="+mn-cs"/>
              </a:rPr>
              <a:t>trick_skill_level</a:t>
            </a:r>
            <a:r>
              <a:rPr lang="en-US" sz="1200" kern="1200" dirty="0" smtClean="0">
                <a:solidFill>
                  <a:schemeClr val="tx1"/>
                </a:solidFill>
                <a:latin typeface="+mn-lt"/>
                <a:ea typeface="+mn-ea"/>
                <a:cs typeface="+mn-cs"/>
              </a:rPr>
              <a:t> </a:t>
            </a:r>
          </a:p>
          <a:p>
            <a:r>
              <a:rPr lang="en-US" sz="1200" b="1" kern="1200" dirty="0" smtClean="0">
                <a:solidFill>
                  <a:schemeClr val="tx1"/>
                </a:solidFill>
                <a:latin typeface="+mn-lt"/>
                <a:ea typeface="+mn-ea"/>
                <a:cs typeface="+mn-cs"/>
              </a:rPr>
              <a:t> </a:t>
            </a:r>
            <a:endParaRPr lang="en-US" sz="1200"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Animal</a:t>
            </a:r>
            <a:r>
              <a:rPr lang="en-US" sz="1200" kern="1200" dirty="0" smtClean="0">
                <a:solidFill>
                  <a:schemeClr val="tx1"/>
                </a:solidFill>
                <a:latin typeface="+mn-lt"/>
                <a:ea typeface="+mn-ea"/>
                <a:cs typeface="+mn-cs"/>
              </a:rPr>
              <a:t> Table in 2NF</a:t>
            </a:r>
          </a:p>
          <a:p>
            <a:pPr lvl="0"/>
            <a:r>
              <a:rPr lang="en-US" sz="1200" kern="1200" dirty="0" err="1" smtClean="0">
                <a:solidFill>
                  <a:schemeClr val="tx1"/>
                </a:solidFill>
                <a:latin typeface="+mn-lt"/>
                <a:ea typeface="+mn-ea"/>
                <a:cs typeface="+mn-cs"/>
              </a:rPr>
              <a:t>animal_nbr</a:t>
            </a:r>
            <a:r>
              <a:rPr lang="en-US" sz="1200" kern="1200" dirty="0" smtClean="0">
                <a:solidFill>
                  <a:schemeClr val="tx1"/>
                </a:solidFill>
                <a:latin typeface="+mn-lt"/>
                <a:ea typeface="+mn-ea"/>
                <a:cs typeface="+mn-cs"/>
              </a:rPr>
              <a:t> </a:t>
            </a:r>
          </a:p>
          <a:p>
            <a:pPr lvl="0"/>
            <a:r>
              <a:rPr lang="en-US" sz="1200" kern="1200" dirty="0" err="1" smtClean="0">
                <a:solidFill>
                  <a:schemeClr val="tx1"/>
                </a:solidFill>
                <a:latin typeface="+mn-lt"/>
                <a:ea typeface="+mn-ea"/>
                <a:cs typeface="+mn-cs"/>
              </a:rPr>
              <a:t>animal_name</a:t>
            </a:r>
            <a:r>
              <a:rPr lang="en-US" sz="1200" kern="1200" dirty="0" smtClean="0">
                <a:solidFill>
                  <a:schemeClr val="tx1"/>
                </a:solidFill>
                <a:latin typeface="+mn-lt"/>
                <a:ea typeface="+mn-ea"/>
                <a:cs typeface="+mn-cs"/>
              </a:rPr>
              <a:t> </a:t>
            </a:r>
          </a:p>
          <a:p>
            <a:pPr lvl="0"/>
            <a:r>
              <a:rPr lang="en-US" sz="1200" kern="1200" dirty="0" err="1" smtClean="0">
                <a:solidFill>
                  <a:schemeClr val="tx1"/>
                </a:solidFill>
                <a:latin typeface="+mn-lt"/>
                <a:ea typeface="+mn-ea"/>
                <a:cs typeface="+mn-cs"/>
              </a:rPr>
              <a:t>tent_nbr</a:t>
            </a:r>
            <a:r>
              <a:rPr lang="en-US" sz="1200" kern="1200" dirty="0" smtClean="0">
                <a:solidFill>
                  <a:schemeClr val="tx1"/>
                </a:solidFill>
                <a:latin typeface="+mn-lt"/>
                <a:ea typeface="+mn-ea"/>
                <a:cs typeface="+mn-cs"/>
              </a:rPr>
              <a:t> </a:t>
            </a:r>
          </a:p>
          <a:p>
            <a:pPr lvl="0"/>
            <a:r>
              <a:rPr lang="en-US" sz="1200" kern="1200" dirty="0" err="1" smtClean="0">
                <a:solidFill>
                  <a:schemeClr val="tx1"/>
                </a:solidFill>
                <a:latin typeface="+mn-lt"/>
                <a:ea typeface="+mn-ea"/>
                <a:cs typeface="+mn-cs"/>
              </a:rPr>
              <a:t>tent_name</a:t>
            </a:r>
            <a:r>
              <a:rPr lang="en-US" sz="1200" kern="1200" dirty="0" smtClean="0">
                <a:solidFill>
                  <a:schemeClr val="tx1"/>
                </a:solidFill>
                <a:latin typeface="+mn-lt"/>
                <a:ea typeface="+mn-ea"/>
                <a:cs typeface="+mn-cs"/>
              </a:rPr>
              <a:t> </a:t>
            </a:r>
          </a:p>
          <a:p>
            <a:pPr lvl="0"/>
            <a:r>
              <a:rPr lang="en-US" sz="1200" kern="1200" dirty="0" err="1" smtClean="0">
                <a:solidFill>
                  <a:schemeClr val="tx1"/>
                </a:solidFill>
                <a:latin typeface="+mn-lt"/>
                <a:ea typeface="+mn-ea"/>
                <a:cs typeface="+mn-cs"/>
              </a:rPr>
              <a:t>tent_location</a:t>
            </a:r>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Unfortunately 2NF, as 1NF, has its own logical faults when attempting data manipulation. </a:t>
            </a:r>
          </a:p>
          <a:p>
            <a:r>
              <a:rPr lang="en-US" sz="1200" kern="1200" dirty="0" smtClean="0">
                <a:solidFill>
                  <a:schemeClr val="tx1"/>
                </a:solidFill>
                <a:latin typeface="+mn-lt"/>
                <a:ea typeface="+mn-ea"/>
                <a:cs typeface="+mn-cs"/>
              </a:rPr>
              <a:t> </a:t>
            </a:r>
          </a:p>
          <a:p>
            <a:pPr lvl="0"/>
            <a:r>
              <a:rPr lang="en-US" sz="1200" b="1" kern="1200" dirty="0" smtClean="0">
                <a:solidFill>
                  <a:schemeClr val="tx1"/>
                </a:solidFill>
                <a:latin typeface="+mn-lt"/>
                <a:ea typeface="+mn-ea"/>
                <a:cs typeface="+mn-cs"/>
              </a:rPr>
              <a:t>Insert Problem</a:t>
            </a:r>
            <a:r>
              <a:rPr lang="en-US" sz="1200" kern="1200" dirty="0" smtClean="0">
                <a:solidFill>
                  <a:schemeClr val="tx1"/>
                </a:solidFill>
                <a:latin typeface="+mn-lt"/>
                <a:ea typeface="+mn-ea"/>
                <a:cs typeface="+mn-cs"/>
              </a:rPr>
              <a:t>: Assume that we want to create a new record to represent a tiger assigned to the "Big Cats" tent. It's impossible to create an additional tiger's record for the Animals table without first creating a new tent. This is due to the fact the </a:t>
            </a:r>
            <a:r>
              <a:rPr lang="en-US" sz="1200" kern="1200" dirty="0" err="1" smtClean="0">
                <a:solidFill>
                  <a:schemeClr val="tx1"/>
                </a:solidFill>
                <a:latin typeface="+mn-lt"/>
                <a:ea typeface="+mn-ea"/>
                <a:cs typeface="+mn-cs"/>
              </a:rPr>
              <a:t>tent_nbr</a:t>
            </a:r>
            <a:r>
              <a:rPr lang="en-US" sz="1200" kern="1200" dirty="0" smtClean="0">
                <a:solidFill>
                  <a:schemeClr val="tx1"/>
                </a:solidFill>
                <a:latin typeface="+mn-lt"/>
                <a:ea typeface="+mn-ea"/>
                <a:cs typeface="+mn-cs"/>
              </a:rPr>
              <a:t> has a transitive dependency to the </a:t>
            </a:r>
            <a:r>
              <a:rPr lang="en-US" sz="1200" kern="1200" dirty="0" err="1" smtClean="0">
                <a:solidFill>
                  <a:schemeClr val="tx1"/>
                </a:solidFill>
                <a:latin typeface="+mn-lt"/>
                <a:ea typeface="+mn-ea"/>
                <a:cs typeface="+mn-cs"/>
              </a:rPr>
              <a:t>animal_nbr</a:t>
            </a:r>
            <a:r>
              <a:rPr lang="en-US" sz="1200" kern="1200" dirty="0" smtClean="0">
                <a:solidFill>
                  <a:schemeClr val="tx1"/>
                </a:solidFill>
                <a:latin typeface="+mn-lt"/>
                <a:ea typeface="+mn-ea"/>
                <a:cs typeface="+mn-cs"/>
              </a:rPr>
              <a:t> column, which more uniquely identifies their information than does the </a:t>
            </a:r>
            <a:r>
              <a:rPr lang="en-US" sz="1200" kern="1200" dirty="0" err="1" smtClean="0">
                <a:solidFill>
                  <a:schemeClr val="tx1"/>
                </a:solidFill>
                <a:latin typeface="+mn-lt"/>
                <a:ea typeface="+mn-ea"/>
                <a:cs typeface="+mn-cs"/>
              </a:rPr>
              <a:t>tent_nbr</a:t>
            </a:r>
            <a:r>
              <a:rPr lang="en-US" sz="1200" kern="1200" dirty="0" smtClean="0">
                <a:solidFill>
                  <a:schemeClr val="tx1"/>
                </a:solidFill>
                <a:latin typeface="+mn-lt"/>
                <a:ea typeface="+mn-ea"/>
                <a:cs typeface="+mn-cs"/>
              </a:rPr>
              <a:t> column. </a:t>
            </a:r>
          </a:p>
          <a:p>
            <a:pPr lvl="0"/>
            <a:r>
              <a:rPr lang="en-US" sz="1200" b="1" kern="1200" dirty="0" smtClean="0">
                <a:solidFill>
                  <a:schemeClr val="tx1"/>
                </a:solidFill>
                <a:latin typeface="+mn-lt"/>
                <a:ea typeface="+mn-ea"/>
                <a:cs typeface="+mn-cs"/>
              </a:rPr>
              <a:t>Delete Problem</a:t>
            </a:r>
            <a:r>
              <a:rPr lang="en-US" sz="1200" kern="1200" dirty="0" smtClean="0">
                <a:solidFill>
                  <a:schemeClr val="tx1"/>
                </a:solidFill>
                <a:latin typeface="+mn-lt"/>
                <a:ea typeface="+mn-ea"/>
                <a:cs typeface="+mn-cs"/>
              </a:rPr>
              <a:t>: Deleting a particular animal might result in the loss of an entire tent, even though you still want to retain information about that tent. For example, deleting the sole ostrich in the circus complete removes all traces of the "Big Birds" tent, since you only have one of these large birds. </a:t>
            </a:r>
          </a:p>
          <a:p>
            <a:pPr lvl="0"/>
            <a:r>
              <a:rPr lang="en-US" sz="1200" b="1" kern="1200" dirty="0" smtClean="0">
                <a:solidFill>
                  <a:schemeClr val="tx1"/>
                </a:solidFill>
                <a:latin typeface="+mn-lt"/>
                <a:ea typeface="+mn-ea"/>
                <a:cs typeface="+mn-cs"/>
              </a:rPr>
              <a:t>Update Problem</a:t>
            </a:r>
            <a:r>
              <a:rPr lang="en-US" sz="1200" kern="1200" dirty="0" smtClean="0">
                <a:solidFill>
                  <a:schemeClr val="tx1"/>
                </a:solidFill>
                <a:latin typeface="+mn-lt"/>
                <a:ea typeface="+mn-ea"/>
                <a:cs typeface="+mn-cs"/>
              </a:rPr>
              <a:t>: Tent information is redundant in the Animals table, so any change to tent information require a search of the entire table to locate the records needing alteration. Plus, the number of the records requiring the update may vary over time. </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An additional step of normalization is needed to eliminate these logic faults. This added step converts a 2NF table into a 3NF table. </a:t>
            </a:r>
          </a:p>
          <a:p>
            <a:r>
              <a:rPr lang="en-US" sz="1200" kern="1200" dirty="0" smtClean="0">
                <a:solidFill>
                  <a:schemeClr val="tx1"/>
                </a:solidFill>
                <a:latin typeface="+mn-lt"/>
                <a:ea typeface="+mn-ea"/>
                <a:cs typeface="+mn-cs"/>
              </a:rPr>
              <a:t> </a:t>
            </a:r>
          </a:p>
        </p:txBody>
      </p:sp>
      <p:sp>
        <p:nvSpPr>
          <p:cNvPr id="4" name="Slide Number Placeholder 3"/>
          <p:cNvSpPr>
            <a:spLocks noGrp="1"/>
          </p:cNvSpPr>
          <p:nvPr>
            <p:ph type="sldNum" sz="quarter" idx="10"/>
          </p:nvPr>
        </p:nvSpPr>
        <p:spPr/>
        <p:txBody>
          <a:bodyPr/>
          <a:lstStyle/>
          <a:p>
            <a:fld id="{B9DE3B5E-6F5F-4DB6-9451-18D04750D412}" type="slidenum">
              <a:rPr lang="en-US" smtClean="0"/>
              <a:pPr/>
              <a:t>28</a:t>
            </a:fld>
            <a:endParaRPr lang="en-US"/>
          </a:p>
        </p:txBody>
      </p:sp>
    </p:spTree>
    <p:extLst>
      <p:ext uri="{BB962C8B-B14F-4D97-AF65-F5344CB8AC3E}">
        <p14:creationId xmlns:p14="http://schemas.microsoft.com/office/powerpoint/2010/main" val="25206700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b="1" kern="1200" dirty="0" smtClean="0">
                <a:solidFill>
                  <a:schemeClr val="tx1"/>
                </a:solidFill>
                <a:latin typeface="+mn-lt"/>
                <a:ea typeface="+mn-ea"/>
                <a:cs typeface="+mn-cs"/>
              </a:rPr>
              <a:t>Third Normal Form (3NF) </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To take this motley crew of tables to 3NF, we must now take 2NF tables and </a:t>
            </a:r>
            <a:r>
              <a:rPr lang="en-US" sz="1200" b="1" i="1" kern="1200" dirty="0" smtClean="0">
                <a:solidFill>
                  <a:schemeClr val="tx1"/>
                </a:solidFill>
                <a:latin typeface="+mn-lt"/>
                <a:ea typeface="+mn-ea"/>
                <a:cs typeface="+mn-cs"/>
              </a:rPr>
              <a:t>eliminate all transitive (i.e., hidden) dependencies.</a:t>
            </a:r>
            <a:r>
              <a:rPr lang="en-US" sz="1200" kern="1200" dirty="0" smtClean="0">
                <a:solidFill>
                  <a:schemeClr val="tx1"/>
                </a:solidFill>
                <a:latin typeface="+mn-lt"/>
                <a:ea typeface="+mn-ea"/>
                <a:cs typeface="+mn-cs"/>
              </a:rPr>
              <a:t>  In other words, every column that isn't a part of the key must depend on the key for its informational value.  Non-key columns should have no informational value if they are separated from the key of a 3NF table. </a:t>
            </a:r>
            <a:r>
              <a:rPr lang="en-US" sz="1200" i="1" kern="1200" dirty="0" smtClean="0">
                <a:solidFill>
                  <a:schemeClr val="tx1"/>
                </a:solidFill>
                <a:latin typeface="+mn-lt"/>
                <a:ea typeface="+mn-ea"/>
                <a:cs typeface="+mn-cs"/>
              </a:rPr>
              <a:t>Remember that the term 'eliminate' doesn't mean to delete. Instead it means to split into separate tables.</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Our tables in 3NF would now look like:</a:t>
            </a:r>
          </a:p>
          <a:p>
            <a:r>
              <a:rPr lang="en-US" sz="1200" b="1" kern="1200" dirty="0" smtClean="0">
                <a:solidFill>
                  <a:schemeClr val="tx1"/>
                </a:solidFill>
                <a:latin typeface="+mn-lt"/>
                <a:ea typeface="+mn-ea"/>
                <a:cs typeface="+mn-cs"/>
              </a:rPr>
              <a:t> </a:t>
            </a:r>
            <a:endParaRPr lang="en-US" sz="1200"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Tricks</a:t>
            </a:r>
            <a:r>
              <a:rPr lang="en-US" sz="1200" kern="1200" dirty="0" smtClean="0">
                <a:solidFill>
                  <a:schemeClr val="tx1"/>
                </a:solidFill>
                <a:latin typeface="+mn-lt"/>
                <a:ea typeface="+mn-ea"/>
                <a:cs typeface="+mn-cs"/>
              </a:rPr>
              <a:t> Table (unchanged, it was already 3NF!)</a:t>
            </a:r>
          </a:p>
          <a:p>
            <a:pPr lvl="0"/>
            <a:r>
              <a:rPr lang="en-US" sz="1200" kern="1200" dirty="0" err="1" smtClean="0">
                <a:solidFill>
                  <a:schemeClr val="tx1"/>
                </a:solidFill>
                <a:latin typeface="+mn-lt"/>
                <a:ea typeface="+mn-ea"/>
                <a:cs typeface="+mn-cs"/>
              </a:rPr>
              <a:t>trick_nbr</a:t>
            </a:r>
            <a:r>
              <a:rPr lang="en-US" sz="1200" kern="1200" dirty="0" smtClean="0">
                <a:solidFill>
                  <a:schemeClr val="tx1"/>
                </a:solidFill>
                <a:latin typeface="+mn-lt"/>
                <a:ea typeface="+mn-ea"/>
                <a:cs typeface="+mn-cs"/>
              </a:rPr>
              <a:t> </a:t>
            </a:r>
          </a:p>
          <a:p>
            <a:pPr lvl="0"/>
            <a:r>
              <a:rPr lang="en-US" sz="1200" kern="1200" dirty="0" err="1" smtClean="0">
                <a:solidFill>
                  <a:schemeClr val="tx1"/>
                </a:solidFill>
                <a:latin typeface="+mn-lt"/>
                <a:ea typeface="+mn-ea"/>
                <a:cs typeface="+mn-cs"/>
              </a:rPr>
              <a:t>trick_name</a:t>
            </a:r>
            <a:r>
              <a:rPr lang="en-US" sz="1200" kern="1200" dirty="0" smtClean="0">
                <a:solidFill>
                  <a:schemeClr val="tx1"/>
                </a:solidFill>
                <a:latin typeface="+mn-lt"/>
                <a:ea typeface="+mn-ea"/>
                <a:cs typeface="+mn-cs"/>
              </a:rPr>
              <a:t> </a:t>
            </a:r>
          </a:p>
          <a:p>
            <a:r>
              <a:rPr lang="en-US" sz="1200" b="1" kern="1200" dirty="0" smtClean="0">
                <a:solidFill>
                  <a:schemeClr val="tx1"/>
                </a:solidFill>
                <a:latin typeface="+mn-lt"/>
                <a:ea typeface="+mn-ea"/>
                <a:cs typeface="+mn-cs"/>
              </a:rPr>
              <a:t> </a:t>
            </a:r>
            <a:endParaRPr lang="en-US" sz="1200" kern="1200" dirty="0" smtClean="0">
              <a:solidFill>
                <a:schemeClr val="tx1"/>
              </a:solidFill>
              <a:latin typeface="+mn-lt"/>
              <a:ea typeface="+mn-ea"/>
              <a:cs typeface="+mn-cs"/>
            </a:endParaRPr>
          </a:p>
          <a:p>
            <a:r>
              <a:rPr lang="en-US" sz="1200" b="1" kern="1200" dirty="0" err="1" smtClean="0">
                <a:solidFill>
                  <a:schemeClr val="tx1"/>
                </a:solidFill>
                <a:latin typeface="+mn-lt"/>
                <a:ea typeface="+mn-ea"/>
                <a:cs typeface="+mn-cs"/>
              </a:rPr>
              <a:t>Animal_Tricks</a:t>
            </a:r>
            <a:r>
              <a:rPr lang="en-US" sz="1200" kern="1200" dirty="0" smtClean="0">
                <a:solidFill>
                  <a:schemeClr val="tx1"/>
                </a:solidFill>
                <a:latin typeface="+mn-lt"/>
                <a:ea typeface="+mn-ea"/>
                <a:cs typeface="+mn-cs"/>
              </a:rPr>
              <a:t> Table (unchanged, it was already 3NF!)</a:t>
            </a:r>
          </a:p>
          <a:p>
            <a:pPr lvl="0"/>
            <a:r>
              <a:rPr lang="en-US" sz="1200" kern="1200" dirty="0" err="1" smtClean="0">
                <a:solidFill>
                  <a:schemeClr val="tx1"/>
                </a:solidFill>
                <a:latin typeface="+mn-lt"/>
                <a:ea typeface="+mn-ea"/>
                <a:cs typeface="+mn-cs"/>
              </a:rPr>
              <a:t>animal_nbr</a:t>
            </a:r>
            <a:r>
              <a:rPr lang="en-US" sz="1200" kern="1200" dirty="0" smtClean="0">
                <a:solidFill>
                  <a:schemeClr val="tx1"/>
                </a:solidFill>
                <a:latin typeface="+mn-lt"/>
                <a:ea typeface="+mn-ea"/>
                <a:cs typeface="+mn-cs"/>
              </a:rPr>
              <a:t> </a:t>
            </a:r>
          </a:p>
          <a:p>
            <a:pPr lvl="0"/>
            <a:r>
              <a:rPr lang="en-US" sz="1200" kern="1200" dirty="0" err="1" smtClean="0">
                <a:solidFill>
                  <a:schemeClr val="tx1"/>
                </a:solidFill>
                <a:latin typeface="+mn-lt"/>
                <a:ea typeface="+mn-ea"/>
                <a:cs typeface="+mn-cs"/>
              </a:rPr>
              <a:t>trick_nbr</a:t>
            </a:r>
            <a:r>
              <a:rPr lang="en-US" sz="1200" kern="1200" dirty="0" smtClean="0">
                <a:solidFill>
                  <a:schemeClr val="tx1"/>
                </a:solidFill>
                <a:latin typeface="+mn-lt"/>
                <a:ea typeface="+mn-ea"/>
                <a:cs typeface="+mn-cs"/>
              </a:rPr>
              <a:t> </a:t>
            </a:r>
          </a:p>
          <a:p>
            <a:pPr lvl="0"/>
            <a:r>
              <a:rPr lang="en-US" sz="1200" kern="1200" dirty="0" err="1" smtClean="0">
                <a:solidFill>
                  <a:schemeClr val="tx1"/>
                </a:solidFill>
                <a:latin typeface="+mn-lt"/>
                <a:ea typeface="+mn-ea"/>
                <a:cs typeface="+mn-cs"/>
              </a:rPr>
              <a:t>trick_learned_at</a:t>
            </a:r>
            <a:r>
              <a:rPr lang="en-US" sz="1200" kern="1200" dirty="0" smtClean="0">
                <a:solidFill>
                  <a:schemeClr val="tx1"/>
                </a:solidFill>
                <a:latin typeface="+mn-lt"/>
                <a:ea typeface="+mn-ea"/>
                <a:cs typeface="+mn-cs"/>
              </a:rPr>
              <a:t> </a:t>
            </a:r>
          </a:p>
          <a:p>
            <a:pPr lvl="0"/>
            <a:r>
              <a:rPr lang="en-US" sz="1200" kern="1200" dirty="0" err="1" smtClean="0">
                <a:solidFill>
                  <a:schemeClr val="tx1"/>
                </a:solidFill>
                <a:latin typeface="+mn-lt"/>
                <a:ea typeface="+mn-ea"/>
                <a:cs typeface="+mn-cs"/>
              </a:rPr>
              <a:t>trick_skill_level</a:t>
            </a:r>
            <a:r>
              <a:rPr lang="en-US" sz="1200" kern="1200" dirty="0" smtClean="0">
                <a:solidFill>
                  <a:schemeClr val="tx1"/>
                </a:solidFill>
                <a:latin typeface="+mn-lt"/>
                <a:ea typeface="+mn-ea"/>
                <a:cs typeface="+mn-cs"/>
              </a:rPr>
              <a:t> </a:t>
            </a:r>
          </a:p>
          <a:p>
            <a:r>
              <a:rPr lang="en-US" sz="1200" b="1" kern="1200" dirty="0" smtClean="0">
                <a:solidFill>
                  <a:schemeClr val="tx1"/>
                </a:solidFill>
                <a:latin typeface="+mn-lt"/>
                <a:ea typeface="+mn-ea"/>
                <a:cs typeface="+mn-cs"/>
              </a:rPr>
              <a:t> </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Animals table becomes two new 3NF tables:</a:t>
            </a:r>
          </a:p>
          <a:p>
            <a:r>
              <a:rPr lang="en-US" sz="1200" b="1" kern="1200" dirty="0" smtClean="0">
                <a:solidFill>
                  <a:schemeClr val="tx1"/>
                </a:solidFill>
                <a:latin typeface="+mn-lt"/>
                <a:ea typeface="+mn-ea"/>
                <a:cs typeface="+mn-cs"/>
              </a:rPr>
              <a:t> </a:t>
            </a:r>
            <a:endParaRPr lang="en-US" sz="1200" kern="1200" dirty="0" smtClean="0">
              <a:solidFill>
                <a:schemeClr val="tx1"/>
              </a:solidFill>
              <a:latin typeface="+mn-lt"/>
              <a:ea typeface="+mn-ea"/>
              <a:cs typeface="+mn-cs"/>
            </a:endParaRPr>
          </a:p>
          <a:p>
            <a:r>
              <a:rPr lang="en-US" sz="1200" b="1" kern="1200" dirty="0" err="1" smtClean="0">
                <a:solidFill>
                  <a:schemeClr val="tx1"/>
                </a:solidFill>
                <a:latin typeface="+mn-lt"/>
                <a:ea typeface="+mn-ea"/>
                <a:cs typeface="+mn-cs"/>
              </a:rPr>
              <a:t>Animal_Lodging</a:t>
            </a:r>
            <a:r>
              <a:rPr lang="en-US" sz="1200" kern="1200" dirty="0" smtClean="0">
                <a:solidFill>
                  <a:schemeClr val="tx1"/>
                </a:solidFill>
                <a:latin typeface="+mn-lt"/>
                <a:ea typeface="+mn-ea"/>
                <a:cs typeface="+mn-cs"/>
              </a:rPr>
              <a:t> Table in 3NF</a:t>
            </a:r>
          </a:p>
          <a:p>
            <a:r>
              <a:rPr lang="en-US" sz="1200" b="1" kern="1200" dirty="0" err="1" smtClean="0">
                <a:solidFill>
                  <a:schemeClr val="tx1"/>
                </a:solidFill>
                <a:latin typeface="+mn-lt"/>
                <a:ea typeface="+mn-ea"/>
                <a:cs typeface="+mn-cs"/>
              </a:rPr>
              <a:t>animal_nbr</a:t>
            </a:r>
            <a:r>
              <a:rPr lang="en-US" sz="1200" b="1" kern="1200" dirty="0" smtClean="0">
                <a:solidFill>
                  <a:schemeClr val="tx1"/>
                </a:solidFill>
                <a:latin typeface="+mn-lt"/>
                <a:ea typeface="+mn-ea"/>
                <a:cs typeface="+mn-cs"/>
              </a:rPr>
              <a:t> </a:t>
            </a:r>
            <a:endParaRPr lang="en-US" sz="1200" kern="1200" dirty="0" smtClean="0">
              <a:solidFill>
                <a:schemeClr val="tx1"/>
              </a:solidFill>
              <a:latin typeface="+mn-lt"/>
              <a:ea typeface="+mn-ea"/>
              <a:cs typeface="+mn-cs"/>
            </a:endParaRPr>
          </a:p>
          <a:p>
            <a:r>
              <a:rPr lang="en-US" sz="1200" kern="1200" dirty="0" err="1" smtClean="0">
                <a:solidFill>
                  <a:schemeClr val="tx1"/>
                </a:solidFill>
                <a:latin typeface="+mn-lt"/>
                <a:ea typeface="+mn-ea"/>
                <a:cs typeface="+mn-cs"/>
              </a:rPr>
              <a:t>animal_name</a:t>
            </a:r>
            <a:r>
              <a:rPr lang="en-US" sz="1200" kern="1200" dirty="0" smtClean="0">
                <a:solidFill>
                  <a:schemeClr val="tx1"/>
                </a:solidFill>
                <a:latin typeface="+mn-lt"/>
                <a:ea typeface="+mn-ea"/>
                <a:cs typeface="+mn-cs"/>
              </a:rPr>
              <a:t> </a:t>
            </a:r>
          </a:p>
          <a:p>
            <a:r>
              <a:rPr lang="en-US" sz="1200" i="1" kern="1200" dirty="0" err="1" smtClean="0">
                <a:solidFill>
                  <a:schemeClr val="tx1"/>
                </a:solidFill>
                <a:latin typeface="+mn-lt"/>
                <a:ea typeface="+mn-ea"/>
                <a:cs typeface="+mn-cs"/>
              </a:rPr>
              <a:t>tent_nbr</a:t>
            </a:r>
            <a:r>
              <a:rPr lang="en-US" sz="1200" i="1" kern="1200" dirty="0" smtClean="0">
                <a:solidFill>
                  <a:schemeClr val="tx1"/>
                </a:solidFill>
                <a:latin typeface="+mn-lt"/>
                <a:ea typeface="+mn-ea"/>
                <a:cs typeface="+mn-cs"/>
              </a:rPr>
              <a:t> </a:t>
            </a:r>
            <a:endParaRPr lang="en-US" sz="1200"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 </a:t>
            </a:r>
            <a:endParaRPr lang="en-US" sz="1200"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Tents</a:t>
            </a:r>
            <a:r>
              <a:rPr lang="en-US" sz="1200" kern="1200" dirty="0" smtClean="0">
                <a:solidFill>
                  <a:schemeClr val="tx1"/>
                </a:solidFill>
                <a:latin typeface="+mn-lt"/>
                <a:ea typeface="+mn-ea"/>
                <a:cs typeface="+mn-cs"/>
              </a:rPr>
              <a:t> Table in 3NF</a:t>
            </a:r>
          </a:p>
          <a:p>
            <a:r>
              <a:rPr lang="en-US" sz="1200" b="1" kern="1200" dirty="0" err="1" smtClean="0">
                <a:solidFill>
                  <a:schemeClr val="tx1"/>
                </a:solidFill>
                <a:latin typeface="+mn-lt"/>
                <a:ea typeface="+mn-ea"/>
                <a:cs typeface="+mn-cs"/>
              </a:rPr>
              <a:t>tent_nbr</a:t>
            </a:r>
            <a:r>
              <a:rPr lang="en-US" sz="1200" b="1" kern="1200" dirty="0" smtClean="0">
                <a:solidFill>
                  <a:schemeClr val="tx1"/>
                </a:solidFill>
                <a:latin typeface="+mn-lt"/>
                <a:ea typeface="+mn-ea"/>
                <a:cs typeface="+mn-cs"/>
              </a:rPr>
              <a:t> </a:t>
            </a:r>
            <a:endParaRPr lang="en-US" sz="1200" kern="1200" dirty="0" smtClean="0">
              <a:solidFill>
                <a:schemeClr val="tx1"/>
              </a:solidFill>
              <a:latin typeface="+mn-lt"/>
              <a:ea typeface="+mn-ea"/>
              <a:cs typeface="+mn-cs"/>
            </a:endParaRPr>
          </a:p>
          <a:p>
            <a:r>
              <a:rPr lang="en-US" sz="1200" kern="1200" dirty="0" err="1" smtClean="0">
                <a:solidFill>
                  <a:schemeClr val="tx1"/>
                </a:solidFill>
                <a:latin typeface="+mn-lt"/>
                <a:ea typeface="+mn-ea"/>
                <a:cs typeface="+mn-cs"/>
              </a:rPr>
              <a:t>tent_name</a:t>
            </a:r>
            <a:r>
              <a:rPr lang="en-US" sz="1200" kern="1200" dirty="0" smtClean="0">
                <a:solidFill>
                  <a:schemeClr val="tx1"/>
                </a:solidFill>
                <a:latin typeface="+mn-lt"/>
                <a:ea typeface="+mn-ea"/>
                <a:cs typeface="+mn-cs"/>
              </a:rPr>
              <a:t> </a:t>
            </a:r>
          </a:p>
          <a:p>
            <a:r>
              <a:rPr lang="en-US" sz="1200" kern="1200" dirty="0" err="1" smtClean="0">
                <a:solidFill>
                  <a:schemeClr val="tx1"/>
                </a:solidFill>
                <a:latin typeface="+mn-lt"/>
                <a:ea typeface="+mn-ea"/>
                <a:cs typeface="+mn-cs"/>
              </a:rPr>
              <a:t>tent_location</a:t>
            </a:r>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2NF and 3NF are all about the relationship between non-key and key fields.  </a:t>
            </a:r>
            <a:r>
              <a:rPr lang="en-US" sz="1200" b="1" i="1" kern="1200" dirty="0" smtClean="0">
                <a:solidFill>
                  <a:schemeClr val="tx1"/>
                </a:solidFill>
                <a:latin typeface="+mn-lt"/>
                <a:ea typeface="+mn-ea"/>
                <a:cs typeface="+mn-cs"/>
              </a:rPr>
              <a:t>A 3NF table should provide a single-value fact about the key, use the whole key (if concatenated), and nothing but the key to derive its uniqueness.</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By the time you get to 2NF, the columns all depend on the primary key for their identity. However, the columns may have such a distinction from other columns in the table that they should be split out into a separate table.  In the </a:t>
            </a:r>
            <a:r>
              <a:rPr lang="en-US" sz="1200" kern="1200" dirty="0" err="1" smtClean="0">
                <a:solidFill>
                  <a:schemeClr val="tx1"/>
                </a:solidFill>
                <a:latin typeface="+mn-lt"/>
                <a:ea typeface="+mn-ea"/>
                <a:cs typeface="+mn-cs"/>
              </a:rPr>
              <a:t>Animal_Lodging</a:t>
            </a:r>
            <a:r>
              <a:rPr lang="en-US" sz="1200" kern="1200" dirty="0" smtClean="0">
                <a:solidFill>
                  <a:schemeClr val="tx1"/>
                </a:solidFill>
                <a:latin typeface="+mn-lt"/>
                <a:ea typeface="+mn-ea"/>
                <a:cs typeface="+mn-cs"/>
              </a:rPr>
              <a:t> table, the </a:t>
            </a:r>
            <a:r>
              <a:rPr lang="en-US" sz="1200" kern="1200" dirty="0" err="1" smtClean="0">
                <a:solidFill>
                  <a:schemeClr val="tx1"/>
                </a:solidFill>
                <a:latin typeface="+mn-lt"/>
                <a:ea typeface="+mn-ea"/>
                <a:cs typeface="+mn-cs"/>
              </a:rPr>
              <a:t>tent_nbr</a:t>
            </a:r>
            <a:r>
              <a:rPr lang="en-US" sz="1200" kern="1200" dirty="0" smtClean="0">
                <a:solidFill>
                  <a:schemeClr val="tx1"/>
                </a:solidFill>
                <a:latin typeface="+mn-lt"/>
                <a:ea typeface="+mn-ea"/>
                <a:cs typeface="+mn-cs"/>
              </a:rPr>
              <a:t> still appears as a non-key column in the table, even though it is the primary key of the Tents table.  Thus, </a:t>
            </a:r>
            <a:r>
              <a:rPr lang="en-US" sz="1200" kern="1200" dirty="0" err="1" smtClean="0">
                <a:solidFill>
                  <a:schemeClr val="tx1"/>
                </a:solidFill>
                <a:latin typeface="+mn-lt"/>
                <a:ea typeface="+mn-ea"/>
                <a:cs typeface="+mn-cs"/>
              </a:rPr>
              <a:t>tent_nbr</a:t>
            </a:r>
            <a:r>
              <a:rPr lang="en-US" sz="1200" kern="1200" dirty="0" smtClean="0">
                <a:solidFill>
                  <a:schemeClr val="tx1"/>
                </a:solidFill>
                <a:latin typeface="+mn-lt"/>
                <a:ea typeface="+mn-ea"/>
                <a:cs typeface="+mn-cs"/>
              </a:rPr>
              <a:t> is a foreign key within the </a:t>
            </a:r>
            <a:r>
              <a:rPr lang="en-US" sz="1200" kern="1200" dirty="0" err="1" smtClean="0">
                <a:solidFill>
                  <a:schemeClr val="tx1"/>
                </a:solidFill>
                <a:latin typeface="+mn-lt"/>
                <a:ea typeface="+mn-ea"/>
                <a:cs typeface="+mn-cs"/>
              </a:rPr>
              <a:t>Animal_Lodging</a:t>
            </a:r>
            <a:r>
              <a:rPr lang="en-US" sz="1200" kern="1200" dirty="0" smtClean="0">
                <a:solidFill>
                  <a:schemeClr val="tx1"/>
                </a:solidFill>
                <a:latin typeface="+mn-lt"/>
                <a:ea typeface="+mn-ea"/>
                <a:cs typeface="+mn-cs"/>
              </a:rPr>
              <a:t> table.  Using </a:t>
            </a:r>
            <a:r>
              <a:rPr lang="en-US" sz="1200" kern="1200" dirty="0" err="1" smtClean="0">
                <a:solidFill>
                  <a:schemeClr val="tx1"/>
                </a:solidFill>
                <a:latin typeface="+mn-lt"/>
                <a:ea typeface="+mn-ea"/>
                <a:cs typeface="+mn-cs"/>
              </a:rPr>
              <a:t>tent_nbr</a:t>
            </a:r>
            <a:r>
              <a:rPr lang="en-US" sz="1200" kern="1200" dirty="0" smtClean="0">
                <a:solidFill>
                  <a:schemeClr val="tx1"/>
                </a:solidFill>
                <a:latin typeface="+mn-lt"/>
                <a:ea typeface="+mn-ea"/>
                <a:cs typeface="+mn-cs"/>
              </a:rPr>
              <a:t> as a foreign key, we are able to join the data together from the two separate tables to form a single dataset.</a:t>
            </a:r>
          </a:p>
          <a:p>
            <a:r>
              <a:rPr lang="en-US" sz="1200" b="1" kern="1200" dirty="0" smtClean="0">
                <a:solidFill>
                  <a:schemeClr val="tx1"/>
                </a:solidFill>
                <a:latin typeface="+mn-lt"/>
                <a:ea typeface="+mn-ea"/>
                <a:cs typeface="+mn-cs"/>
              </a:rPr>
              <a:t> </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B9DE3B5E-6F5F-4DB6-9451-18D04750D412}" type="slidenum">
              <a:rPr lang="en-US" smtClean="0"/>
              <a:pPr/>
              <a:t>29</a:t>
            </a:fld>
            <a:endParaRPr lang="en-US"/>
          </a:p>
        </p:txBody>
      </p:sp>
    </p:spTree>
    <p:extLst>
      <p:ext uri="{BB962C8B-B14F-4D97-AF65-F5344CB8AC3E}">
        <p14:creationId xmlns:p14="http://schemas.microsoft.com/office/powerpoint/2010/main" val="14984782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sz="1200" b="1" kern="1200" dirty="0" smtClean="0">
                <a:solidFill>
                  <a:schemeClr val="tx1"/>
                </a:solidFill>
                <a:latin typeface="+mn-lt"/>
                <a:ea typeface="+mn-ea"/>
                <a:cs typeface="+mn-cs"/>
              </a:rPr>
              <a:t>To Summarize</a:t>
            </a:r>
            <a:r>
              <a:rPr lang="en-US" sz="1200" kern="1200" dirty="0" smtClean="0">
                <a:solidFill>
                  <a:schemeClr val="tx1"/>
                </a:solidFill>
                <a:latin typeface="+mn-lt"/>
                <a:ea typeface="+mn-ea"/>
                <a:cs typeface="+mn-cs"/>
              </a:rPr>
              <a:t>: Normalizing data means eliminating redundant information from a table and organizing the data so that future changes to the table are easier. A table is in first normal form (1NF) when each field contains the smallest meaningful data and the table contains no repeating fields. Second normal form (2NF) refers only to tables with a multiple-field primary key. Each non-key field should relate to all of the fields making up the primary key. Third normal form refers only to tables with a single-key field and requires that each non-key field be a direct description of the primary key field. For most types of applications the normalization is now complete; we now have many stable tables with relatively few columns.  The 3NF tables are now free of the anomalies that vex 2NF, 1NF, and unnormalized tables - meaning that data can be freely inserted, updated, or deleted in any of the tables without affecting any other table.  Redundant data has been greatly reduced.  Furthermore, updates now only act against a single row of each table.  The steps described here are merely guidelines that help you design a set of stable table structures. </a:t>
            </a:r>
          </a:p>
          <a:p>
            <a:r>
              <a:rPr lang="en-US" sz="1200" kern="1200" dirty="0" smtClean="0">
                <a:solidFill>
                  <a:schemeClr val="tx1"/>
                </a:solidFill>
                <a:latin typeface="+mn-lt"/>
                <a:ea typeface="+mn-ea"/>
                <a:cs typeface="+mn-cs"/>
              </a:rPr>
              <a:t> </a:t>
            </a:r>
          </a:p>
          <a:p>
            <a:r>
              <a:rPr lang="en-US" sz="1200" b="1" kern="1200" dirty="0" smtClean="0">
                <a:solidFill>
                  <a:schemeClr val="tx1"/>
                </a:solidFill>
                <a:latin typeface="+mn-lt"/>
                <a:ea typeface="+mn-ea"/>
                <a:cs typeface="+mn-cs"/>
              </a:rPr>
              <a:t>Beyond 3NF?</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There are additional steps in normalization used to solve other specific logic faults in table design; however, they are seldom practical in the use of nonacademic applications.  Read on for a quick glimpse of normal forms beyond 3NF:</a:t>
            </a:r>
          </a:p>
          <a:p>
            <a:pPr lvl="0"/>
            <a:endParaRPr lang="en-US" sz="1200" kern="1200" dirty="0" smtClean="0">
              <a:solidFill>
                <a:schemeClr val="tx1"/>
              </a:solidFill>
              <a:latin typeface="+mn-lt"/>
              <a:ea typeface="+mn-ea"/>
              <a:cs typeface="+mn-cs"/>
            </a:endParaRPr>
          </a:p>
          <a:p>
            <a:pPr lvl="0"/>
            <a:r>
              <a:rPr lang="en-US" sz="1200" kern="1200" dirty="0" smtClean="0">
                <a:solidFill>
                  <a:schemeClr val="tx1"/>
                </a:solidFill>
                <a:latin typeface="+mn-lt"/>
                <a:ea typeface="+mn-ea"/>
                <a:cs typeface="+mn-cs"/>
              </a:rPr>
              <a:t>Boyce-Codd Normal Form (BCNF): Ensures that absolutely no hidden dependencies exist by splitting off tables if </a:t>
            </a:r>
            <a:r>
              <a:rPr lang="en-US" sz="1200" i="1" kern="1200" dirty="0" smtClean="0">
                <a:solidFill>
                  <a:schemeClr val="tx1"/>
                </a:solidFill>
                <a:latin typeface="+mn-lt"/>
                <a:ea typeface="+mn-ea"/>
                <a:cs typeface="+mn-cs"/>
              </a:rPr>
              <a:t>determinate</a:t>
            </a:r>
            <a:r>
              <a:rPr lang="en-US" sz="1200" kern="1200" dirty="0" smtClean="0">
                <a:solidFill>
                  <a:schemeClr val="tx1"/>
                </a:solidFill>
                <a:latin typeface="+mn-lt"/>
                <a:ea typeface="+mn-ea"/>
                <a:cs typeface="+mn-cs"/>
              </a:rPr>
              <a:t> columns exist in a 3NF table.  A determinate is a column that some other column is fully functionally dependent on.  This would be akin to splitting the </a:t>
            </a:r>
            <a:r>
              <a:rPr lang="en-US" sz="1200" i="1" kern="1200" dirty="0" err="1" smtClean="0">
                <a:solidFill>
                  <a:schemeClr val="tx1"/>
                </a:solidFill>
                <a:latin typeface="+mn-lt"/>
                <a:ea typeface="+mn-ea"/>
                <a:cs typeface="+mn-cs"/>
              </a:rPr>
              <a:t>store_dept</a:t>
            </a:r>
            <a:r>
              <a:rPr lang="en-US" sz="1200" kern="1200" dirty="0" smtClean="0">
                <a:solidFill>
                  <a:schemeClr val="tx1"/>
                </a:solidFill>
                <a:latin typeface="+mn-lt"/>
                <a:ea typeface="+mn-ea"/>
                <a:cs typeface="+mn-cs"/>
              </a:rPr>
              <a:t> table into two tables; one called </a:t>
            </a:r>
            <a:r>
              <a:rPr lang="en-US" sz="1200" i="1" kern="1200" dirty="0" err="1" smtClean="0">
                <a:solidFill>
                  <a:schemeClr val="tx1"/>
                </a:solidFill>
                <a:latin typeface="+mn-lt"/>
                <a:ea typeface="+mn-ea"/>
                <a:cs typeface="+mn-cs"/>
              </a:rPr>
              <a:t>store_dept</a:t>
            </a:r>
            <a:r>
              <a:rPr lang="en-US" sz="1200" kern="1200" dirty="0" smtClean="0">
                <a:solidFill>
                  <a:schemeClr val="tx1"/>
                </a:solidFill>
                <a:latin typeface="+mn-lt"/>
                <a:ea typeface="+mn-ea"/>
                <a:cs typeface="+mn-cs"/>
              </a:rPr>
              <a:t> that contained only </a:t>
            </a:r>
            <a:r>
              <a:rPr lang="en-US" sz="1200" i="1" kern="1200" dirty="0" err="1" smtClean="0">
                <a:solidFill>
                  <a:schemeClr val="tx1"/>
                </a:solidFill>
                <a:latin typeface="+mn-lt"/>
                <a:ea typeface="+mn-ea"/>
                <a:cs typeface="+mn-cs"/>
              </a:rPr>
              <a:t>store_nbr</a:t>
            </a:r>
            <a:r>
              <a:rPr lang="en-US" sz="1200" kern="1200" dirty="0" smtClean="0">
                <a:solidFill>
                  <a:schemeClr val="tx1"/>
                </a:solidFill>
                <a:latin typeface="+mn-lt"/>
                <a:ea typeface="+mn-ea"/>
                <a:cs typeface="+mn-cs"/>
              </a:rPr>
              <a:t> and </a:t>
            </a:r>
            <a:r>
              <a:rPr lang="en-US" sz="1200" i="1" kern="1200" dirty="0" err="1" smtClean="0">
                <a:solidFill>
                  <a:schemeClr val="tx1"/>
                </a:solidFill>
                <a:latin typeface="+mn-lt"/>
                <a:ea typeface="+mn-ea"/>
                <a:cs typeface="+mn-cs"/>
              </a:rPr>
              <a:t>dept_id</a:t>
            </a:r>
            <a:r>
              <a:rPr lang="en-US" sz="1200" kern="1200" dirty="0" smtClean="0">
                <a:solidFill>
                  <a:schemeClr val="tx1"/>
                </a:solidFill>
                <a:latin typeface="+mn-lt"/>
                <a:ea typeface="+mn-ea"/>
                <a:cs typeface="+mn-cs"/>
              </a:rPr>
              <a:t>, and the other table called </a:t>
            </a:r>
            <a:r>
              <a:rPr lang="en-US" sz="1200" i="1" kern="1200" dirty="0" err="1" smtClean="0">
                <a:solidFill>
                  <a:schemeClr val="tx1"/>
                </a:solidFill>
                <a:latin typeface="+mn-lt"/>
                <a:ea typeface="+mn-ea"/>
                <a:cs typeface="+mn-cs"/>
              </a:rPr>
              <a:t>dept_name</a:t>
            </a:r>
            <a:r>
              <a:rPr lang="en-US" sz="1200" kern="1200" dirty="0" smtClean="0">
                <a:solidFill>
                  <a:schemeClr val="tx1"/>
                </a:solidFill>
                <a:latin typeface="+mn-lt"/>
                <a:ea typeface="+mn-ea"/>
                <a:cs typeface="+mn-cs"/>
              </a:rPr>
              <a:t> which contained only </a:t>
            </a:r>
            <a:r>
              <a:rPr lang="en-US" sz="1200" i="1" kern="1200" dirty="0" err="1" smtClean="0">
                <a:solidFill>
                  <a:schemeClr val="tx1"/>
                </a:solidFill>
                <a:latin typeface="+mn-lt"/>
                <a:ea typeface="+mn-ea"/>
                <a:cs typeface="+mn-cs"/>
              </a:rPr>
              <a:t>dept_id</a:t>
            </a:r>
            <a:r>
              <a:rPr lang="en-US" sz="1200" kern="1200" dirty="0" smtClean="0">
                <a:solidFill>
                  <a:schemeClr val="tx1"/>
                </a:solidFill>
                <a:latin typeface="+mn-lt"/>
                <a:ea typeface="+mn-ea"/>
                <a:cs typeface="+mn-cs"/>
              </a:rPr>
              <a:t> and </a:t>
            </a:r>
            <a:r>
              <a:rPr lang="en-US" sz="1200" i="1" kern="1200" dirty="0" err="1" smtClean="0">
                <a:solidFill>
                  <a:schemeClr val="tx1"/>
                </a:solidFill>
                <a:latin typeface="+mn-lt"/>
                <a:ea typeface="+mn-ea"/>
                <a:cs typeface="+mn-cs"/>
              </a:rPr>
              <a:t>dept_name</a:t>
            </a:r>
            <a:r>
              <a:rPr lang="en-US" sz="1200" kern="1200" dirty="0" smtClean="0">
                <a:solidFill>
                  <a:schemeClr val="tx1"/>
                </a:solidFill>
                <a:latin typeface="+mn-lt"/>
                <a:ea typeface="+mn-ea"/>
                <a:cs typeface="+mn-cs"/>
              </a:rPr>
              <a:t>.</a:t>
            </a:r>
          </a:p>
          <a:p>
            <a:pPr lvl="0"/>
            <a:endParaRPr lang="en-US" sz="1200" kern="1200" dirty="0" smtClean="0">
              <a:solidFill>
                <a:schemeClr val="tx1"/>
              </a:solidFill>
              <a:latin typeface="+mn-lt"/>
              <a:ea typeface="+mn-ea"/>
              <a:cs typeface="+mn-cs"/>
            </a:endParaRPr>
          </a:p>
          <a:p>
            <a:pPr lvl="0"/>
            <a:r>
              <a:rPr lang="en-US" sz="1200" kern="1200" dirty="0" smtClean="0">
                <a:solidFill>
                  <a:schemeClr val="tx1"/>
                </a:solidFill>
                <a:latin typeface="+mn-lt"/>
                <a:ea typeface="+mn-ea"/>
                <a:cs typeface="+mn-cs"/>
              </a:rPr>
              <a:t>Forth Normal Form (4NF): Compensates for </a:t>
            </a:r>
            <a:r>
              <a:rPr lang="en-US" sz="1200" kern="1200" dirty="0" err="1" smtClean="0">
                <a:solidFill>
                  <a:schemeClr val="tx1"/>
                </a:solidFill>
                <a:latin typeface="+mn-lt"/>
                <a:ea typeface="+mn-ea"/>
                <a:cs typeface="+mn-cs"/>
              </a:rPr>
              <a:t>multivalued</a:t>
            </a:r>
            <a:r>
              <a:rPr lang="en-US" sz="1200" kern="1200" dirty="0" smtClean="0">
                <a:solidFill>
                  <a:schemeClr val="tx1"/>
                </a:solidFill>
                <a:latin typeface="+mn-lt"/>
                <a:ea typeface="+mn-ea"/>
                <a:cs typeface="+mn-cs"/>
              </a:rPr>
              <a:t> dependencies in a three-column table (of A, B, and C), where columns A and B have a well-defined relationship and columns A and C have a well-defined relationship, but columns B and C are completely independent.</a:t>
            </a:r>
          </a:p>
          <a:p>
            <a:pPr lvl="0"/>
            <a:r>
              <a:rPr lang="en-US" sz="1200" kern="1200" dirty="0" smtClean="0">
                <a:solidFill>
                  <a:schemeClr val="tx1"/>
                </a:solidFill>
                <a:latin typeface="+mn-lt"/>
                <a:ea typeface="+mn-ea"/>
                <a:cs typeface="+mn-cs"/>
              </a:rPr>
              <a:t>Fifth Normal Form (5NF): Almost a purely academic exercise, 5NF offsets join and projection dependencies that cause spurious results, hence it’s occasionally used name of Join-Projection Normal Form.  </a:t>
            </a:r>
          </a:p>
          <a:p>
            <a:pPr lvl="0"/>
            <a:endParaRPr lang="en-US" sz="1200" kern="1200" dirty="0" smtClean="0">
              <a:solidFill>
                <a:schemeClr val="tx1"/>
              </a:solidFill>
              <a:latin typeface="+mn-lt"/>
              <a:ea typeface="+mn-ea"/>
              <a:cs typeface="+mn-cs"/>
            </a:endParaRPr>
          </a:p>
          <a:p>
            <a:pPr lvl="0"/>
            <a:r>
              <a:rPr lang="en-US" sz="1200" kern="1200" dirty="0" smtClean="0">
                <a:solidFill>
                  <a:schemeClr val="tx1"/>
                </a:solidFill>
                <a:latin typeface="+mn-lt"/>
                <a:ea typeface="+mn-ea"/>
                <a:cs typeface="+mn-cs"/>
              </a:rPr>
              <a:t>Domain-Key Normal Form (DK/NF): Donald Fagin introduced the idea of DK/NF back in 1981.  It solves most insertion and deletion logic faults, and it provides generic definitions of deriving normal forms.  However, no methodology or standardized algorithm exists for deriving  DK/NF. </a:t>
            </a:r>
          </a:p>
          <a:p>
            <a:endParaRPr lang="en-US" sz="1200" b="1" kern="1200" dirty="0" smtClean="0">
              <a:solidFill>
                <a:schemeClr val="tx1"/>
              </a:solidFill>
              <a:latin typeface="+mn-lt"/>
              <a:ea typeface="+mn-ea"/>
              <a:cs typeface="+mn-cs"/>
            </a:endParaRPr>
          </a:p>
          <a:p>
            <a:r>
              <a:rPr lang="en-US" sz="1200" b="1" kern="1200" dirty="0" err="1" smtClean="0">
                <a:solidFill>
                  <a:schemeClr val="tx1"/>
                </a:solidFill>
                <a:latin typeface="+mn-lt"/>
                <a:ea typeface="+mn-ea"/>
                <a:cs typeface="+mn-cs"/>
              </a:rPr>
              <a:t>Denormalization</a:t>
            </a:r>
            <a:endParaRPr lang="en-US" sz="1200" b="1"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You’ve just read all about how and why to normalize tables.  Designing table structures to 3NF reduces data redundancy and provides clean, logical table structures.  But now we’re going to tell you all the reasons to </a:t>
            </a:r>
            <a:r>
              <a:rPr lang="en-US" sz="1200" i="1" kern="1200" dirty="0" err="1" smtClean="0">
                <a:solidFill>
                  <a:schemeClr val="tx1"/>
                </a:solidFill>
                <a:latin typeface="+mn-lt"/>
                <a:ea typeface="+mn-ea"/>
                <a:cs typeface="+mn-cs"/>
              </a:rPr>
              <a:t>denormalize</a:t>
            </a:r>
            <a:r>
              <a:rPr lang="en-US" sz="1200" kern="1200" dirty="0" smtClean="0">
                <a:solidFill>
                  <a:schemeClr val="tx1"/>
                </a:solidFill>
                <a:latin typeface="+mn-lt"/>
                <a:ea typeface="+mn-ea"/>
                <a:cs typeface="+mn-cs"/>
              </a:rPr>
              <a:t> tables.  Odd as this might sound, </a:t>
            </a:r>
            <a:r>
              <a:rPr lang="en-US" sz="1200" kern="1200" dirty="0" err="1" smtClean="0">
                <a:solidFill>
                  <a:schemeClr val="tx1"/>
                </a:solidFill>
                <a:latin typeface="+mn-lt"/>
                <a:ea typeface="+mn-ea"/>
                <a:cs typeface="+mn-cs"/>
              </a:rPr>
              <a:t>denormalization</a:t>
            </a:r>
            <a:r>
              <a:rPr lang="en-US" sz="1200" kern="1200" dirty="0" smtClean="0">
                <a:solidFill>
                  <a:schemeClr val="tx1"/>
                </a:solidFill>
                <a:latin typeface="+mn-lt"/>
                <a:ea typeface="+mn-ea"/>
                <a:cs typeface="+mn-cs"/>
              </a:rPr>
              <a:t> is not diametrically opposed to normalization though some purists might testify otherwise.</a:t>
            </a:r>
          </a:p>
          <a:p>
            <a:r>
              <a:rPr lang="en-US" sz="1200" kern="1200" dirty="0" smtClean="0">
                <a:solidFill>
                  <a:schemeClr val="tx1"/>
                </a:solidFill>
                <a:latin typeface="+mn-lt"/>
                <a:ea typeface="+mn-ea"/>
                <a:cs typeface="+mn-cs"/>
              </a:rPr>
              <a:t>The main benefit of </a:t>
            </a:r>
            <a:r>
              <a:rPr lang="en-US" sz="1200" kern="1200" dirty="0" err="1" smtClean="0">
                <a:solidFill>
                  <a:schemeClr val="tx1"/>
                </a:solidFill>
                <a:latin typeface="+mn-lt"/>
                <a:ea typeface="+mn-ea"/>
                <a:cs typeface="+mn-cs"/>
              </a:rPr>
              <a:t>denormalization</a:t>
            </a:r>
            <a:r>
              <a:rPr lang="en-US" sz="1200" kern="1200" dirty="0" smtClean="0">
                <a:solidFill>
                  <a:schemeClr val="tx1"/>
                </a:solidFill>
                <a:latin typeface="+mn-lt"/>
                <a:ea typeface="+mn-ea"/>
                <a:cs typeface="+mn-cs"/>
              </a:rPr>
              <a:t> is improved performance, although simplified data retrieval and manipulation is sometimes a lesser benefit.  Both of these benefits are rendered through the reduction in the number of joins needed for the proper functionality of your application.  Joins (described in Chapter 3) merge the data of two related tables into a single result set, presenting a </a:t>
            </a:r>
            <a:r>
              <a:rPr lang="en-US" sz="1200" kern="1200" dirty="0" err="1" smtClean="0">
                <a:solidFill>
                  <a:schemeClr val="tx1"/>
                </a:solidFill>
                <a:latin typeface="+mn-lt"/>
                <a:ea typeface="+mn-ea"/>
                <a:cs typeface="+mn-cs"/>
              </a:rPr>
              <a:t>denormalized</a:t>
            </a:r>
            <a:r>
              <a:rPr lang="en-US" sz="1200" kern="1200" dirty="0" smtClean="0">
                <a:solidFill>
                  <a:schemeClr val="tx1"/>
                </a:solidFill>
                <a:latin typeface="+mn-lt"/>
                <a:ea typeface="+mn-ea"/>
                <a:cs typeface="+mn-cs"/>
              </a:rPr>
              <a:t> view of the data.  Joins, however, are rather time consuming and utilize a lot of CPU cycles.  So, to reduce the expense of joins, many developers preempt what would otherwise be a very common join with a </a:t>
            </a:r>
            <a:r>
              <a:rPr lang="en-US" sz="1200" kern="1200" dirty="0" err="1" smtClean="0">
                <a:solidFill>
                  <a:schemeClr val="tx1"/>
                </a:solidFill>
                <a:latin typeface="+mn-lt"/>
                <a:ea typeface="+mn-ea"/>
                <a:cs typeface="+mn-cs"/>
              </a:rPr>
              <a:t>denormalized</a:t>
            </a:r>
            <a:r>
              <a:rPr lang="en-US" sz="1200" kern="1200" dirty="0" smtClean="0">
                <a:solidFill>
                  <a:schemeClr val="tx1"/>
                </a:solidFill>
                <a:latin typeface="+mn-lt"/>
                <a:ea typeface="+mn-ea"/>
                <a:cs typeface="+mn-cs"/>
              </a:rPr>
              <a:t> table.  The table is now exposed to the vulnerabilities inherent in its lower normal form, but considerable time is saved because the application no longer has to join multiple tables together in a temporary workspace.  </a:t>
            </a:r>
            <a:r>
              <a:rPr lang="en-US" sz="1200" kern="1200" dirty="0" err="1" smtClean="0">
                <a:solidFill>
                  <a:schemeClr val="tx1"/>
                </a:solidFill>
                <a:latin typeface="+mn-lt"/>
                <a:ea typeface="+mn-ea"/>
                <a:cs typeface="+mn-cs"/>
              </a:rPr>
              <a:t>Denormalization</a:t>
            </a:r>
            <a:r>
              <a:rPr lang="en-US" sz="1200" kern="1200" dirty="0" smtClean="0">
                <a:solidFill>
                  <a:schemeClr val="tx1"/>
                </a:solidFill>
                <a:latin typeface="+mn-lt"/>
                <a:ea typeface="+mn-ea"/>
                <a:cs typeface="+mn-cs"/>
              </a:rPr>
              <a:t> can also save processing time that might have been spent on the creation of summary reports.</a:t>
            </a:r>
          </a:p>
          <a:p>
            <a:r>
              <a:rPr lang="en-US" sz="1200" kern="1200" dirty="0" smtClean="0">
                <a:solidFill>
                  <a:schemeClr val="tx1"/>
                </a:solidFill>
                <a:latin typeface="+mn-lt"/>
                <a:ea typeface="+mn-ea"/>
                <a:cs typeface="+mn-cs"/>
              </a:rPr>
              <a:t>The first thing you need to remember about </a:t>
            </a:r>
            <a:r>
              <a:rPr lang="en-US" sz="1200" kern="1200" dirty="0" err="1" smtClean="0">
                <a:solidFill>
                  <a:schemeClr val="tx1"/>
                </a:solidFill>
                <a:latin typeface="+mn-lt"/>
                <a:ea typeface="+mn-ea"/>
                <a:cs typeface="+mn-cs"/>
              </a:rPr>
              <a:t>denormalization</a:t>
            </a:r>
            <a:r>
              <a:rPr lang="en-US" sz="1200" kern="1200" dirty="0" smtClean="0">
                <a:solidFill>
                  <a:schemeClr val="tx1"/>
                </a:solidFill>
                <a:latin typeface="+mn-lt"/>
                <a:ea typeface="+mn-ea"/>
                <a:cs typeface="+mn-cs"/>
              </a:rPr>
              <a:t> is that you must thoroughly understand the needs and behavior of the data.  There are some other tips to keep in mind when considering </a:t>
            </a:r>
            <a:r>
              <a:rPr lang="en-US" sz="1200" kern="1200" dirty="0" err="1" smtClean="0">
                <a:solidFill>
                  <a:schemeClr val="tx1"/>
                </a:solidFill>
                <a:latin typeface="+mn-lt"/>
                <a:ea typeface="+mn-ea"/>
                <a:cs typeface="+mn-cs"/>
              </a:rPr>
              <a:t>denormalizing</a:t>
            </a:r>
            <a:r>
              <a:rPr lang="en-US" sz="1200" kern="1200" dirty="0" smtClean="0">
                <a:solidFill>
                  <a:schemeClr val="tx1"/>
                </a:solidFill>
                <a:latin typeface="+mn-lt"/>
                <a:ea typeface="+mn-ea"/>
                <a:cs typeface="+mn-cs"/>
              </a:rPr>
              <a:t> tables:</a:t>
            </a:r>
          </a:p>
          <a:p>
            <a:r>
              <a:rPr lang="en-US" sz="1200" kern="1200" dirty="0" err="1" smtClean="0">
                <a:solidFill>
                  <a:schemeClr val="tx1"/>
                </a:solidFill>
                <a:latin typeface="+mn-lt"/>
                <a:ea typeface="+mn-ea"/>
                <a:cs typeface="+mn-cs"/>
              </a:rPr>
              <a:t>Denormalization</a:t>
            </a:r>
            <a:r>
              <a:rPr lang="en-US" sz="1200" kern="1200" dirty="0" smtClean="0">
                <a:solidFill>
                  <a:schemeClr val="tx1"/>
                </a:solidFill>
                <a:latin typeface="+mn-lt"/>
                <a:ea typeface="+mn-ea"/>
                <a:cs typeface="+mn-cs"/>
              </a:rPr>
              <a:t> means that more storage space will be needed for the redundant data.  </a:t>
            </a:r>
          </a:p>
          <a:p>
            <a:r>
              <a:rPr lang="en-US" sz="1200" kern="1200" dirty="0" smtClean="0">
                <a:solidFill>
                  <a:schemeClr val="tx1"/>
                </a:solidFill>
                <a:latin typeface="+mn-lt"/>
                <a:ea typeface="+mn-ea"/>
                <a:cs typeface="+mn-cs"/>
              </a:rPr>
              <a:t>Redundant data usually speeds up queries, but can slow down updates since multiple instances of the data item must be altered.</a:t>
            </a:r>
          </a:p>
          <a:p>
            <a:r>
              <a:rPr lang="en-US" sz="1200" kern="1200" dirty="0" err="1" smtClean="0">
                <a:solidFill>
                  <a:schemeClr val="tx1"/>
                </a:solidFill>
                <a:latin typeface="+mn-lt"/>
                <a:ea typeface="+mn-ea"/>
                <a:cs typeface="+mn-cs"/>
              </a:rPr>
              <a:t>Denormalized</a:t>
            </a:r>
            <a:r>
              <a:rPr lang="en-US" sz="1200" kern="1200" dirty="0" smtClean="0">
                <a:solidFill>
                  <a:schemeClr val="tx1"/>
                </a:solidFill>
                <a:latin typeface="+mn-lt"/>
                <a:ea typeface="+mn-ea"/>
                <a:cs typeface="+mn-cs"/>
              </a:rPr>
              <a:t> tables can introduce logic faults that must be compensated for in the application code.</a:t>
            </a:r>
          </a:p>
          <a:p>
            <a:r>
              <a:rPr lang="en-US" sz="1200" kern="1200" dirty="0" smtClean="0">
                <a:solidFill>
                  <a:schemeClr val="tx1"/>
                </a:solidFill>
                <a:latin typeface="+mn-lt"/>
                <a:ea typeface="+mn-ea"/>
                <a:cs typeface="+mn-cs"/>
              </a:rPr>
              <a:t>Maintaining integrity can be more difficult with redundant data.</a:t>
            </a:r>
          </a:p>
          <a:p>
            <a:r>
              <a:rPr lang="en-US" sz="1200" kern="1200" dirty="0" err="1" smtClean="0">
                <a:solidFill>
                  <a:schemeClr val="tx1"/>
                </a:solidFill>
                <a:latin typeface="+mn-lt"/>
                <a:ea typeface="+mn-ea"/>
                <a:cs typeface="+mn-cs"/>
              </a:rPr>
              <a:t>Denormalization</a:t>
            </a:r>
            <a:r>
              <a:rPr lang="en-US" sz="1200" kern="1200" dirty="0" smtClean="0">
                <a:solidFill>
                  <a:schemeClr val="tx1"/>
                </a:solidFill>
                <a:latin typeface="+mn-lt"/>
                <a:ea typeface="+mn-ea"/>
                <a:cs typeface="+mn-cs"/>
              </a:rPr>
              <a:t> yields the best improvements on tables that are frequently queried, such as validation tables or reporting tables.  Tables where records are frequently inserted, updated, and deleted are less viable candidates for </a:t>
            </a:r>
            <a:r>
              <a:rPr lang="en-US" sz="1200" kern="1200" dirty="0" err="1" smtClean="0">
                <a:solidFill>
                  <a:schemeClr val="tx1"/>
                </a:solidFill>
                <a:latin typeface="+mn-lt"/>
                <a:ea typeface="+mn-ea"/>
                <a:cs typeface="+mn-cs"/>
              </a:rPr>
              <a:t>denormalization</a:t>
            </a:r>
            <a:r>
              <a:rPr lang="en-US" sz="1200" kern="1200" dirty="0" smtClean="0">
                <a:solidFill>
                  <a:schemeClr val="tx1"/>
                </a:solidFill>
                <a:latin typeface="+mn-lt"/>
                <a:ea typeface="+mn-ea"/>
                <a:cs typeface="+mn-cs"/>
              </a:rPr>
              <a:t>.</a:t>
            </a:r>
          </a:p>
          <a:p>
            <a:r>
              <a:rPr lang="en-US" sz="1200" kern="1200" dirty="0" err="1" smtClean="0">
                <a:solidFill>
                  <a:schemeClr val="tx1"/>
                </a:solidFill>
                <a:latin typeface="+mn-lt"/>
                <a:ea typeface="+mn-ea"/>
                <a:cs typeface="+mn-cs"/>
              </a:rPr>
              <a:t>Denormalization</a:t>
            </a:r>
            <a:r>
              <a:rPr lang="en-US" sz="1200" kern="1200" dirty="0" smtClean="0">
                <a:solidFill>
                  <a:schemeClr val="tx1"/>
                </a:solidFill>
                <a:latin typeface="+mn-lt"/>
                <a:ea typeface="+mn-ea"/>
                <a:cs typeface="+mn-cs"/>
              </a:rPr>
              <a:t> is generally regarded as a tuning method of last resort by the purists.   On the other hand, we working DBAs feel that it is perfectly natural to </a:t>
            </a:r>
            <a:r>
              <a:rPr lang="en-US" sz="1200" kern="1200" dirty="0" err="1" smtClean="0">
                <a:solidFill>
                  <a:schemeClr val="tx1"/>
                </a:solidFill>
                <a:latin typeface="+mn-lt"/>
                <a:ea typeface="+mn-ea"/>
                <a:cs typeface="+mn-cs"/>
              </a:rPr>
              <a:t>denormalize</a:t>
            </a:r>
            <a:r>
              <a:rPr lang="en-US" sz="1200" kern="1200" dirty="0" smtClean="0">
                <a:solidFill>
                  <a:schemeClr val="tx1"/>
                </a:solidFill>
                <a:latin typeface="+mn-lt"/>
                <a:ea typeface="+mn-ea"/>
                <a:cs typeface="+mn-cs"/>
              </a:rPr>
              <a:t> a frequently used eight-way join to create a simpler three-way join, for example.  </a:t>
            </a:r>
            <a:r>
              <a:rPr lang="en-US" sz="1200" kern="1200" dirty="0" err="1" smtClean="0">
                <a:solidFill>
                  <a:schemeClr val="tx1"/>
                </a:solidFill>
                <a:latin typeface="+mn-lt"/>
                <a:ea typeface="+mn-ea"/>
                <a:cs typeface="+mn-cs"/>
              </a:rPr>
              <a:t>Denormalization</a:t>
            </a:r>
            <a:r>
              <a:rPr lang="en-US" sz="1200" kern="1200" dirty="0" smtClean="0">
                <a:solidFill>
                  <a:schemeClr val="tx1"/>
                </a:solidFill>
                <a:latin typeface="+mn-lt"/>
                <a:ea typeface="+mn-ea"/>
                <a:cs typeface="+mn-cs"/>
              </a:rPr>
              <a:t> is usually accomplished by adding columns and foreign keys from other tables into the </a:t>
            </a:r>
            <a:r>
              <a:rPr lang="en-US" sz="1200" kern="1200" dirty="0" err="1" smtClean="0">
                <a:solidFill>
                  <a:schemeClr val="tx1"/>
                </a:solidFill>
                <a:latin typeface="+mn-lt"/>
                <a:ea typeface="+mn-ea"/>
                <a:cs typeface="+mn-cs"/>
              </a:rPr>
              <a:t>denormalized</a:t>
            </a:r>
            <a:r>
              <a:rPr lang="en-US" sz="1200" kern="1200" dirty="0" smtClean="0">
                <a:solidFill>
                  <a:schemeClr val="tx1"/>
                </a:solidFill>
                <a:latin typeface="+mn-lt"/>
                <a:ea typeface="+mn-ea"/>
                <a:cs typeface="+mn-cs"/>
              </a:rPr>
              <a:t> table or by adding aggregate columns to the </a:t>
            </a:r>
            <a:r>
              <a:rPr lang="en-US" sz="1200" kern="1200" dirty="0" err="1" smtClean="0">
                <a:solidFill>
                  <a:schemeClr val="tx1"/>
                </a:solidFill>
                <a:latin typeface="+mn-lt"/>
                <a:ea typeface="+mn-ea"/>
                <a:cs typeface="+mn-cs"/>
              </a:rPr>
              <a:t>denormalized</a:t>
            </a:r>
            <a:r>
              <a:rPr lang="en-US" sz="1200" kern="1200" dirty="0" smtClean="0">
                <a:solidFill>
                  <a:schemeClr val="tx1"/>
                </a:solidFill>
                <a:latin typeface="+mn-lt"/>
                <a:ea typeface="+mn-ea"/>
                <a:cs typeface="+mn-cs"/>
              </a:rPr>
              <a:t> table.  If every query issued against a given table commonly has to join to columns from one or more other tables, you’re looking at a candidate for </a:t>
            </a:r>
            <a:r>
              <a:rPr lang="en-US" sz="1200" kern="1200" dirty="0" err="1" smtClean="0">
                <a:solidFill>
                  <a:schemeClr val="tx1"/>
                </a:solidFill>
                <a:latin typeface="+mn-lt"/>
                <a:ea typeface="+mn-ea"/>
                <a:cs typeface="+mn-cs"/>
              </a:rPr>
              <a:t>denormalization</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I assume that we will compile a list of references (books, periodicals) later on. But if you are using some material while you write, it may be a good idea to include references right away.</a:t>
            </a:r>
          </a:p>
          <a:p>
            <a:r>
              <a:rPr lang="en-US" sz="1200" kern="1200" dirty="0" smtClean="0">
                <a:solidFill>
                  <a:schemeClr val="tx1"/>
                </a:solidFill>
                <a:latin typeface="+mn-lt"/>
                <a:ea typeface="+mn-ea"/>
                <a:cs typeface="+mn-cs"/>
              </a:rPr>
              <a:t>  I wouldn’t say that it’s the last resort. Very often it’s only natural to </a:t>
            </a:r>
            <a:r>
              <a:rPr lang="en-US" sz="1200" kern="1200" dirty="0" err="1" smtClean="0">
                <a:solidFill>
                  <a:schemeClr val="tx1"/>
                </a:solidFill>
                <a:latin typeface="+mn-lt"/>
                <a:ea typeface="+mn-ea"/>
                <a:cs typeface="+mn-cs"/>
              </a:rPr>
              <a:t>denormalize</a:t>
            </a:r>
            <a:r>
              <a:rPr lang="en-US" sz="1200" kern="1200" dirty="0" smtClean="0">
                <a:solidFill>
                  <a:schemeClr val="tx1"/>
                </a:solidFill>
                <a:latin typeface="+mn-lt"/>
                <a:ea typeface="+mn-ea"/>
                <a:cs typeface="+mn-cs"/>
              </a:rPr>
              <a:t> and get some redundant data but replace an 8-table join with a 2-table join.</a:t>
            </a:r>
          </a:p>
          <a:p>
            <a:r>
              <a:rPr lang="en-US" sz="1200" kern="1200" dirty="0" smtClean="0">
                <a:solidFill>
                  <a:schemeClr val="tx1"/>
                </a:solidFill>
                <a:latin typeface="+mn-lt"/>
                <a:ea typeface="+mn-ea"/>
                <a:cs typeface="+mn-cs"/>
              </a:rPr>
              <a:t>-Hopefully, I answered comment properly. KK-</a:t>
            </a:r>
          </a:p>
          <a:p>
            <a:endParaRPr lang="en-US" dirty="0"/>
          </a:p>
        </p:txBody>
      </p:sp>
      <p:sp>
        <p:nvSpPr>
          <p:cNvPr id="4" name="Slide Number Placeholder 3"/>
          <p:cNvSpPr>
            <a:spLocks noGrp="1"/>
          </p:cNvSpPr>
          <p:nvPr>
            <p:ph type="sldNum" sz="quarter" idx="10"/>
          </p:nvPr>
        </p:nvSpPr>
        <p:spPr/>
        <p:txBody>
          <a:bodyPr/>
          <a:lstStyle/>
          <a:p>
            <a:fld id="{B9DE3B5E-6F5F-4DB6-9451-18D04750D412}" type="slidenum">
              <a:rPr lang="en-US" smtClean="0"/>
              <a:pPr/>
              <a:t>30</a:t>
            </a:fld>
            <a:endParaRPr lang="en-US"/>
          </a:p>
        </p:txBody>
      </p:sp>
    </p:spTree>
    <p:extLst>
      <p:ext uri="{BB962C8B-B14F-4D97-AF65-F5344CB8AC3E}">
        <p14:creationId xmlns:p14="http://schemas.microsoft.com/office/powerpoint/2010/main" val="20382510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i="0" kern="1200" dirty="0" smtClean="0">
                <a:solidFill>
                  <a:schemeClr val="tx1"/>
                </a:solidFill>
                <a:effectLst/>
                <a:latin typeface="+mn-lt"/>
                <a:ea typeface="+mn-ea"/>
                <a:cs typeface="+mn-cs"/>
              </a:rPr>
              <a:t>LOCKING and BLOCKING</a:t>
            </a:r>
          </a:p>
          <a:p>
            <a:r>
              <a:rPr lang="en-US" sz="1000" b="0" i="0" kern="1200" dirty="0" err="1" smtClean="0">
                <a:solidFill>
                  <a:schemeClr val="tx1"/>
                </a:solidFill>
                <a:effectLst/>
                <a:latin typeface="+mn-lt"/>
                <a:ea typeface="+mn-ea"/>
                <a:cs typeface="+mn-cs"/>
              </a:rPr>
              <a:t>clust</a:t>
            </a:r>
            <a:endParaRPr lang="en-US" sz="1000" b="0" i="0" kern="1200" dirty="0" smtClean="0">
              <a:solidFill>
                <a:schemeClr val="tx1"/>
              </a:solidFill>
              <a:effectLst/>
              <a:latin typeface="+mn-lt"/>
              <a:ea typeface="+mn-ea"/>
              <a:cs typeface="+mn-cs"/>
            </a:endParaRPr>
          </a:p>
          <a:p>
            <a:endParaRPr lang="en-US" sz="1000" b="0" i="0" kern="1200" dirty="0" smtClean="0">
              <a:solidFill>
                <a:schemeClr val="tx1"/>
              </a:solidFill>
              <a:effectLst/>
              <a:latin typeface="+mn-lt"/>
              <a:ea typeface="+mn-ea"/>
              <a:cs typeface="+mn-cs"/>
            </a:endParaRPr>
          </a:p>
          <a:p>
            <a:r>
              <a:rPr lang="en-US" sz="1000" b="1" i="0" kern="1200" dirty="0" smtClean="0">
                <a:solidFill>
                  <a:schemeClr val="tx1"/>
                </a:solidFill>
                <a:effectLst/>
                <a:latin typeface="+mn-lt"/>
                <a:ea typeface="+mn-ea"/>
                <a:cs typeface="+mn-cs"/>
              </a:rPr>
              <a:t>VERSION</a:t>
            </a:r>
            <a:r>
              <a:rPr lang="en-US" sz="1000" b="1" i="0" kern="1200" baseline="0" dirty="0" smtClean="0">
                <a:solidFill>
                  <a:schemeClr val="tx1"/>
                </a:solidFill>
                <a:effectLst/>
                <a:latin typeface="+mn-lt"/>
                <a:ea typeface="+mn-ea"/>
                <a:cs typeface="+mn-cs"/>
              </a:rPr>
              <a:t>STORE</a:t>
            </a:r>
            <a:endParaRPr lang="en-US" sz="1000" b="1" i="0" kern="1200" dirty="0" smtClean="0">
              <a:solidFill>
                <a:schemeClr val="tx1"/>
              </a:solidFill>
              <a:effectLst/>
              <a:latin typeface="+mn-lt"/>
              <a:ea typeface="+mn-ea"/>
              <a:cs typeface="+mn-cs"/>
            </a:endParaRPr>
          </a:p>
          <a:p>
            <a:r>
              <a:rPr lang="en-US" sz="1000" b="0" i="0" kern="1200" dirty="0" smtClean="0">
                <a:solidFill>
                  <a:schemeClr val="tx1"/>
                </a:solidFill>
                <a:effectLst/>
                <a:latin typeface="+mn-lt"/>
                <a:ea typeface="+mn-ea"/>
                <a:cs typeface="+mn-cs"/>
              </a:rPr>
              <a:t>Update performance can be slower due to the work involved in maintaining row versions. In typical OLTP workloads, each update changes just a few rows in a database. In these systems, the performance for updates in a database where the options are ON may be only a few percentage points slower compared to databases with both options OFF. The performance cost of versioned updates could be higher when larger amounts of data change during update operations.</a:t>
            </a:r>
          </a:p>
          <a:p>
            <a:endParaRPr lang="en-US" sz="1000" b="0" i="0" kern="1200" dirty="0" smtClean="0">
              <a:solidFill>
                <a:schemeClr val="tx1"/>
              </a:solidFill>
              <a:effectLst/>
              <a:latin typeface="+mn-lt"/>
              <a:ea typeface="+mn-ea"/>
              <a:cs typeface="+mn-cs"/>
            </a:endParaRPr>
          </a:p>
          <a:p>
            <a:r>
              <a:rPr lang="en-US" sz="1000" b="0" i="0" kern="1200" dirty="0" smtClean="0">
                <a:solidFill>
                  <a:schemeClr val="tx1"/>
                </a:solidFill>
                <a:effectLst/>
                <a:latin typeface="+mn-lt"/>
                <a:ea typeface="+mn-ea"/>
                <a:cs typeface="+mn-cs"/>
              </a:rPr>
              <a:t>Data readers face the extra cost of traversing the version link list. The older the snapshot, the slower the process of accessing it in a snapshot isolation transaction.</a:t>
            </a:r>
          </a:p>
          <a:p>
            <a:endParaRPr lang="en-US" dirty="0" smtClean="0"/>
          </a:p>
          <a:p>
            <a:r>
              <a:rPr lang="en-US" sz="1000" b="0" i="0" kern="1200" dirty="0" smtClean="0">
                <a:solidFill>
                  <a:schemeClr val="tx1"/>
                </a:solidFill>
                <a:effectLst/>
                <a:latin typeface="+mn-lt"/>
                <a:ea typeface="+mn-ea"/>
                <a:cs typeface="+mn-cs"/>
              </a:rPr>
              <a:t>Snapshot isolation is also vulnerable to a somewhat-related phenomenon known as write skew. Reading state data plays a part in this, but this issue also helps clarify what snapshot 'write conflict detection' does and does not do. Write skew occurs when two concurrent transactions each read data that the other transaction modifies. No write conflict occurs because the two transactions modify different rows. Neither transaction sees the changes made by the other, because both are reading from a point in time before those changes were made.</a:t>
            </a:r>
          </a:p>
          <a:p>
            <a:endParaRPr lang="en-US" dirty="0"/>
          </a:p>
        </p:txBody>
      </p:sp>
      <p:sp>
        <p:nvSpPr>
          <p:cNvPr id="4" name="Slide Number Placeholder 3"/>
          <p:cNvSpPr>
            <a:spLocks noGrp="1"/>
          </p:cNvSpPr>
          <p:nvPr>
            <p:ph type="sldNum" sz="quarter" idx="10"/>
          </p:nvPr>
        </p:nvSpPr>
        <p:spPr/>
        <p:txBody>
          <a:bodyPr/>
          <a:lstStyle/>
          <a:p>
            <a:fld id="{F9A62B58-7102-40AF-8A0F-9E310ACDFF71}" type="slidenum">
              <a:rPr lang="en-US" smtClean="0"/>
              <a:t>31</a:t>
            </a:fld>
            <a:endParaRPr lang="en-US"/>
          </a:p>
        </p:txBody>
      </p:sp>
    </p:spTree>
    <p:extLst>
      <p:ext uri="{BB962C8B-B14F-4D97-AF65-F5344CB8AC3E}">
        <p14:creationId xmlns:p14="http://schemas.microsoft.com/office/powerpoint/2010/main" val="12256319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Compression - http://blogs.sqlsentry.com/melissaconnors/sql-sentry-data-compression-3 </a:t>
            </a:r>
          </a:p>
          <a:p>
            <a:r>
              <a:rPr lang="en-US" dirty="0" smtClean="0"/>
              <a:t>*Under most OLTP workloads,</a:t>
            </a:r>
            <a:r>
              <a:rPr lang="en-US" baseline="0" dirty="0" smtClean="0"/>
              <a:t> where reads improve by 40-60% but UPDATE statements receive the least benefit or even degrade</a:t>
            </a:r>
          </a:p>
          <a:p>
            <a:r>
              <a:rPr lang="en-US" baseline="0" dirty="0" smtClean="0"/>
              <a:t>**Upon initial compression, CPU can jump up by 20% or more but is then on 1-3% under most workloads</a:t>
            </a:r>
            <a:endParaRPr lang="en-US" dirty="0"/>
          </a:p>
        </p:txBody>
      </p:sp>
      <p:sp>
        <p:nvSpPr>
          <p:cNvPr id="4" name="Slide Number Placeholder 3"/>
          <p:cNvSpPr>
            <a:spLocks noGrp="1"/>
          </p:cNvSpPr>
          <p:nvPr>
            <p:ph type="sldNum" sz="quarter" idx="10"/>
          </p:nvPr>
        </p:nvSpPr>
        <p:spPr/>
        <p:txBody>
          <a:bodyPr/>
          <a:lstStyle/>
          <a:p>
            <a:fld id="{F9A62B58-7102-40AF-8A0F-9E310ACDFF71}" type="slidenum">
              <a:rPr lang="en-US" smtClean="0"/>
              <a:t>32</a:t>
            </a:fld>
            <a:endParaRPr lang="en-US"/>
          </a:p>
        </p:txBody>
      </p:sp>
    </p:spTree>
    <p:extLst>
      <p:ext uri="{BB962C8B-B14F-4D97-AF65-F5344CB8AC3E}">
        <p14:creationId xmlns:p14="http://schemas.microsoft.com/office/powerpoint/2010/main" val="599571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gn="l">
              <a:buFont typeface="+mj-lt"/>
              <a:buNone/>
            </a:pPr>
            <a:r>
              <a:rPr lang="en-US" sz="2400" dirty="0" smtClean="0"/>
              <a:t>Columnstore Index Best Practices</a:t>
            </a:r>
          </a:p>
          <a:p>
            <a:pPr marL="0" indent="0" algn="l">
              <a:buFont typeface="+mj-lt"/>
              <a:buNone/>
            </a:pPr>
            <a:endParaRPr lang="en-US" sz="2400" dirty="0" smtClean="0"/>
          </a:p>
          <a:p>
            <a:pPr marL="457200" indent="-457200" algn="l">
              <a:buFont typeface="+mj-lt"/>
              <a:buAutoNum type="arabicPeriod"/>
            </a:pPr>
            <a:r>
              <a:rPr lang="en-US" sz="2400" dirty="0" smtClean="0"/>
              <a:t>Optimized for read-heavy applications where columns have heavily repetitive data</a:t>
            </a:r>
          </a:p>
          <a:p>
            <a:pPr marL="457200" indent="-457200" algn="l">
              <a:buFont typeface="+mj-lt"/>
              <a:buAutoNum type="arabicPeriod"/>
            </a:pPr>
            <a:r>
              <a:rPr lang="en-US" sz="2400" dirty="0" smtClean="0"/>
              <a:t>The bigger the data, the bigger the performance boost</a:t>
            </a:r>
          </a:p>
          <a:p>
            <a:pPr marL="457200" indent="-457200" algn="l">
              <a:buFont typeface="+mj-lt"/>
              <a:buAutoNum type="arabicPeriod"/>
            </a:pPr>
            <a:r>
              <a:rPr lang="en-US" sz="2400" dirty="0" smtClean="0"/>
              <a:t>Maximum benefit gained with queries that aggregate data</a:t>
            </a:r>
          </a:p>
          <a:p>
            <a:pPr marL="457200" indent="-457200" algn="l">
              <a:buFont typeface="+mj-lt"/>
              <a:buAutoNum type="arabicPeriod"/>
            </a:pPr>
            <a:r>
              <a:rPr lang="en-US" sz="2400" dirty="0" smtClean="0"/>
              <a:t>Excels at joining multiple tables, especially star and snowflake schemas</a:t>
            </a:r>
          </a:p>
          <a:p>
            <a:pPr marL="457200" indent="-457200" algn="l">
              <a:buFont typeface="+mj-lt"/>
              <a:buAutoNum type="arabicPeriod"/>
            </a:pPr>
            <a:r>
              <a:rPr lang="en-US" sz="2400" dirty="0" smtClean="0"/>
              <a:t>Don’t use for </a:t>
            </a:r>
            <a:r>
              <a:rPr lang="en-US" sz="2400" i="1" dirty="0" smtClean="0"/>
              <a:t>single-</a:t>
            </a:r>
            <a:r>
              <a:rPr lang="en-US" sz="2400" i="1" u="sng" dirty="0" smtClean="0"/>
              <a:t>row</a:t>
            </a:r>
            <a:r>
              <a:rPr lang="en-US" sz="2400" dirty="0" smtClean="0"/>
              <a:t> queries or for detail data</a:t>
            </a:r>
          </a:p>
          <a:p>
            <a:pPr marL="457200" indent="-457200" algn="l">
              <a:buFont typeface="+mj-lt"/>
              <a:buAutoNum type="arabicPeriod"/>
            </a:pPr>
            <a:r>
              <a:rPr lang="en-US" sz="2400" dirty="0" smtClean="0"/>
              <a:t>Don’t use for ‘SELECT * FROM foo’</a:t>
            </a:r>
          </a:p>
          <a:p>
            <a:pPr marL="457200" indent="-457200" algn="l">
              <a:buFont typeface="+mj-lt"/>
              <a:buAutoNum type="arabicPeriod"/>
            </a:pPr>
            <a:endParaRPr lang="en-US" sz="2400" dirty="0" smtClean="0"/>
          </a:p>
          <a:p>
            <a:pPr algn="l"/>
            <a:r>
              <a:rPr lang="en-US" sz="2600" dirty="0" smtClean="0"/>
              <a:t>Read more at the Columnstore Tuning Guide:</a:t>
            </a:r>
          </a:p>
          <a:p>
            <a:pPr lvl="1" algn="l"/>
            <a:r>
              <a:rPr lang="en-US" sz="2600" dirty="0" smtClean="0">
                <a:hlinkClick r:id="rId3"/>
              </a:rPr>
              <a:t>http://social.technet.microsoft.com/wiki/contents/articles/sql-server-columnstore-performance-tuning.aspx</a:t>
            </a:r>
            <a:r>
              <a:rPr lang="en-US" sz="2600" dirty="0" smtClean="0"/>
              <a:t> </a:t>
            </a:r>
          </a:p>
          <a:p>
            <a:pPr algn="l"/>
            <a:endParaRPr lang="en-US" sz="2400" dirty="0" smtClean="0"/>
          </a:p>
          <a:p>
            <a:r>
              <a:rPr lang="en-US" sz="1000" dirty="0" smtClean="0"/>
              <a:t>Good candidates</a:t>
            </a:r>
            <a:r>
              <a:rPr lang="en-US" sz="1000" baseline="0" dirty="0" smtClean="0"/>
              <a:t> for a columnstore include those doing: </a:t>
            </a:r>
          </a:p>
          <a:p>
            <a:endParaRPr lang="en-US" sz="1000" dirty="0" smtClean="0"/>
          </a:p>
          <a:p>
            <a:r>
              <a:rPr lang="en-US" sz="1000" dirty="0" smtClean="0"/>
              <a:t>Aggregated results far smaller than table size</a:t>
            </a:r>
          </a:p>
          <a:p>
            <a:r>
              <a:rPr lang="en-US" sz="1000" dirty="0" smtClean="0"/>
              <a:t>Joins to smaller dimension tables</a:t>
            </a:r>
          </a:p>
          <a:p>
            <a:r>
              <a:rPr lang="en-US" sz="1000" dirty="0" smtClean="0"/>
              <a:t>Filtering on fact / dimension tables – star schema pattern</a:t>
            </a:r>
          </a:p>
          <a:p>
            <a:r>
              <a:rPr lang="en-US" sz="1000" dirty="0" smtClean="0"/>
              <a:t>Sub-set of columns (being selective in columns versus returning ALL columns)</a:t>
            </a:r>
          </a:p>
          <a:p>
            <a:r>
              <a:rPr lang="en-US" sz="1000" dirty="0" smtClean="0"/>
              <a:t>Single-column joins between columnstore indexed table and other tables</a:t>
            </a:r>
          </a:p>
          <a:p>
            <a:endParaRPr lang="en-US" dirty="0"/>
          </a:p>
        </p:txBody>
      </p:sp>
      <p:sp>
        <p:nvSpPr>
          <p:cNvPr id="4" name="Slide Number Placeholder 3"/>
          <p:cNvSpPr>
            <a:spLocks noGrp="1"/>
          </p:cNvSpPr>
          <p:nvPr>
            <p:ph type="sldNum" sz="quarter" idx="10"/>
          </p:nvPr>
        </p:nvSpPr>
        <p:spPr/>
        <p:txBody>
          <a:bodyPr/>
          <a:lstStyle/>
          <a:p>
            <a:fld id="{85AD9726-5BCE-450D-A1DB-BEBCF480DE7D}" type="slidenum">
              <a:rPr lang="en-US" smtClean="0"/>
              <a:t>33</a:t>
            </a:fld>
            <a:endParaRPr lang="en-US"/>
          </a:p>
        </p:txBody>
      </p:sp>
    </p:spTree>
    <p:extLst>
      <p:ext uri="{BB962C8B-B14F-4D97-AF65-F5344CB8AC3E}">
        <p14:creationId xmlns:p14="http://schemas.microsoft.com/office/powerpoint/2010/main" val="3901896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A62B58-7102-40AF-8A0F-9E310ACDFF71}" type="slidenum">
              <a:rPr lang="en-US" smtClean="0"/>
              <a:t>3</a:t>
            </a:fld>
            <a:endParaRPr lang="en-US"/>
          </a:p>
        </p:txBody>
      </p:sp>
    </p:spTree>
    <p:extLst>
      <p:ext uri="{BB962C8B-B14F-4D97-AF65-F5344CB8AC3E}">
        <p14:creationId xmlns:p14="http://schemas.microsoft.com/office/powerpoint/2010/main" val="28280536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Graphics by G. Vern </a:t>
            </a:r>
            <a:r>
              <a:rPr lang="en-US" dirty="0" err="1" smtClean="0"/>
              <a:t>Rabe</a:t>
            </a:r>
            <a:r>
              <a:rPr lang="en-US" dirty="0" smtClean="0"/>
              <a:t> – vern@rabe.net</a:t>
            </a:r>
            <a:endParaRPr lang="en-US" dirty="0"/>
          </a:p>
        </p:txBody>
      </p:sp>
      <p:sp>
        <p:nvSpPr>
          <p:cNvPr id="4" name="Slide Number Placeholder 3"/>
          <p:cNvSpPr>
            <a:spLocks noGrp="1"/>
          </p:cNvSpPr>
          <p:nvPr>
            <p:ph type="sldNum" sz="quarter" idx="10"/>
          </p:nvPr>
        </p:nvSpPr>
        <p:spPr/>
        <p:txBody>
          <a:bodyPr/>
          <a:lstStyle/>
          <a:p>
            <a:fld id="{85AD9726-5BCE-450D-A1DB-BEBCF480DE7D}" type="slidenum">
              <a:rPr lang="en-US" smtClean="0"/>
              <a:t>34</a:t>
            </a:fld>
            <a:endParaRPr lang="en-US"/>
          </a:p>
        </p:txBody>
      </p:sp>
    </p:spTree>
    <p:extLst>
      <p:ext uri="{BB962C8B-B14F-4D97-AF65-F5344CB8AC3E}">
        <p14:creationId xmlns:p14="http://schemas.microsoft.com/office/powerpoint/2010/main" val="20316401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Include a demo of</a:t>
            </a:r>
            <a:r>
              <a:rPr lang="en-US" baseline="0" dirty="0"/>
              <a:t> SentryOne </a:t>
            </a:r>
            <a:endParaRPr lang="en-US" dirty="0"/>
          </a:p>
        </p:txBody>
      </p:sp>
      <p:sp>
        <p:nvSpPr>
          <p:cNvPr id="4" name="Slide Number Placeholder 3"/>
          <p:cNvSpPr>
            <a:spLocks noGrp="1"/>
          </p:cNvSpPr>
          <p:nvPr>
            <p:ph type="sldNum" sz="quarter" idx="10"/>
          </p:nvPr>
        </p:nvSpPr>
        <p:spPr/>
        <p:txBody>
          <a:bodyPr/>
          <a:lstStyle/>
          <a:p>
            <a:fld id="{F9A62B58-7102-40AF-8A0F-9E310ACDFF71}" type="slidenum">
              <a:rPr lang="en-US" smtClean="0"/>
              <a:t>36</a:t>
            </a:fld>
            <a:endParaRPr lang="en-US"/>
          </a:p>
        </p:txBody>
      </p:sp>
    </p:spTree>
    <p:extLst>
      <p:ext uri="{BB962C8B-B14F-4D97-AF65-F5344CB8AC3E}">
        <p14:creationId xmlns:p14="http://schemas.microsoft.com/office/powerpoint/2010/main" val="34555694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F106FE-9C23-4963-AEFC-526C8FAE5DDA}" type="slidenum">
              <a:rPr lang="en-US"/>
              <a:pPr/>
              <a:t>38</a:t>
            </a:fld>
            <a:endParaRPr lang="en-US"/>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p:txBody>
          <a:bodyPr/>
          <a:lstStyle/>
          <a:p>
            <a:pPr>
              <a:buFontTx/>
              <a:buChar char="-"/>
            </a:pPr>
            <a:r>
              <a:rPr lang="en-US"/>
              <a:t>Any time you rebuild the clustered index, you also automatically rebuild all non-clustered indexes on the table.</a:t>
            </a:r>
          </a:p>
        </p:txBody>
      </p:sp>
    </p:spTree>
    <p:extLst>
      <p:ext uri="{BB962C8B-B14F-4D97-AF65-F5344CB8AC3E}">
        <p14:creationId xmlns:p14="http://schemas.microsoft.com/office/powerpoint/2010/main" val="11024226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CBA4EB-9F30-4904-A8B8-EE1C90A00082}" type="slidenum">
              <a:rPr lang="en-US"/>
              <a:pPr/>
              <a:t>39</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pPr marL="228600" indent="-228600" algn="just"/>
            <a:endParaRPr lang="en-US">
              <a:solidFill>
                <a:srgbClr val="000000"/>
              </a:solidFill>
              <a:latin typeface="Times" charset="0"/>
              <a:cs typeface="Times New Roman" pitchFamily="18" charset="0"/>
            </a:endParaRPr>
          </a:p>
        </p:txBody>
      </p:sp>
    </p:spTree>
    <p:extLst>
      <p:ext uri="{BB962C8B-B14F-4D97-AF65-F5344CB8AC3E}">
        <p14:creationId xmlns:p14="http://schemas.microsoft.com/office/powerpoint/2010/main" val="33296115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http://support2.microsoft.com/kb/297861</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5061CB-E012-7648-B0A5-F416BF2E6B0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019692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a:t>
            </a:r>
            <a:r>
              <a:rPr lang="en-US" dirty="0" err="1"/>
              <a:t>www.sqlskills.com</a:t>
            </a:r>
            <a:r>
              <a:rPr lang="en-US" dirty="0"/>
              <a:t>/BLOGS/KIMBERLY/post/GUIDs-as-PRIMARY-KEYs-</a:t>
            </a:r>
            <a:r>
              <a:rPr lang="en-US" dirty="0" err="1"/>
              <a:t>andor</a:t>
            </a:r>
            <a:r>
              <a:rPr lang="en-US" dirty="0"/>
              <a:t>-the-clustering-</a:t>
            </a:r>
            <a:r>
              <a:rPr lang="en-US" dirty="0" err="1"/>
              <a:t>key.aspx</a:t>
            </a:r>
            <a:endParaRPr lang="en-US" dirty="0"/>
          </a:p>
          <a:p>
            <a:r>
              <a:rPr lang="en-US" dirty="0"/>
              <a:t>http://</a:t>
            </a:r>
            <a:r>
              <a:rPr lang="en-US" dirty="0" err="1"/>
              <a:t>sqlskills.com</a:t>
            </a:r>
            <a:r>
              <a:rPr lang="en-US" dirty="0"/>
              <a:t>/BLOGS/KIMBERLY/post/The-Clustered-Index-Debate-</a:t>
            </a:r>
            <a:r>
              <a:rPr lang="en-US" dirty="0" err="1"/>
              <a:t>Continues.aspx</a:t>
            </a:r>
            <a:endParaRPr lang="en-US" dirty="0"/>
          </a:p>
          <a:p>
            <a:r>
              <a:rPr lang="en-US" dirty="0"/>
              <a:t>http://</a:t>
            </a:r>
            <a:r>
              <a:rPr lang="en-US" dirty="0" err="1"/>
              <a:t>www.sqlskills.com</a:t>
            </a:r>
            <a:r>
              <a:rPr lang="en-US" dirty="0"/>
              <a:t>/BLOGS/KIMBERLY/post/Ever-increasing-clustering-key-the-Clustered-Index-Debateagain!.aspx</a:t>
            </a:r>
          </a:p>
          <a:p>
            <a:r>
              <a:rPr lang="en-US" dirty="0"/>
              <a:t>http://</a:t>
            </a:r>
            <a:r>
              <a:rPr lang="en-US" dirty="0" err="1"/>
              <a:t>www.sqlskills.com</a:t>
            </a:r>
            <a:r>
              <a:rPr lang="en-US" dirty="0"/>
              <a:t>/BLOGS/KIMBERLY/post/Disk-space-is-</a:t>
            </a:r>
            <a:r>
              <a:rPr lang="en-US" dirty="0" err="1"/>
              <a:t>cheap.aspx</a:t>
            </a:r>
            <a:endParaRPr lang="en-US" dirty="0"/>
          </a:p>
          <a:p>
            <a:r>
              <a:rPr lang="en-US" dirty="0"/>
              <a:t>http://</a:t>
            </a:r>
            <a:r>
              <a:rPr lang="en-US" dirty="0" err="1"/>
              <a:t>sqlperformance.com</a:t>
            </a:r>
            <a:r>
              <a:rPr lang="en-US" dirty="0"/>
              <a:t>/2015/01/</a:t>
            </a:r>
            <a:r>
              <a:rPr lang="en-US" dirty="0" err="1"/>
              <a:t>sql</a:t>
            </a:r>
            <a:r>
              <a:rPr lang="en-US" dirty="0"/>
              <a:t>-indexes/bad-habits-disk-space</a:t>
            </a:r>
          </a:p>
          <a:p>
            <a:r>
              <a:rPr lang="en-US" dirty="0"/>
              <a:t>http://use-the-index-</a:t>
            </a:r>
            <a:r>
              <a:rPr lang="en-US" dirty="0" err="1"/>
              <a:t>luke.com</a:t>
            </a:r>
            <a:r>
              <a:rPr lang="en-US" dirty="0"/>
              <a:t>/blog/2014-01/unreasonable-defaults-primary-key-clustering-key</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5061CB-E012-7648-B0A5-F416BF2E6B0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92635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www.sqlhammer.com</a:t>
            </a:r>
            <a:r>
              <a:rPr lang="en-US" dirty="0"/>
              <a:t>/blog/</a:t>
            </a:r>
            <a:r>
              <a:rPr lang="en-US" dirty="0" err="1"/>
              <a:t>sql</a:t>
            </a:r>
            <a:r>
              <a:rPr lang="en-US" dirty="0"/>
              <a:t>-server-index-column-order/</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5061CB-E012-7648-B0A5-F416BF2E6B0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548035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a:t>
            </a:r>
            <a:r>
              <a:rPr lang="en-US" dirty="0" err="1"/>
              <a:t>sqlperformance.com</a:t>
            </a:r>
            <a:r>
              <a:rPr lang="en-US" dirty="0"/>
              <a:t>/2014/07/</a:t>
            </a:r>
            <a:r>
              <a:rPr lang="en-US" dirty="0" err="1"/>
              <a:t>sql</a:t>
            </a:r>
            <a:r>
              <a:rPr lang="en-US" dirty="0"/>
              <a:t>-indexes/new-index-columns-key-</a:t>
            </a:r>
            <a:r>
              <a:rPr lang="en-US" dirty="0" err="1"/>
              <a:t>vs</a:t>
            </a:r>
            <a:r>
              <a:rPr lang="en-US" dirty="0"/>
              <a:t>-include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5061CB-E012-7648-B0A5-F416BF2E6B0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316880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D9A03E-E24F-448C-AB2B-8282DA23344C}" type="slidenum">
              <a:rPr lang="en-US"/>
              <a:pPr/>
              <a:t>47</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r>
              <a:rPr lang="en-US"/>
              <a:t>There are other ways to encourage the use of specific indexes.  For example, you can use optimizer hints to enforce specific indexes or join orders.  You can also use dummy WHERE clauses to ensure a query is used.</a:t>
            </a:r>
          </a:p>
        </p:txBody>
      </p:sp>
    </p:spTree>
    <p:extLst>
      <p:ext uri="{BB962C8B-B14F-4D97-AF65-F5344CB8AC3E}">
        <p14:creationId xmlns:p14="http://schemas.microsoft.com/office/powerpoint/2010/main" val="38610492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110296-1F3B-4D6D-A4BB-18F769798166}" type="slidenum">
              <a:rPr lang="en-US"/>
              <a:pPr/>
              <a:t>48</a:t>
            </a:fld>
            <a:endParaRPr lang="en-US"/>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p:txBody>
          <a:bodyPr/>
          <a:lstStyle/>
          <a:p>
            <a:pPr>
              <a:buFontTx/>
              <a:buChar char="-"/>
            </a:pPr>
            <a:r>
              <a:rPr lang="en-US">
                <a:solidFill>
                  <a:srgbClr val="000080"/>
                </a:solidFill>
                <a:latin typeface="Times" charset="0"/>
                <a:cs typeface="Times New Roman" pitchFamily="18" charset="0"/>
              </a:rPr>
              <a:t>A 16-table join has 20,922,789,888,000 different possible join options.  </a:t>
            </a:r>
            <a:r>
              <a:rPr lang="en-US">
                <a:solidFill>
                  <a:srgbClr val="000000"/>
                </a:solidFill>
                <a:latin typeface="Times" charset="0"/>
                <a:cs typeface="Times New Roman" pitchFamily="18" charset="0"/>
              </a:rPr>
              <a:t>Even if you could evaluate a million different join orders per second, it would still take 242 days to find the best plan for a 16-way join!</a:t>
            </a:r>
            <a:r>
              <a:rPr lang="en-US"/>
              <a:t> </a:t>
            </a:r>
          </a:p>
        </p:txBody>
      </p:sp>
    </p:spTree>
    <p:extLst>
      <p:ext uri="{BB962C8B-B14F-4D97-AF65-F5344CB8AC3E}">
        <p14:creationId xmlns:p14="http://schemas.microsoft.com/office/powerpoint/2010/main" val="2872735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A62B58-7102-40AF-8A0F-9E310ACDFF71}" type="slidenum">
              <a:rPr lang="en-US" smtClean="0"/>
              <a:t>4</a:t>
            </a:fld>
            <a:endParaRPr lang="en-US"/>
          </a:p>
        </p:txBody>
      </p:sp>
    </p:spTree>
    <p:extLst>
      <p:ext uri="{BB962C8B-B14F-4D97-AF65-F5344CB8AC3E}">
        <p14:creationId xmlns:p14="http://schemas.microsoft.com/office/powerpoint/2010/main" val="4276144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session is mostly about under-appreciated design decisions that can have a negative impact on performance of a SQL Server database. We won’t be covering some common architectural topics like file placement, filegroups, etc. </a:t>
            </a:r>
            <a:endParaRPr lang="en-US" dirty="0"/>
          </a:p>
        </p:txBody>
      </p:sp>
      <p:sp>
        <p:nvSpPr>
          <p:cNvPr id="4" name="Slide Number Placeholder 3"/>
          <p:cNvSpPr>
            <a:spLocks noGrp="1"/>
          </p:cNvSpPr>
          <p:nvPr>
            <p:ph type="sldNum" sz="quarter" idx="10"/>
          </p:nvPr>
        </p:nvSpPr>
        <p:spPr/>
        <p:txBody>
          <a:bodyPr/>
          <a:lstStyle/>
          <a:p>
            <a:fld id="{F9A62B58-7102-40AF-8A0F-9E310ACDFF71}" type="slidenum">
              <a:rPr lang="en-US" smtClean="0"/>
              <a:t>5</a:t>
            </a:fld>
            <a:endParaRPr lang="en-US"/>
          </a:p>
        </p:txBody>
      </p:sp>
    </p:spTree>
    <p:extLst>
      <p:ext uri="{BB962C8B-B14F-4D97-AF65-F5344CB8AC3E}">
        <p14:creationId xmlns:p14="http://schemas.microsoft.com/office/powerpoint/2010/main" val="530289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Char char="•"/>
            </a:pPr>
            <a:r>
              <a:rPr lang="en-US" altLang="en-US" sz="1000" dirty="0" smtClean="0">
                <a:ea typeface="Arial Unicode MS" pitchFamily="34" charset="-128"/>
              </a:rPr>
              <a:t>There are 128 pages stored in 1Mb</a:t>
            </a:r>
            <a:r>
              <a:rPr lang="en-US" altLang="en-US" sz="1000" baseline="0" dirty="0" smtClean="0">
                <a:ea typeface="Arial Unicode MS" pitchFamily="34" charset="-128"/>
              </a:rPr>
              <a:t> of storage or memory</a:t>
            </a:r>
            <a:r>
              <a:rPr lang="en-US" altLang="en-US" sz="1000" dirty="0" smtClean="0">
                <a:ea typeface="Arial Unicode MS" pitchFamily="34" charset="-128"/>
              </a:rPr>
              <a:t>.</a:t>
            </a:r>
          </a:p>
          <a:p>
            <a:r>
              <a:rPr lang="en-US" altLang="en-US" sz="1000" dirty="0" smtClean="0">
                <a:ea typeface="Arial Unicode MS" pitchFamily="34" charset="-128"/>
              </a:rPr>
              <a:t> </a:t>
            </a:r>
          </a:p>
          <a:p>
            <a:pPr>
              <a:buFontTx/>
              <a:buChar char="•"/>
            </a:pPr>
            <a:r>
              <a:rPr lang="en-US" altLang="en-US" sz="1000" dirty="0" smtClean="0">
                <a:ea typeface="Arial Unicode MS" pitchFamily="34" charset="-128"/>
              </a:rPr>
              <a:t>By checking the header, SQL Server can quickly determine the status of each page, making it easily identifiable. For example, there’s a single bit in the header</a:t>
            </a:r>
            <a:r>
              <a:rPr lang="en-US" altLang="en-US" sz="1000" baseline="0" dirty="0" smtClean="0">
                <a:ea typeface="Arial Unicode MS" pitchFamily="34" charset="-128"/>
              </a:rPr>
              <a:t> that marks whether a page is clean or dirty. Another bit in the header marks if the page has been backed up. That’s why, using these bits, SQL Server can be so fast with differential backups.</a:t>
            </a:r>
            <a:endParaRPr lang="en-US" altLang="en-US" sz="1000" dirty="0" smtClean="0">
              <a:ea typeface="Arial Unicode MS" pitchFamily="34" charset="-128"/>
            </a:endParaRPr>
          </a:p>
          <a:p>
            <a:endParaRPr lang="en-US" dirty="0"/>
          </a:p>
        </p:txBody>
      </p:sp>
      <p:sp>
        <p:nvSpPr>
          <p:cNvPr id="4" name="Slide Number Placeholder 3"/>
          <p:cNvSpPr>
            <a:spLocks noGrp="1"/>
          </p:cNvSpPr>
          <p:nvPr>
            <p:ph type="sldNum" sz="quarter" idx="10"/>
          </p:nvPr>
        </p:nvSpPr>
        <p:spPr/>
        <p:txBody>
          <a:bodyPr/>
          <a:lstStyle/>
          <a:p>
            <a:fld id="{F9A62B58-7102-40AF-8A0F-9E310ACDFF71}" type="slidenum">
              <a:rPr lang="en-US" smtClean="0"/>
              <a:t>6</a:t>
            </a:fld>
            <a:endParaRPr lang="en-US"/>
          </a:p>
        </p:txBody>
      </p:sp>
    </p:spTree>
    <p:extLst>
      <p:ext uri="{BB962C8B-B14F-4D97-AF65-F5344CB8AC3E}">
        <p14:creationId xmlns:p14="http://schemas.microsoft.com/office/powerpoint/2010/main" val="4283373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Heaps</a:t>
            </a:r>
            <a:r>
              <a:rPr lang="en-US" dirty="0" smtClean="0"/>
              <a:t>, have </a:t>
            </a:r>
            <a:r>
              <a:rPr lang="en-US" dirty="0" err="1" smtClean="0"/>
              <a:t>index_id</a:t>
            </a:r>
            <a:r>
              <a:rPr lang="en-US" dirty="0" smtClean="0"/>
              <a:t> of 0, </a:t>
            </a:r>
            <a:r>
              <a:rPr lang="en-IE" dirty="0" smtClean="0"/>
              <a:t>Uses IAM and PFS to find the next place to put a record. Not optimised to find a single row,</a:t>
            </a:r>
            <a:r>
              <a:rPr lang="en-IE" baseline="0" dirty="0" smtClean="0"/>
              <a:t> always scan.</a:t>
            </a:r>
          </a:p>
          <a:p>
            <a:r>
              <a:rPr lang="en-IE" baseline="0" dirty="0" smtClean="0"/>
              <a:t>No doubly-linked list.</a:t>
            </a:r>
          </a:p>
          <a:p>
            <a:r>
              <a:rPr lang="en-US" sz="4617" dirty="0" smtClean="0"/>
              <a:t>Efficient for large serial data loads starting from empty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4617" dirty="0" smtClean="0"/>
              <a:t>Inefficient for transaction processing: </a:t>
            </a:r>
            <a:r>
              <a:rPr lang="en-US" sz="3958" dirty="0" smtClean="0"/>
              <a:t>Can provoke forwarded record pointers,</a:t>
            </a:r>
            <a:r>
              <a:rPr lang="en-US" sz="3958" baseline="0" dirty="0" smtClean="0"/>
              <a:t> </a:t>
            </a:r>
            <a:r>
              <a:rPr lang="en-US" sz="3958" dirty="0" smtClean="0"/>
              <a:t>Forces an 8-byte RID for every inserted</a:t>
            </a:r>
            <a:r>
              <a:rPr lang="en-US" sz="3958" baseline="0" dirty="0" smtClean="0"/>
              <a:t> </a:t>
            </a:r>
            <a:r>
              <a:rPr lang="en-US" sz="3958" dirty="0" smtClean="0"/>
              <a:t>row (</a:t>
            </a:r>
            <a:r>
              <a:rPr lang="en-US" sz="4000" dirty="0" smtClean="0"/>
              <a:t>RID is file:page:slot)</a:t>
            </a:r>
          </a:p>
          <a:p>
            <a:endParaRPr lang="en-US" sz="3958" dirty="0" smtClean="0"/>
          </a:p>
          <a:p>
            <a:endParaRPr lang="en-IE" baseline="0" dirty="0" smtClean="0"/>
          </a:p>
          <a:p>
            <a:r>
              <a:rPr lang="en-IE" b="1" dirty="0" smtClean="0"/>
              <a:t>Clustered index </a:t>
            </a:r>
            <a:r>
              <a:rPr lang="en-IE" dirty="0" smtClean="0"/>
              <a:t>is a physically sorted table</a:t>
            </a:r>
            <a:r>
              <a:rPr lang="en-IE" baseline="0" dirty="0" smtClean="0"/>
              <a:t> using a </a:t>
            </a:r>
            <a:r>
              <a:rPr lang="en-IE" dirty="0" smtClean="0"/>
              <a:t>Binary Plus tree structure. </a:t>
            </a:r>
          </a:p>
          <a:p>
            <a:r>
              <a:rPr lang="en-IE" dirty="0" smtClean="0"/>
              <a:t>Contains</a:t>
            </a:r>
            <a:r>
              <a:rPr lang="en-IE" baseline="0" dirty="0" smtClean="0"/>
              <a:t> non-leaf pages or “nodes” (Intermediate &amp; Root in image) and leaf / data pages</a:t>
            </a:r>
          </a:p>
          <a:p>
            <a:r>
              <a:rPr lang="en-IE" baseline="0" dirty="0" smtClean="0"/>
              <a:t>Uses doubly linked lists – drive an optimization called read ahead – requests up to 512kb using lowest non-leaf level.</a:t>
            </a:r>
          </a:p>
          <a:p>
            <a:r>
              <a:rPr lang="en-IE" baseline="0" dirty="0" smtClean="0"/>
              <a:t>Note: Data is never returned from non-leaf level.</a:t>
            </a:r>
          </a:p>
          <a:p>
            <a:r>
              <a:rPr lang="en-IE" baseline="0" dirty="0" smtClean="0"/>
              <a:t>Primary means of exclusive locking on a table.</a:t>
            </a:r>
          </a:p>
          <a:p>
            <a:endParaRPr lang="en-US" dirty="0" smtClean="0"/>
          </a:p>
          <a:p>
            <a:r>
              <a:rPr lang="en-US" b="1" dirty="0" smtClean="0"/>
              <a:t>Non-clustered index</a:t>
            </a:r>
            <a:r>
              <a:rPr lang="en-US" b="0" dirty="0" smtClean="0"/>
              <a:t> is also a</a:t>
            </a:r>
            <a:r>
              <a:rPr lang="en-US" b="0" baseline="0" dirty="0" smtClean="0"/>
              <a:t> b-tree structure containing the clustered index data and a pointer </a:t>
            </a:r>
            <a:r>
              <a:rPr lang="en-US" b="0" baseline="0" dirty="0" err="1" smtClean="0"/>
              <a:t>row_id</a:t>
            </a:r>
            <a:r>
              <a:rPr lang="en-US" b="0" baseline="0" dirty="0" smtClean="0"/>
              <a:t> (for heaps) or clustered key (for clustered tables). Speed up SELECT statements, slow down write operations</a:t>
            </a:r>
          </a:p>
          <a:p>
            <a:r>
              <a:rPr lang="en-US" b="0" baseline="0" dirty="0" smtClean="0"/>
              <a:t>The key and data is passed up the tree, unless the NCI is a unique </a:t>
            </a:r>
            <a:r>
              <a:rPr lang="en-US" b="0" baseline="0" dirty="0" err="1" smtClean="0"/>
              <a:t>nci</a:t>
            </a:r>
            <a:r>
              <a:rPr lang="en-US" b="0" baseline="0" dirty="0" smtClean="0"/>
              <a:t> whence it is stored at the leaf-level</a:t>
            </a:r>
          </a:p>
          <a:p>
            <a:r>
              <a:rPr lang="en-US" b="0" baseline="0" dirty="0" smtClean="0"/>
              <a:t>Large and concatenated clustered indexes bloat ALL </a:t>
            </a:r>
            <a:r>
              <a:rPr lang="en-US" b="0" baseline="0" dirty="0" err="1" smtClean="0"/>
              <a:t>nci’s</a:t>
            </a:r>
            <a:r>
              <a:rPr lang="en-US" b="0" baseline="0" dirty="0" smtClean="0"/>
              <a:t> on a table.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Has at least one more intermediate level than the clustered index, but are much less valuable if table doesn’t have a clustered index.</a:t>
            </a:r>
          </a:p>
          <a:p>
            <a:endParaRPr lang="en-US" b="1" dirty="0"/>
          </a:p>
        </p:txBody>
      </p:sp>
      <p:sp>
        <p:nvSpPr>
          <p:cNvPr id="4" name="Slide Number Placeholder 3"/>
          <p:cNvSpPr>
            <a:spLocks noGrp="1"/>
          </p:cNvSpPr>
          <p:nvPr>
            <p:ph type="sldNum" sz="quarter" idx="10"/>
          </p:nvPr>
        </p:nvSpPr>
        <p:spPr/>
        <p:txBody>
          <a:bodyPr/>
          <a:lstStyle/>
          <a:p>
            <a:fld id="{F9A62B58-7102-40AF-8A0F-9E310ACDFF71}" type="slidenum">
              <a:rPr lang="en-US" smtClean="0"/>
              <a:t>7</a:t>
            </a:fld>
            <a:endParaRPr lang="en-US"/>
          </a:p>
        </p:txBody>
      </p:sp>
    </p:spTree>
    <p:extLst>
      <p:ext uri="{BB962C8B-B14F-4D97-AF65-F5344CB8AC3E}">
        <p14:creationId xmlns:p14="http://schemas.microsoft.com/office/powerpoint/2010/main" val="2643840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Actually performance metrics of GUIDs versus INT/BIGINT at http</a:t>
            </a:r>
            <a:r>
              <a:rPr lang="en-US" dirty="0"/>
              <a:t>://</a:t>
            </a:r>
            <a:r>
              <a:rPr lang="en-US" dirty="0" smtClean="0"/>
              <a:t>sqlperformance.com/2015/01/sql-indexes/bad-habits-disk-space. GUIDs caused 99% fragmentation</a:t>
            </a:r>
            <a:r>
              <a:rPr lang="en-US" baseline="0" dirty="0" smtClean="0"/>
              <a:t> in a regular OLTP workload vs about 2-3% for the other approaches, and nearly double the number of bad page splits.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Also note that in buffer pool space used, INT was least, followed by NEWID (sequential GUID), BIGINT, and finally GUID.</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r>
              <a:rPr lang="en-US" dirty="0" smtClean="0"/>
              <a:t>A good example of a poor clustering choice would be a </a:t>
            </a:r>
            <a:r>
              <a:rPr lang="en-US" dirty="0" err="1" smtClean="0"/>
              <a:t>uniqueidentifier</a:t>
            </a:r>
            <a:r>
              <a:rPr lang="en-US" dirty="0" smtClean="0"/>
              <a:t>, also known as a GUID. </a:t>
            </a:r>
            <a:r>
              <a:rPr lang="en-US" dirty="0" err="1" smtClean="0"/>
              <a:t>Uniqueidentifier</a:t>
            </a:r>
            <a:r>
              <a:rPr lang="en-US" dirty="0" smtClean="0"/>
              <a:t> columns are frequently encountered in database requirements, as GUIDs are a common and often beneficial data type in .NET applications. </a:t>
            </a:r>
            <a:r>
              <a:rPr lang="en-US" dirty="0" err="1" smtClean="0"/>
              <a:t>Uniqueidentifiers</a:t>
            </a:r>
            <a:r>
              <a:rPr lang="en-US" dirty="0" smtClean="0"/>
              <a:t> are an expensive pointer because they are typically not sequential and because they consume 16 bytes. One environment in which I’ve worked contained two tables, each with over a billion rows, clustered on a non-sequential </a:t>
            </a:r>
            <a:r>
              <a:rPr lang="en-US" dirty="0" err="1" smtClean="0"/>
              <a:t>uniqueidentifier</a:t>
            </a:r>
            <a:r>
              <a:rPr lang="en-US" dirty="0" smtClean="0"/>
              <a:t>, and 99.998% fragmented. By clustering instead on a </a:t>
            </a:r>
            <a:r>
              <a:rPr lang="en-US" dirty="0" err="1" smtClean="0"/>
              <a:t>bigint</a:t>
            </a:r>
            <a:r>
              <a:rPr lang="en-US" dirty="0" smtClean="0"/>
              <a:t> identity, I drastically reduced the time required for inserts. This also resulted in smaller indexes, saving over 100GB of disk space. In environments where the use of a </a:t>
            </a:r>
            <a:r>
              <a:rPr lang="en-US" dirty="0" err="1" smtClean="0"/>
              <a:t>uniqueidentifier</a:t>
            </a:r>
            <a:r>
              <a:rPr lang="en-US" dirty="0" smtClean="0"/>
              <a:t> is required, consider using an internal surrogate key, such as an </a:t>
            </a:r>
            <a:r>
              <a:rPr lang="en-US" dirty="0" err="1" smtClean="0"/>
              <a:t>int</a:t>
            </a:r>
            <a:r>
              <a:rPr lang="en-US" dirty="0" smtClean="0"/>
              <a:t> identity, as a clustering and foreign key to avoid the overhead and poor performance associated with GUIDs. Excerpt from http://sqlfool.com/content/PerformanceConsiderationsOfDataTypes.pdf.</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5061CB-E012-7648-B0A5-F416BF2E6B0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89969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MAX data types provoke implicit conversion issues when used as a search</a:t>
            </a:r>
            <a:r>
              <a:rPr lang="en-US" baseline="0" dirty="0" smtClean="0"/>
              <a:t> argument. FORWARDED RECORD POINTERS</a:t>
            </a:r>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In general, it is best practice to create a clustered index on narrow, static, unique, and ever-increasing columns. This is for numerous reasons. First, using an updateable column as the clustering key can be expensive, as updates to the key value could require the data to be moved to another page. This can result in slower writes and updates, and you can expect higher levels of fragmentation. Secondly, the clustered key value is used in non-clustered indexes as a pointer back into the leaf level of the clustered index. This means that the overhead of a wide clustered key is incurred in every index created. </a:t>
            </a:r>
            <a:endParaRPr lang="en-US" sz="1000" dirty="0" smtClean="0"/>
          </a:p>
          <a:p>
            <a:endParaRPr lang="en-US" dirty="0" smtClean="0"/>
          </a:p>
          <a:p>
            <a:r>
              <a:rPr lang="en-US" dirty="0" smtClean="0"/>
              <a:t>If you don’t make your clustered index unique, it’ll have to add a 4-byte “unique-</a:t>
            </a:r>
            <a:r>
              <a:rPr lang="en-US" dirty="0" err="1" smtClean="0"/>
              <a:t>ifyer</a:t>
            </a:r>
            <a:r>
              <a:rPr lang="en-US" dirty="0" smtClean="0"/>
              <a:t>” to each</a:t>
            </a:r>
            <a:r>
              <a:rPr lang="en-US" baseline="0" dirty="0" smtClean="0"/>
              <a:t> row. But since it’s stored as a variable-length column it will actually consume 8-bytes of over head space. </a:t>
            </a:r>
            <a:r>
              <a:rPr lang="en-US" sz="1000" b="0" i="0" kern="1200" dirty="0" smtClean="0">
                <a:solidFill>
                  <a:schemeClr val="tx1"/>
                </a:solidFill>
                <a:effectLst/>
                <a:latin typeface="+mn-lt"/>
                <a:ea typeface="+mn-ea"/>
                <a:cs typeface="+mn-cs"/>
              </a:rPr>
              <a:t>Creating a non-unique clustered index on a column with many duplicate values, perhaps on a column of date data type where you might have thousands of records with the same clustered key value, could result in a significant amount of internal overhead.</a:t>
            </a:r>
            <a:endParaRPr lang="en-US" dirty="0"/>
          </a:p>
        </p:txBody>
      </p:sp>
      <p:sp>
        <p:nvSpPr>
          <p:cNvPr id="4" name="Slide Number Placeholder 3"/>
          <p:cNvSpPr>
            <a:spLocks noGrp="1"/>
          </p:cNvSpPr>
          <p:nvPr>
            <p:ph type="sldNum" sz="quarter" idx="10"/>
          </p:nvPr>
        </p:nvSpPr>
        <p:spPr/>
        <p:txBody>
          <a:bodyPr/>
          <a:lstStyle/>
          <a:p>
            <a:fld id="{F9A62B58-7102-40AF-8A0F-9E310ACDFF71}" type="slidenum">
              <a:rPr lang="en-US" smtClean="0"/>
              <a:t>9</a:t>
            </a:fld>
            <a:endParaRPr lang="en-US"/>
          </a:p>
        </p:txBody>
      </p:sp>
    </p:spTree>
    <p:extLst>
      <p:ext uri="{BB962C8B-B14F-4D97-AF65-F5344CB8AC3E}">
        <p14:creationId xmlns:p14="http://schemas.microsoft.com/office/powerpoint/2010/main" val="2947407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7" name="bk object 16"/>
          <p:cNvSpPr/>
          <p:nvPr userDrawn="1"/>
        </p:nvSpPr>
        <p:spPr>
          <a:xfrm>
            <a:off x="0" y="712073"/>
            <a:ext cx="20104100" cy="9699674"/>
          </a:xfrm>
          <a:custGeom>
            <a:avLst/>
            <a:gdLst/>
            <a:ahLst/>
            <a:cxnLst/>
            <a:rect l="l" t="t" r="r" b="b"/>
            <a:pathLst>
              <a:path w="20104100" h="8879840">
                <a:moveTo>
                  <a:pt x="0" y="8879310"/>
                </a:moveTo>
                <a:lnTo>
                  <a:pt x="20104100" y="8879310"/>
                </a:lnTo>
                <a:lnTo>
                  <a:pt x="20104100" y="0"/>
                </a:lnTo>
                <a:lnTo>
                  <a:pt x="0" y="0"/>
                </a:lnTo>
                <a:lnTo>
                  <a:pt x="0" y="8879310"/>
                </a:lnTo>
                <a:close/>
              </a:path>
            </a:pathLst>
          </a:custGeom>
          <a:solidFill>
            <a:srgbClr val="D1D2D3"/>
          </a:solidFill>
          <a:ln>
            <a:solidFill>
              <a:schemeClr val="tx1"/>
            </a:solidFill>
          </a:ln>
        </p:spPr>
        <p:txBody>
          <a:bodyPr wrap="square" lIns="0" tIns="0" rIns="0" bIns="0" rtlCol="0"/>
          <a:lstStyle/>
          <a:p>
            <a:endParaRPr>
              <a:latin typeface="Ubuntu" panose="020B0504030602030204" pitchFamily="34" charset="0"/>
            </a:endParaRPr>
          </a:p>
        </p:txBody>
      </p:sp>
      <p:sp>
        <p:nvSpPr>
          <p:cNvPr id="2" name="Holder 2"/>
          <p:cNvSpPr>
            <a:spLocks noGrp="1"/>
          </p:cNvSpPr>
          <p:nvPr>
            <p:ph type="ctrTitle"/>
          </p:nvPr>
        </p:nvSpPr>
        <p:spPr>
          <a:xfrm>
            <a:off x="1507807" y="3505898"/>
            <a:ext cx="17088486" cy="738664"/>
          </a:xfrm>
          <a:prstGeom prst="rect">
            <a:avLst/>
          </a:prstGeom>
        </p:spPr>
        <p:txBody>
          <a:bodyPr wrap="square" lIns="0" tIns="0" rIns="0" bIns="0">
            <a:spAutoFit/>
          </a:bodyPr>
          <a:lstStyle>
            <a:lvl1pPr>
              <a:defRPr sz="4800">
                <a:latin typeface="+mj-lt"/>
              </a:defRPr>
            </a:lvl1pPr>
          </a:lstStyle>
          <a:p>
            <a:r>
              <a:rPr lang="en-US" dirty="0"/>
              <a:t>Click to edit Master title style</a:t>
            </a:r>
            <a:endParaRPr dirty="0"/>
          </a:p>
        </p:txBody>
      </p:sp>
      <p:sp>
        <p:nvSpPr>
          <p:cNvPr id="3" name="Holder 3"/>
          <p:cNvSpPr>
            <a:spLocks noGrp="1"/>
          </p:cNvSpPr>
          <p:nvPr>
            <p:ph type="subTitle" idx="4"/>
          </p:nvPr>
        </p:nvSpPr>
        <p:spPr>
          <a:xfrm>
            <a:off x="3015615" y="6333236"/>
            <a:ext cx="14072870" cy="492443"/>
          </a:xfrm>
          <a:prstGeom prst="rect">
            <a:avLst/>
          </a:prstGeom>
        </p:spPr>
        <p:txBody>
          <a:bodyPr wrap="square" lIns="0" tIns="0" rIns="0" bIns="0">
            <a:spAutoFit/>
          </a:bodyPr>
          <a:lstStyle>
            <a:lvl1pPr>
              <a:defRPr sz="3200">
                <a:latin typeface="+mj-lt"/>
              </a:defRPr>
            </a:lvl1pPr>
          </a:lstStyle>
          <a:p>
            <a:r>
              <a:rPr lang="en-US" dirty="0"/>
              <a:t>Click to edit Master subtitle style</a:t>
            </a:r>
            <a:endParaRPr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1000937" y="2926841"/>
            <a:ext cx="18093690" cy="7223378"/>
          </a:xfrm>
          <a:prstGeom prst="rect">
            <a:avLst/>
          </a:prstGeom>
        </p:spPr>
        <p:txBody>
          <a:bodyPr>
            <a:normAutofit/>
          </a:bodyPr>
          <a:lstStyle>
            <a:lvl1pPr marL="0" indent="0">
              <a:buClr>
                <a:schemeClr val="accent3"/>
              </a:buClr>
              <a:buFontTx/>
              <a:buNone/>
              <a:defRPr sz="4397">
                <a:solidFill>
                  <a:schemeClr val="tx1"/>
                </a:solidFill>
                <a:latin typeface="Consolas"/>
                <a:cs typeface="Consolas"/>
              </a:defRPr>
            </a:lvl1pPr>
            <a:lvl2pPr marL="0" indent="0">
              <a:buClr>
                <a:schemeClr val="accent3"/>
              </a:buClr>
              <a:buFontTx/>
              <a:buNone/>
              <a:defRPr sz="3957">
                <a:solidFill>
                  <a:schemeClr val="tx1"/>
                </a:solidFill>
                <a:latin typeface="Consolas"/>
                <a:cs typeface="Consolas"/>
              </a:defRPr>
            </a:lvl2pPr>
            <a:lvl3pPr marL="649192" indent="0">
              <a:buClr>
                <a:schemeClr val="accent3"/>
              </a:buClr>
              <a:buFontTx/>
              <a:buNone/>
              <a:defRPr sz="3518">
                <a:solidFill>
                  <a:schemeClr val="tx1"/>
                </a:solidFill>
                <a:latin typeface="Consolas"/>
                <a:cs typeface="Consolas"/>
              </a:defRPr>
            </a:lvl3pPr>
            <a:lvl4pPr marL="1273952" indent="0">
              <a:buClr>
                <a:schemeClr val="accent3"/>
              </a:buClr>
              <a:buFontTx/>
              <a:buNone/>
              <a:defRPr sz="3518">
                <a:solidFill>
                  <a:schemeClr val="tx1"/>
                </a:solidFill>
                <a:latin typeface="Consolas"/>
                <a:cs typeface="Consolas"/>
              </a:defRPr>
            </a:lvl4pPr>
            <a:lvl5pPr marL="1860319" indent="0">
              <a:buClr>
                <a:schemeClr val="accent3"/>
              </a:buClr>
              <a:buFontTx/>
              <a:buNone/>
              <a:defRPr sz="3518">
                <a:solidFill>
                  <a:schemeClr val="tx1"/>
                </a:solidFill>
                <a:latin typeface="Consolas"/>
                <a:cs typeface="Consola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p:txBody>
          <a:bodyPr/>
          <a:lstStyle/>
          <a:p>
            <a:r>
              <a:rPr lang="en-US"/>
              <a:t>Click to edit Master title style</a:t>
            </a:r>
          </a:p>
        </p:txBody>
      </p:sp>
      <p:pic>
        <p:nvPicPr>
          <p:cNvPr id="6" name="Picture 5">
            <a:extLst>
              <a:ext uri="{FF2B5EF4-FFF2-40B4-BE49-F238E27FC236}">
                <a16:creationId xmlns:a16="http://schemas.microsoft.com/office/drawing/2014/main" id="{9F2787FB-DBD0-44B1-9C72-A269619104F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469" y="10655159"/>
            <a:ext cx="2287791" cy="396580"/>
          </a:xfrm>
          <a:prstGeom prst="rect">
            <a:avLst/>
          </a:prstGeom>
        </p:spPr>
      </p:pic>
    </p:spTree>
    <p:extLst>
      <p:ext uri="{BB962C8B-B14F-4D97-AF65-F5344CB8AC3E}">
        <p14:creationId xmlns:p14="http://schemas.microsoft.com/office/powerpoint/2010/main" val="1274749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30"/>
          <p:cNvSpPr>
            <a:spLocks noGrp="1"/>
          </p:cNvSpPr>
          <p:nvPr>
            <p:ph type="body" sz="quarter" idx="10" hasCustomPrompt="1"/>
          </p:nvPr>
        </p:nvSpPr>
        <p:spPr>
          <a:xfrm>
            <a:off x="992580" y="3906260"/>
            <a:ext cx="8092059" cy="858673"/>
          </a:xfrm>
        </p:spPr>
        <p:txBody>
          <a:bodyPr anchor="b">
            <a:normAutofit/>
          </a:bodyPr>
          <a:lstStyle>
            <a:lvl1pPr marL="0" indent="0" algn="l" defTabSz="2010400" rtl="0" eaLnBrk="1" latinLnBrk="0" hangingPunct="1">
              <a:buNone/>
              <a:defRPr lang="en-US" sz="3078"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10" name="Text Placeholder 30"/>
          <p:cNvSpPr>
            <a:spLocks noGrp="1"/>
          </p:cNvSpPr>
          <p:nvPr>
            <p:ph type="body" sz="quarter" idx="14" hasCustomPrompt="1"/>
          </p:nvPr>
        </p:nvSpPr>
        <p:spPr>
          <a:xfrm>
            <a:off x="11006836" y="3906260"/>
            <a:ext cx="8092059" cy="858673"/>
          </a:xfrm>
        </p:spPr>
        <p:txBody>
          <a:bodyPr anchor="b">
            <a:normAutofit/>
          </a:bodyPr>
          <a:lstStyle>
            <a:lvl1pPr marL="0" indent="0" algn="l" defTabSz="2010400" rtl="0" eaLnBrk="1" latinLnBrk="0" hangingPunct="1">
              <a:buNone/>
              <a:defRPr lang="en-US" sz="3078"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13" name="Text Placeholder 20"/>
          <p:cNvSpPr>
            <a:spLocks noGrp="1"/>
          </p:cNvSpPr>
          <p:nvPr>
            <p:ph type="body" sz="quarter" idx="13"/>
          </p:nvPr>
        </p:nvSpPr>
        <p:spPr>
          <a:xfrm>
            <a:off x="992578" y="4829476"/>
            <a:ext cx="8092059" cy="5389517"/>
          </a:xfrm>
        </p:spPr>
        <p:txBody>
          <a:bodyPr>
            <a:normAutofit/>
          </a:bodyPr>
          <a:lstStyle>
            <a:lvl1pPr marL="0" indent="0">
              <a:lnSpc>
                <a:spcPct val="100000"/>
              </a:lnSpc>
              <a:buNone/>
              <a:defRPr lang="en-US" sz="2638" b="0" i="0" kern="1200" dirty="0" smtClean="0">
                <a:solidFill>
                  <a:schemeClr val="bg2">
                    <a:lumMod val="50000"/>
                  </a:schemeClr>
                </a:solidFill>
                <a:latin typeface="+mn-lt"/>
                <a:ea typeface="Gotham Light" charset="0"/>
                <a:cs typeface="Gotham Light" charset="0"/>
              </a:defRPr>
            </a:lvl1pPr>
          </a:lstStyle>
          <a:p>
            <a:pPr marL="0" lvl="0" indent="0" algn="l" defTabSz="2010400" rtl="0" eaLnBrk="1" latinLnBrk="0" hangingPunct="1">
              <a:lnSpc>
                <a:spcPct val="90000"/>
              </a:lnSpc>
              <a:spcBef>
                <a:spcPts val="2199"/>
              </a:spcBef>
              <a:buFont typeface="Arial" panose="020B0604020202020204" pitchFamily="34" charset="0"/>
              <a:buNone/>
            </a:pPr>
            <a:r>
              <a:rPr lang="en-US" dirty="0"/>
              <a:t>Click to edit Master text styles</a:t>
            </a:r>
          </a:p>
        </p:txBody>
      </p:sp>
      <p:sp>
        <p:nvSpPr>
          <p:cNvPr id="14" name="Text Placeholder 20"/>
          <p:cNvSpPr>
            <a:spLocks noGrp="1"/>
          </p:cNvSpPr>
          <p:nvPr>
            <p:ph type="body" sz="quarter" idx="15"/>
          </p:nvPr>
        </p:nvSpPr>
        <p:spPr>
          <a:xfrm>
            <a:off x="11006834" y="4829476"/>
            <a:ext cx="8092059" cy="5389517"/>
          </a:xfrm>
        </p:spPr>
        <p:txBody>
          <a:bodyPr>
            <a:normAutofit/>
          </a:bodyPr>
          <a:lstStyle>
            <a:lvl1pPr marL="0" indent="0">
              <a:lnSpc>
                <a:spcPct val="100000"/>
              </a:lnSpc>
              <a:buNone/>
              <a:defRPr lang="en-US" sz="2638" b="0" i="0" kern="1200" dirty="0" smtClean="0">
                <a:solidFill>
                  <a:schemeClr val="bg2">
                    <a:lumMod val="50000"/>
                  </a:schemeClr>
                </a:solidFill>
                <a:latin typeface="+mn-lt"/>
                <a:ea typeface="Gotham Light" charset="0"/>
                <a:cs typeface="Gotham Light" charset="0"/>
              </a:defRPr>
            </a:lvl1pPr>
          </a:lstStyle>
          <a:p>
            <a:pPr marL="0" lvl="0" indent="0" algn="l" defTabSz="2010400" rtl="0" eaLnBrk="1" latinLnBrk="0" hangingPunct="1">
              <a:lnSpc>
                <a:spcPct val="90000"/>
              </a:lnSpc>
              <a:spcBef>
                <a:spcPts val="2199"/>
              </a:spcBef>
              <a:buFont typeface="Arial" panose="020B0604020202020204" pitchFamily="34" charset="0"/>
              <a:buNone/>
            </a:pPr>
            <a:r>
              <a:rPr lang="en-US" dirty="0"/>
              <a:t>Click to edit Master text styles</a:t>
            </a:r>
          </a:p>
        </p:txBody>
      </p:sp>
      <p:pic>
        <p:nvPicPr>
          <p:cNvPr id="9" name="Picture 8">
            <a:extLst>
              <a:ext uri="{FF2B5EF4-FFF2-40B4-BE49-F238E27FC236}">
                <a16:creationId xmlns:a16="http://schemas.microsoft.com/office/drawing/2014/main" id="{9F7677A8-77B9-4986-9CD3-A663472351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469" y="10655159"/>
            <a:ext cx="2287791" cy="396580"/>
          </a:xfrm>
          <a:prstGeom prst="rect">
            <a:avLst/>
          </a:prstGeom>
        </p:spPr>
      </p:pic>
    </p:spTree>
    <p:extLst>
      <p:ext uri="{BB962C8B-B14F-4D97-AF65-F5344CB8AC3E}">
        <p14:creationId xmlns:p14="http://schemas.microsoft.com/office/powerpoint/2010/main" val="2469484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713232"/>
            <a:ext cx="20107656" cy="9701784"/>
          </a:xfrm>
        </p:spPr>
        <p:txBody>
          <a:bodyPr/>
          <a:lstStyle/>
          <a:p>
            <a:endParaRPr lang="en-US" dirty="0"/>
          </a:p>
        </p:txBody>
      </p:sp>
      <p:sp>
        <p:nvSpPr>
          <p:cNvPr id="2" name="Holder 2"/>
          <p:cNvSpPr>
            <a:spLocks noGrp="1"/>
          </p:cNvSpPr>
          <p:nvPr>
            <p:ph type="ctrTitle"/>
          </p:nvPr>
        </p:nvSpPr>
        <p:spPr>
          <a:xfrm>
            <a:off x="1507807" y="3505898"/>
            <a:ext cx="17088486" cy="677108"/>
          </a:xfrm>
          <a:prstGeom prst="rect">
            <a:avLst/>
          </a:prstGeom>
        </p:spPr>
        <p:txBody>
          <a:bodyPr wrap="square" lIns="0" tIns="0" rIns="0" bIns="0">
            <a:spAutoFit/>
          </a:bodyPr>
          <a:lstStyle>
            <a:lvl1pPr>
              <a:defRPr sz="4400">
                <a:solidFill>
                  <a:schemeClr val="tx1"/>
                </a:solidFill>
                <a:latin typeface="+mj-lt"/>
              </a:defRPr>
            </a:lvl1pPr>
          </a:lstStyle>
          <a:p>
            <a:r>
              <a:rPr lang="en-US" dirty="0"/>
              <a:t>Click to edit Master title style</a:t>
            </a:r>
            <a:endParaRPr dirty="0"/>
          </a:p>
        </p:txBody>
      </p:sp>
      <p:sp>
        <p:nvSpPr>
          <p:cNvPr id="3" name="Holder 3"/>
          <p:cNvSpPr>
            <a:spLocks noGrp="1"/>
          </p:cNvSpPr>
          <p:nvPr>
            <p:ph type="subTitle" idx="4"/>
          </p:nvPr>
        </p:nvSpPr>
        <p:spPr>
          <a:xfrm>
            <a:off x="3015615" y="6333236"/>
            <a:ext cx="14072870" cy="492443"/>
          </a:xfrm>
          <a:prstGeom prst="rect">
            <a:avLst/>
          </a:prstGeom>
        </p:spPr>
        <p:txBody>
          <a:bodyPr wrap="square" lIns="0" tIns="0" rIns="0" bIns="0">
            <a:spAutoFit/>
          </a:bodyPr>
          <a:lstStyle>
            <a:lvl1pPr>
              <a:defRPr sz="3200">
                <a:latin typeface="+mj-lt"/>
              </a:defRPr>
            </a:lvl1pPr>
          </a:lstStyle>
          <a:p>
            <a:r>
              <a:rPr lang="en-US" dirty="0"/>
              <a:t>Click to edit Master subtitle style</a:t>
            </a:r>
            <a:endParaRPr dirty="0"/>
          </a:p>
        </p:txBody>
      </p:sp>
    </p:spTree>
    <p:extLst>
      <p:ext uri="{BB962C8B-B14F-4D97-AF65-F5344CB8AC3E}">
        <p14:creationId xmlns:p14="http://schemas.microsoft.com/office/powerpoint/2010/main" val="81171171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bk object 16"/>
          <p:cNvSpPr/>
          <p:nvPr userDrawn="1"/>
        </p:nvSpPr>
        <p:spPr>
          <a:xfrm>
            <a:off x="0" y="712073"/>
            <a:ext cx="20104100" cy="9699674"/>
          </a:xfrm>
          <a:custGeom>
            <a:avLst/>
            <a:gdLst/>
            <a:ahLst/>
            <a:cxnLst/>
            <a:rect l="l" t="t" r="r" b="b"/>
            <a:pathLst>
              <a:path w="20104100" h="8879840">
                <a:moveTo>
                  <a:pt x="0" y="8879310"/>
                </a:moveTo>
                <a:lnTo>
                  <a:pt x="20104100" y="8879310"/>
                </a:lnTo>
                <a:lnTo>
                  <a:pt x="20104100" y="0"/>
                </a:lnTo>
                <a:lnTo>
                  <a:pt x="0" y="0"/>
                </a:lnTo>
                <a:lnTo>
                  <a:pt x="0" y="8879310"/>
                </a:lnTo>
                <a:close/>
              </a:path>
            </a:pathLst>
          </a:custGeom>
          <a:solidFill>
            <a:srgbClr val="D1D2D3"/>
          </a:solidFill>
          <a:ln>
            <a:solidFill>
              <a:schemeClr val="tx1"/>
            </a:solidFill>
          </a:ln>
        </p:spPr>
        <p:txBody>
          <a:bodyPr wrap="square" lIns="0" tIns="0" rIns="0" bIns="0" rtlCol="0"/>
          <a:lstStyle/>
          <a:p>
            <a:endParaRPr>
              <a:latin typeface="Ubuntu" panose="020B0504030602030204" pitchFamily="34" charset="0"/>
            </a:endParaRPr>
          </a:p>
        </p:txBody>
      </p:sp>
      <p:sp>
        <p:nvSpPr>
          <p:cNvPr id="2" name="Holder 2"/>
          <p:cNvSpPr>
            <a:spLocks noGrp="1"/>
          </p:cNvSpPr>
          <p:nvPr>
            <p:ph type="ctrTitle"/>
          </p:nvPr>
        </p:nvSpPr>
        <p:spPr>
          <a:xfrm>
            <a:off x="-6350" y="3505898"/>
            <a:ext cx="12954000" cy="1107996"/>
          </a:xfrm>
          <a:prstGeom prst="rect">
            <a:avLst/>
          </a:prstGeom>
          <a:solidFill>
            <a:schemeClr val="tx1">
              <a:lumMod val="75000"/>
              <a:lumOff val="25000"/>
            </a:schemeClr>
          </a:solidFill>
        </p:spPr>
        <p:txBody>
          <a:bodyPr wrap="square" lIns="0" tIns="0" rIns="0" bIns="0">
            <a:spAutoFit/>
          </a:bodyPr>
          <a:lstStyle>
            <a:lvl1pPr>
              <a:defRPr sz="7200">
                <a:latin typeface="+mj-lt"/>
              </a:defRPr>
            </a:lvl1pPr>
          </a:lstStyle>
          <a:p>
            <a:r>
              <a:rPr lang="en-US" dirty="0"/>
              <a:t>Click to edit Master title style</a:t>
            </a:r>
            <a:endParaRPr dirty="0"/>
          </a:p>
        </p:txBody>
      </p:sp>
      <p:cxnSp>
        <p:nvCxnSpPr>
          <p:cNvPr id="8" name="Straight Connector 7"/>
          <p:cNvCxnSpPr/>
          <p:nvPr userDrawn="1"/>
        </p:nvCxnSpPr>
        <p:spPr>
          <a:xfrm>
            <a:off x="0" y="10422069"/>
            <a:ext cx="20104100"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112573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bk object 16"/>
          <p:cNvSpPr/>
          <p:nvPr userDrawn="1"/>
        </p:nvSpPr>
        <p:spPr>
          <a:xfrm>
            <a:off x="0" y="712073"/>
            <a:ext cx="20104100" cy="9699674"/>
          </a:xfrm>
          <a:custGeom>
            <a:avLst/>
            <a:gdLst/>
            <a:ahLst/>
            <a:cxnLst/>
            <a:rect l="l" t="t" r="r" b="b"/>
            <a:pathLst>
              <a:path w="20104100" h="8879840">
                <a:moveTo>
                  <a:pt x="0" y="8879310"/>
                </a:moveTo>
                <a:lnTo>
                  <a:pt x="20104100" y="8879310"/>
                </a:lnTo>
                <a:lnTo>
                  <a:pt x="20104100" y="0"/>
                </a:lnTo>
                <a:lnTo>
                  <a:pt x="0" y="0"/>
                </a:lnTo>
                <a:lnTo>
                  <a:pt x="0" y="8879310"/>
                </a:lnTo>
                <a:close/>
              </a:path>
            </a:pathLst>
          </a:custGeom>
          <a:solidFill>
            <a:srgbClr val="D1D2D3"/>
          </a:solidFill>
          <a:ln>
            <a:solidFill>
              <a:schemeClr val="tx1"/>
            </a:solidFill>
          </a:ln>
        </p:spPr>
        <p:txBody>
          <a:bodyPr wrap="square" lIns="0" tIns="0" rIns="0" bIns="0" rtlCol="0"/>
          <a:lstStyle/>
          <a:p>
            <a:endParaRPr>
              <a:latin typeface="Ubuntu" panose="020B0504030602030204" pitchFamily="34" charset="0"/>
            </a:endParaRPr>
          </a:p>
        </p:txBody>
      </p:sp>
      <p:sp>
        <p:nvSpPr>
          <p:cNvPr id="9" name="Holder 2"/>
          <p:cNvSpPr>
            <a:spLocks noGrp="1"/>
          </p:cNvSpPr>
          <p:nvPr>
            <p:ph type="title"/>
          </p:nvPr>
        </p:nvSpPr>
        <p:spPr>
          <a:xfrm>
            <a:off x="5629148" y="92075"/>
            <a:ext cx="8845805" cy="677108"/>
          </a:xfrm>
          <a:prstGeom prst="rect">
            <a:avLst/>
          </a:prstGeom>
        </p:spPr>
        <p:txBody>
          <a:bodyPr lIns="0" tIns="0" rIns="0" bIns="0"/>
          <a:lstStyle>
            <a:lvl1pPr>
              <a:defRPr sz="4400" b="0" i="0">
                <a:solidFill>
                  <a:schemeClr val="bg1"/>
                </a:solidFill>
                <a:latin typeface="+mj-lt"/>
                <a:cs typeface="Ubuntu" panose="020B0504030602030204"/>
              </a:defRPr>
            </a:lvl1pPr>
          </a:lstStyle>
          <a:p>
            <a:r>
              <a:rPr lang="en-US" dirty="0"/>
              <a:t>Click to edit Master title style</a:t>
            </a:r>
            <a:endParaRPr dirty="0"/>
          </a:p>
        </p:txBody>
      </p:sp>
      <p:sp>
        <p:nvSpPr>
          <p:cNvPr id="7" name="Rectangle 6"/>
          <p:cNvSpPr/>
          <p:nvPr userDrawn="1"/>
        </p:nvSpPr>
        <p:spPr>
          <a:xfrm>
            <a:off x="450850" y="1082673"/>
            <a:ext cx="19202400" cy="876300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Ubuntu" panose="020B0504030602030204" pitchFamily="34" charset="0"/>
            </a:endParaRPr>
          </a:p>
        </p:txBody>
      </p:sp>
      <p:sp>
        <p:nvSpPr>
          <p:cNvPr id="8" name="Content Placeholder 7"/>
          <p:cNvSpPr>
            <a:spLocks noGrp="1"/>
          </p:cNvSpPr>
          <p:nvPr>
            <p:ph sz="quarter" idx="10"/>
          </p:nvPr>
        </p:nvSpPr>
        <p:spPr>
          <a:xfrm>
            <a:off x="603250" y="1235075"/>
            <a:ext cx="18897600" cy="3077766"/>
          </a:xfrm>
        </p:spPr>
        <p:txBody>
          <a:bodyPr/>
          <a:lstStyle>
            <a:lvl1pPr>
              <a:defRPr sz="4800">
                <a:solidFill>
                  <a:schemeClr val="bg2">
                    <a:lumMod val="25000"/>
                  </a:schemeClr>
                </a:solidFill>
                <a:latin typeface="+mn-lt"/>
              </a:defRPr>
            </a:lvl1pPr>
            <a:lvl2pPr>
              <a:defRPr sz="4400">
                <a:solidFill>
                  <a:schemeClr val="bg2">
                    <a:lumMod val="25000"/>
                  </a:schemeClr>
                </a:solidFill>
                <a:latin typeface="+mn-lt"/>
              </a:defRPr>
            </a:lvl2pPr>
            <a:lvl3pPr>
              <a:defRPr sz="4000">
                <a:solidFill>
                  <a:schemeClr val="bg2">
                    <a:lumMod val="25000"/>
                  </a:schemeClr>
                </a:solidFill>
                <a:latin typeface="+mn-lt"/>
              </a:defRPr>
            </a:lvl3pPr>
            <a:lvl4pPr>
              <a:defRPr sz="3600">
                <a:solidFill>
                  <a:schemeClr val="bg2">
                    <a:lumMod val="25000"/>
                  </a:schemeClr>
                </a:solidFill>
                <a:latin typeface="+mn-lt"/>
              </a:defRPr>
            </a:lvl4pPr>
            <a:lvl5pPr>
              <a:defRPr sz="3200">
                <a:solidFill>
                  <a:schemeClr val="bg2">
                    <a:lumMod val="25000"/>
                  </a:schemeClr>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3" name="bk object 16"/>
          <p:cNvSpPr/>
          <p:nvPr userDrawn="1"/>
        </p:nvSpPr>
        <p:spPr>
          <a:xfrm>
            <a:off x="0" y="712073"/>
            <a:ext cx="20104100" cy="9699674"/>
          </a:xfrm>
          <a:custGeom>
            <a:avLst/>
            <a:gdLst/>
            <a:ahLst/>
            <a:cxnLst/>
            <a:rect l="l" t="t" r="r" b="b"/>
            <a:pathLst>
              <a:path w="20104100" h="8879840">
                <a:moveTo>
                  <a:pt x="0" y="8879310"/>
                </a:moveTo>
                <a:lnTo>
                  <a:pt x="20104100" y="8879310"/>
                </a:lnTo>
                <a:lnTo>
                  <a:pt x="20104100" y="0"/>
                </a:lnTo>
                <a:lnTo>
                  <a:pt x="0" y="0"/>
                </a:lnTo>
                <a:lnTo>
                  <a:pt x="0" y="8879310"/>
                </a:lnTo>
                <a:close/>
              </a:path>
            </a:pathLst>
          </a:custGeom>
          <a:solidFill>
            <a:srgbClr val="D1D2D3"/>
          </a:solidFill>
          <a:ln>
            <a:solidFill>
              <a:schemeClr val="tx1"/>
            </a:solidFill>
          </a:ln>
        </p:spPr>
        <p:txBody>
          <a:bodyPr wrap="square" lIns="0" tIns="0" rIns="0" bIns="0" rtlCol="0"/>
          <a:lstStyle/>
          <a:p>
            <a:endParaRPr>
              <a:latin typeface="Ubuntu" panose="020B0504030602030204" pitchFamily="34" charset="0"/>
            </a:endParaRPr>
          </a:p>
        </p:txBody>
      </p:sp>
      <p:sp>
        <p:nvSpPr>
          <p:cNvPr id="7" name="Rectangle 6"/>
          <p:cNvSpPr/>
          <p:nvPr userDrawn="1"/>
        </p:nvSpPr>
        <p:spPr>
          <a:xfrm>
            <a:off x="450850" y="1082674"/>
            <a:ext cx="19202400" cy="4123944"/>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Ubuntu" panose="020B0504030602030204" pitchFamily="34" charset="0"/>
            </a:endParaRPr>
          </a:p>
        </p:txBody>
      </p:sp>
      <p:sp>
        <p:nvSpPr>
          <p:cNvPr id="8" name="Content Placeholder 7"/>
          <p:cNvSpPr>
            <a:spLocks noGrp="1"/>
          </p:cNvSpPr>
          <p:nvPr>
            <p:ph sz="quarter" idx="10"/>
          </p:nvPr>
        </p:nvSpPr>
        <p:spPr>
          <a:xfrm>
            <a:off x="603250" y="1235075"/>
            <a:ext cx="18897600" cy="1877437"/>
          </a:xfrm>
        </p:spPr>
        <p:txBody>
          <a:bodyPr/>
          <a:lstStyle>
            <a:lvl1pPr>
              <a:defRPr sz="3200">
                <a:latin typeface="+mn-lt"/>
              </a:defRPr>
            </a:lvl1pPr>
            <a:lvl2pPr>
              <a:defRPr sz="2800">
                <a:latin typeface="+mn-lt"/>
              </a:defRPr>
            </a:lvl2pPr>
            <a:lvl3pPr>
              <a:defRPr sz="2400">
                <a:latin typeface="+mn-lt"/>
              </a:defRPr>
            </a:lvl3pPr>
            <a:lvl4pPr>
              <a:defRPr sz="2000">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p:cNvSpPr/>
          <p:nvPr userDrawn="1"/>
        </p:nvSpPr>
        <p:spPr>
          <a:xfrm>
            <a:off x="450850" y="5730875"/>
            <a:ext cx="19202400" cy="4119307"/>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Ubuntu" panose="020B0504030602030204" pitchFamily="34" charset="0"/>
            </a:endParaRPr>
          </a:p>
        </p:txBody>
      </p:sp>
      <p:sp>
        <p:nvSpPr>
          <p:cNvPr id="11" name="Content Placeholder 7"/>
          <p:cNvSpPr>
            <a:spLocks noGrp="1"/>
          </p:cNvSpPr>
          <p:nvPr>
            <p:ph sz="quarter" idx="11"/>
          </p:nvPr>
        </p:nvSpPr>
        <p:spPr>
          <a:xfrm>
            <a:off x="632069" y="5874132"/>
            <a:ext cx="18897600" cy="1877437"/>
          </a:xfrm>
        </p:spPr>
        <p:txBody>
          <a:bodyPr/>
          <a:lstStyle>
            <a:lvl1pPr>
              <a:defRPr sz="3200">
                <a:latin typeface="+mn-lt"/>
              </a:defRPr>
            </a:lvl1pPr>
            <a:lvl2pPr>
              <a:defRPr sz="2800">
                <a:latin typeface="+mn-lt"/>
              </a:defRPr>
            </a:lvl2pPr>
            <a:lvl3pPr>
              <a:defRPr sz="2400">
                <a:latin typeface="+mn-lt"/>
              </a:defRPr>
            </a:lvl3pPr>
            <a:lvl4pPr>
              <a:defRPr sz="2000">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Holder 2"/>
          <p:cNvSpPr>
            <a:spLocks noGrp="1"/>
          </p:cNvSpPr>
          <p:nvPr>
            <p:ph type="title"/>
          </p:nvPr>
        </p:nvSpPr>
        <p:spPr>
          <a:xfrm>
            <a:off x="5629147" y="-9188"/>
            <a:ext cx="8845805" cy="677108"/>
          </a:xfrm>
          <a:prstGeom prst="rect">
            <a:avLst/>
          </a:prstGeom>
        </p:spPr>
        <p:txBody>
          <a:bodyPr lIns="0" tIns="0" rIns="0" bIns="0"/>
          <a:lstStyle>
            <a:lvl1pPr>
              <a:defRPr sz="4400" b="0" i="0">
                <a:solidFill>
                  <a:schemeClr val="bg1"/>
                </a:solidFill>
                <a:latin typeface="+mj-lt"/>
                <a:cs typeface="Ravie" panose="04040805050809020602" pitchFamily="82" charset="0"/>
              </a:defRPr>
            </a:lvl1pPr>
          </a:lstStyle>
          <a:p>
            <a:r>
              <a:rPr lang="en-US" dirty="0"/>
              <a:t>Click to edit Master title style</a:t>
            </a:r>
            <a:endParaRPr dirty="0"/>
          </a:p>
        </p:txBody>
      </p:sp>
      <p:cxnSp>
        <p:nvCxnSpPr>
          <p:cNvPr id="14" name="Straight Connector 13"/>
          <p:cNvCxnSpPr/>
          <p:nvPr userDrawn="1"/>
        </p:nvCxnSpPr>
        <p:spPr>
          <a:xfrm>
            <a:off x="0" y="10422069"/>
            <a:ext cx="20104100"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858281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7" name="bk object 16"/>
          <p:cNvSpPr/>
          <p:nvPr userDrawn="1"/>
        </p:nvSpPr>
        <p:spPr>
          <a:xfrm>
            <a:off x="0" y="712073"/>
            <a:ext cx="20104100" cy="9699674"/>
          </a:xfrm>
          <a:custGeom>
            <a:avLst/>
            <a:gdLst/>
            <a:ahLst/>
            <a:cxnLst/>
            <a:rect l="l" t="t" r="r" b="b"/>
            <a:pathLst>
              <a:path w="20104100" h="8879840">
                <a:moveTo>
                  <a:pt x="0" y="8879310"/>
                </a:moveTo>
                <a:lnTo>
                  <a:pt x="20104100" y="8879310"/>
                </a:lnTo>
                <a:lnTo>
                  <a:pt x="20104100" y="0"/>
                </a:lnTo>
                <a:lnTo>
                  <a:pt x="0" y="0"/>
                </a:lnTo>
                <a:lnTo>
                  <a:pt x="0" y="8879310"/>
                </a:lnTo>
                <a:close/>
              </a:path>
            </a:pathLst>
          </a:custGeom>
          <a:solidFill>
            <a:srgbClr val="D1D2D3"/>
          </a:solidFill>
          <a:ln>
            <a:solidFill>
              <a:schemeClr val="tx1"/>
            </a:solidFill>
          </a:ln>
        </p:spPr>
        <p:txBody>
          <a:bodyPr wrap="square" lIns="0" tIns="0" rIns="0" bIns="0" rtlCol="0"/>
          <a:lstStyle/>
          <a:p>
            <a:endParaRPr>
              <a:latin typeface="Ubuntu" panose="020B0504030602030204" pitchFamily="34" charset="0"/>
            </a:endParaRPr>
          </a:p>
        </p:txBody>
      </p:sp>
      <p:sp>
        <p:nvSpPr>
          <p:cNvPr id="8" name="Rectangle 7"/>
          <p:cNvSpPr/>
          <p:nvPr userDrawn="1"/>
        </p:nvSpPr>
        <p:spPr>
          <a:xfrm>
            <a:off x="450850" y="2601150"/>
            <a:ext cx="9299639" cy="7244524"/>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Ubuntu" panose="020B0504030602030204" pitchFamily="34" charset="0"/>
            </a:endParaRPr>
          </a:p>
        </p:txBody>
      </p:sp>
      <p:sp>
        <p:nvSpPr>
          <p:cNvPr id="9" name="Rectangle 8"/>
          <p:cNvSpPr/>
          <p:nvPr userDrawn="1"/>
        </p:nvSpPr>
        <p:spPr>
          <a:xfrm>
            <a:off x="10353610" y="2601150"/>
            <a:ext cx="9299639" cy="7244524"/>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Ubuntu" panose="020B0504030602030204" pitchFamily="34" charset="0"/>
            </a:endParaRPr>
          </a:p>
        </p:txBody>
      </p:sp>
      <p:sp>
        <p:nvSpPr>
          <p:cNvPr id="11" name="Content Placeholder 10"/>
          <p:cNvSpPr>
            <a:spLocks noGrp="1"/>
          </p:cNvSpPr>
          <p:nvPr>
            <p:ph sz="quarter" idx="10"/>
          </p:nvPr>
        </p:nvSpPr>
        <p:spPr>
          <a:xfrm>
            <a:off x="603250" y="2759075"/>
            <a:ext cx="8991600" cy="2154436"/>
          </a:xfrm>
        </p:spPr>
        <p:txBody>
          <a:bodyPr/>
          <a:lstStyle>
            <a:lvl1pPr>
              <a:defRPr>
                <a:solidFill>
                  <a:schemeClr val="bg2">
                    <a:lumMod val="25000"/>
                  </a:schemeClr>
                </a:solidFill>
                <a:latin typeface="+mn-lt"/>
              </a:defRPr>
            </a:lvl1pPr>
            <a:lvl2pPr>
              <a:defRPr sz="3200">
                <a:solidFill>
                  <a:schemeClr val="bg2">
                    <a:lumMod val="25000"/>
                  </a:schemeClr>
                </a:solidFill>
                <a:latin typeface="+mn-lt"/>
              </a:defRPr>
            </a:lvl2pPr>
            <a:lvl3pPr>
              <a:defRPr sz="2800">
                <a:solidFill>
                  <a:schemeClr val="bg2">
                    <a:lumMod val="25000"/>
                  </a:schemeClr>
                </a:solidFill>
                <a:latin typeface="+mn-lt"/>
              </a:defRPr>
            </a:lvl3pPr>
            <a:lvl4pPr>
              <a:defRPr sz="2400">
                <a:solidFill>
                  <a:schemeClr val="bg2">
                    <a:lumMod val="25000"/>
                  </a:schemeClr>
                </a:solidFill>
                <a:latin typeface="+mn-lt"/>
              </a:defRPr>
            </a:lvl4pPr>
            <a:lvl5pPr>
              <a:defRPr sz="2000">
                <a:solidFill>
                  <a:schemeClr val="bg2">
                    <a:lumMod val="25000"/>
                  </a:schemeClr>
                </a:solidFill>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0"/>
          <p:cNvSpPr>
            <a:spLocks noGrp="1"/>
          </p:cNvSpPr>
          <p:nvPr>
            <p:ph sz="quarter" idx="11"/>
          </p:nvPr>
        </p:nvSpPr>
        <p:spPr>
          <a:xfrm>
            <a:off x="10507629" y="2756312"/>
            <a:ext cx="8991600" cy="2154436"/>
          </a:xfrm>
        </p:spPr>
        <p:txBody>
          <a:bodyPr/>
          <a:lstStyle>
            <a:lvl1pPr>
              <a:defRPr>
                <a:solidFill>
                  <a:schemeClr val="bg2">
                    <a:lumMod val="25000"/>
                  </a:schemeClr>
                </a:solidFill>
                <a:latin typeface="+mn-lt"/>
              </a:defRPr>
            </a:lvl1pPr>
            <a:lvl2pPr>
              <a:defRPr sz="3200">
                <a:solidFill>
                  <a:schemeClr val="bg2">
                    <a:lumMod val="25000"/>
                  </a:schemeClr>
                </a:solidFill>
                <a:latin typeface="+mn-lt"/>
              </a:defRPr>
            </a:lvl2pPr>
            <a:lvl3pPr>
              <a:defRPr sz="2800">
                <a:solidFill>
                  <a:schemeClr val="bg2">
                    <a:lumMod val="25000"/>
                  </a:schemeClr>
                </a:solidFill>
                <a:latin typeface="+mn-lt"/>
              </a:defRPr>
            </a:lvl3pPr>
            <a:lvl4pPr>
              <a:defRPr sz="2400">
                <a:solidFill>
                  <a:schemeClr val="bg2">
                    <a:lumMod val="25000"/>
                  </a:schemeClr>
                </a:solidFill>
                <a:latin typeface="+mn-lt"/>
              </a:defRPr>
            </a:lvl4pPr>
            <a:lvl5pPr>
              <a:defRPr sz="2000">
                <a:solidFill>
                  <a:schemeClr val="bg2">
                    <a:lumMod val="25000"/>
                  </a:schemeClr>
                </a:solidFill>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Holder 2"/>
          <p:cNvSpPr>
            <a:spLocks noGrp="1"/>
          </p:cNvSpPr>
          <p:nvPr>
            <p:ph type="title"/>
          </p:nvPr>
        </p:nvSpPr>
        <p:spPr>
          <a:xfrm>
            <a:off x="5629147" y="-10865"/>
            <a:ext cx="8845805" cy="677108"/>
          </a:xfrm>
          <a:prstGeom prst="rect">
            <a:avLst/>
          </a:prstGeom>
        </p:spPr>
        <p:txBody>
          <a:bodyPr lIns="0" tIns="0" rIns="0" bIns="0"/>
          <a:lstStyle>
            <a:lvl1pPr>
              <a:defRPr sz="4400" b="0" i="0">
                <a:solidFill>
                  <a:schemeClr val="bg1"/>
                </a:solidFill>
                <a:latin typeface="+mj-lt"/>
                <a:cs typeface="Ubuntu" panose="020B0504030602030204"/>
              </a:defRPr>
            </a:lvl1pPr>
          </a:lstStyle>
          <a:p>
            <a:r>
              <a:rPr lang="en-US" dirty="0"/>
              <a:t>Click to edit Master title style</a:t>
            </a:r>
            <a:endParaRPr dirty="0"/>
          </a:p>
        </p:txBody>
      </p:sp>
      <p:sp>
        <p:nvSpPr>
          <p:cNvPr id="15" name="Text Placeholder 14"/>
          <p:cNvSpPr>
            <a:spLocks noGrp="1"/>
          </p:cNvSpPr>
          <p:nvPr>
            <p:ph type="body" sz="quarter" idx="12"/>
          </p:nvPr>
        </p:nvSpPr>
        <p:spPr>
          <a:xfrm>
            <a:off x="603250" y="1387475"/>
            <a:ext cx="8991600" cy="492443"/>
          </a:xfrm>
        </p:spPr>
        <p:txBody>
          <a:bodyPr/>
          <a:lstStyle>
            <a:lvl1pPr algn="ctr">
              <a:defRPr sz="3200">
                <a:latin typeface="+mj-lt"/>
              </a:defRPr>
            </a:lvl1pPr>
          </a:lstStyle>
          <a:p>
            <a:pPr lvl="0"/>
            <a:endParaRPr lang="en-US" dirty="0"/>
          </a:p>
        </p:txBody>
      </p:sp>
      <p:sp>
        <p:nvSpPr>
          <p:cNvPr id="16" name="Text Placeholder 14"/>
          <p:cNvSpPr>
            <a:spLocks noGrp="1"/>
          </p:cNvSpPr>
          <p:nvPr>
            <p:ph type="body" sz="quarter" idx="13"/>
          </p:nvPr>
        </p:nvSpPr>
        <p:spPr>
          <a:xfrm>
            <a:off x="10507629" y="1387475"/>
            <a:ext cx="8991600" cy="492443"/>
          </a:xfrm>
        </p:spPr>
        <p:txBody>
          <a:bodyPr/>
          <a:lstStyle>
            <a:lvl1pPr algn="ctr">
              <a:defRPr sz="3200">
                <a:latin typeface="+mj-lt"/>
              </a:defRPr>
            </a:lvl1pPr>
          </a:lstStyle>
          <a:p>
            <a:pPr lvl="0"/>
            <a:endParaRPr lang="en-US" dirty="0"/>
          </a:p>
        </p:txBody>
      </p:sp>
      <p:cxnSp>
        <p:nvCxnSpPr>
          <p:cNvPr id="14" name="Straight Connector 13"/>
          <p:cNvCxnSpPr/>
          <p:nvPr userDrawn="1"/>
        </p:nvCxnSpPr>
        <p:spPr>
          <a:xfrm>
            <a:off x="0" y="10422069"/>
            <a:ext cx="20104100" cy="0"/>
          </a:xfrm>
          <a:prstGeom prst="line">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4" name="bk object 16"/>
          <p:cNvSpPr/>
          <p:nvPr userDrawn="1"/>
        </p:nvSpPr>
        <p:spPr>
          <a:xfrm>
            <a:off x="0" y="712073"/>
            <a:ext cx="20104100" cy="9699674"/>
          </a:xfrm>
          <a:custGeom>
            <a:avLst/>
            <a:gdLst/>
            <a:ahLst/>
            <a:cxnLst/>
            <a:rect l="l" t="t" r="r" b="b"/>
            <a:pathLst>
              <a:path w="20104100" h="8879840">
                <a:moveTo>
                  <a:pt x="0" y="8879310"/>
                </a:moveTo>
                <a:lnTo>
                  <a:pt x="20104100" y="8879310"/>
                </a:lnTo>
                <a:lnTo>
                  <a:pt x="20104100" y="0"/>
                </a:lnTo>
                <a:lnTo>
                  <a:pt x="0" y="0"/>
                </a:lnTo>
                <a:lnTo>
                  <a:pt x="0" y="8879310"/>
                </a:lnTo>
                <a:close/>
              </a:path>
            </a:pathLst>
          </a:custGeom>
          <a:solidFill>
            <a:srgbClr val="D1D2D3"/>
          </a:solidFill>
          <a:ln>
            <a:solidFill>
              <a:schemeClr val="tx1"/>
            </a:solidFill>
          </a:ln>
        </p:spPr>
        <p:txBody>
          <a:bodyPr wrap="square" lIns="0" tIns="0" rIns="0" bIns="0" rtlCol="0"/>
          <a:lstStyle/>
          <a:p>
            <a:endParaRPr>
              <a:latin typeface="Ubuntu" panose="020B0504030602030204" pitchFamily="34" charset="0"/>
            </a:endParaRPr>
          </a:p>
        </p:txBody>
      </p:sp>
      <p:sp>
        <p:nvSpPr>
          <p:cNvPr id="8" name="Rectangle 7"/>
          <p:cNvSpPr/>
          <p:nvPr userDrawn="1"/>
        </p:nvSpPr>
        <p:spPr>
          <a:xfrm>
            <a:off x="450850" y="4130675"/>
            <a:ext cx="9299639" cy="571499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Ubuntu" panose="020B0504030602030204" pitchFamily="34" charset="0"/>
            </a:endParaRPr>
          </a:p>
        </p:txBody>
      </p:sp>
      <p:sp>
        <p:nvSpPr>
          <p:cNvPr id="9" name="Rectangle 8"/>
          <p:cNvSpPr/>
          <p:nvPr userDrawn="1"/>
        </p:nvSpPr>
        <p:spPr>
          <a:xfrm>
            <a:off x="10353610" y="4130675"/>
            <a:ext cx="9299639" cy="571499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Ubuntu" panose="020B0504030602030204" pitchFamily="34" charset="0"/>
            </a:endParaRPr>
          </a:p>
        </p:txBody>
      </p:sp>
      <p:sp>
        <p:nvSpPr>
          <p:cNvPr id="11" name="Content Placeholder 10"/>
          <p:cNvSpPr>
            <a:spLocks noGrp="1"/>
          </p:cNvSpPr>
          <p:nvPr>
            <p:ph sz="quarter" idx="10"/>
          </p:nvPr>
        </p:nvSpPr>
        <p:spPr>
          <a:xfrm>
            <a:off x="604869" y="4359275"/>
            <a:ext cx="8991600" cy="1384995"/>
          </a:xfrm>
        </p:spPr>
        <p:txBody>
          <a:bodyPr/>
          <a:lstStyle>
            <a:lvl1pPr>
              <a:defRPr>
                <a:latin typeface="Ubuntu" panose="020B0504030602030204" pitchFamily="34" charset="0"/>
              </a:defRPr>
            </a:lvl1pPr>
            <a:lvl2pPr>
              <a:defRPr>
                <a:latin typeface="Ubuntu" panose="020B0504030602030204" pitchFamily="34" charset="0"/>
              </a:defRPr>
            </a:lvl2pPr>
            <a:lvl3pPr>
              <a:defRPr>
                <a:latin typeface="Ubuntu" panose="020B0504030602030204" pitchFamily="34" charset="0"/>
              </a:defRPr>
            </a:lvl3pPr>
            <a:lvl4pPr>
              <a:defRPr>
                <a:latin typeface="Ubuntu" panose="020B0504030602030204" pitchFamily="34" charset="0"/>
              </a:defRPr>
            </a:lvl4pPr>
            <a:lvl5pPr>
              <a:defRPr>
                <a:latin typeface="Ubuntu" panose="020B050403060203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p:cNvSpPr>
            <a:spLocks noGrp="1"/>
          </p:cNvSpPr>
          <p:nvPr>
            <p:ph sz="quarter" idx="11"/>
          </p:nvPr>
        </p:nvSpPr>
        <p:spPr>
          <a:xfrm>
            <a:off x="10507629" y="4359275"/>
            <a:ext cx="8991600" cy="1384995"/>
          </a:xfrm>
        </p:spPr>
        <p:txBody>
          <a:bodyPr/>
          <a:lstStyle>
            <a:lvl1pPr>
              <a:defRPr>
                <a:latin typeface="Ubuntu" panose="020B0504030602030204" pitchFamily="34" charset="0"/>
              </a:defRPr>
            </a:lvl1pPr>
            <a:lvl2pPr>
              <a:defRPr>
                <a:latin typeface="Ubuntu" panose="020B0504030602030204" pitchFamily="34" charset="0"/>
              </a:defRPr>
            </a:lvl2pPr>
            <a:lvl3pPr>
              <a:defRPr>
                <a:latin typeface="Ubuntu" panose="020B0504030602030204" pitchFamily="34" charset="0"/>
              </a:defRPr>
            </a:lvl3pPr>
            <a:lvl4pPr>
              <a:defRPr>
                <a:latin typeface="Ubuntu" panose="020B0504030602030204" pitchFamily="34" charset="0"/>
              </a:defRPr>
            </a:lvl4pPr>
            <a:lvl5pPr>
              <a:defRPr>
                <a:latin typeface="Ubuntu" panose="020B050403060203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Holder 2"/>
          <p:cNvSpPr>
            <a:spLocks noGrp="1"/>
          </p:cNvSpPr>
          <p:nvPr>
            <p:ph type="title"/>
          </p:nvPr>
        </p:nvSpPr>
        <p:spPr>
          <a:xfrm>
            <a:off x="5629148" y="92075"/>
            <a:ext cx="8845805" cy="615553"/>
          </a:xfrm>
          <a:prstGeom prst="rect">
            <a:avLst/>
          </a:prstGeom>
        </p:spPr>
        <p:txBody>
          <a:bodyPr lIns="0" tIns="0" rIns="0" bIns="0"/>
          <a:lstStyle>
            <a:lvl1pPr>
              <a:defRPr sz="4000" b="0" i="0">
                <a:solidFill>
                  <a:schemeClr val="bg1"/>
                </a:solidFill>
                <a:latin typeface="Ubuntu" panose="020B0504030602030204"/>
                <a:cs typeface="Ubuntu" panose="020B0504030602030204"/>
              </a:defRPr>
            </a:lvl1pPr>
          </a:lstStyle>
          <a:p>
            <a:r>
              <a:rPr lang="en-US" dirty="0"/>
              <a:t>Click to edit Master title style</a:t>
            </a:r>
            <a:endParaRPr dirty="0"/>
          </a:p>
        </p:txBody>
      </p:sp>
      <p:cxnSp>
        <p:nvCxnSpPr>
          <p:cNvPr id="15" name="Straight Connector 14"/>
          <p:cNvCxnSpPr/>
          <p:nvPr userDrawn="1"/>
        </p:nvCxnSpPr>
        <p:spPr>
          <a:xfrm>
            <a:off x="0" y="10422069"/>
            <a:ext cx="20104100"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907690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bk object 16"/>
          <p:cNvSpPr/>
          <p:nvPr userDrawn="1"/>
        </p:nvSpPr>
        <p:spPr>
          <a:xfrm>
            <a:off x="0" y="712073"/>
            <a:ext cx="20104100" cy="9699674"/>
          </a:xfrm>
          <a:custGeom>
            <a:avLst/>
            <a:gdLst/>
            <a:ahLst/>
            <a:cxnLst/>
            <a:rect l="l" t="t" r="r" b="b"/>
            <a:pathLst>
              <a:path w="20104100" h="8879840">
                <a:moveTo>
                  <a:pt x="0" y="8879310"/>
                </a:moveTo>
                <a:lnTo>
                  <a:pt x="20104100" y="8879310"/>
                </a:lnTo>
                <a:lnTo>
                  <a:pt x="20104100" y="0"/>
                </a:lnTo>
                <a:lnTo>
                  <a:pt x="0" y="0"/>
                </a:lnTo>
                <a:lnTo>
                  <a:pt x="0" y="8879310"/>
                </a:lnTo>
                <a:close/>
              </a:path>
            </a:pathLst>
          </a:custGeom>
          <a:solidFill>
            <a:srgbClr val="D1D2D3"/>
          </a:solidFill>
          <a:ln>
            <a:solidFill>
              <a:schemeClr val="tx1"/>
            </a:solidFill>
          </a:ln>
        </p:spPr>
        <p:txBody>
          <a:bodyPr wrap="square" lIns="0" tIns="0" rIns="0" bIns="0" rtlCol="0"/>
          <a:lstStyle/>
          <a:p>
            <a:endParaRPr>
              <a:latin typeface="Ubuntu" panose="020B0504030602030204" pitchFamily="34" charset="0"/>
            </a:endParaRPr>
          </a:p>
        </p:txBody>
      </p:sp>
      <p:sp>
        <p:nvSpPr>
          <p:cNvPr id="6" name="Holder 2"/>
          <p:cNvSpPr>
            <a:spLocks noGrp="1"/>
          </p:cNvSpPr>
          <p:nvPr>
            <p:ph type="title"/>
          </p:nvPr>
        </p:nvSpPr>
        <p:spPr>
          <a:xfrm>
            <a:off x="5629148" y="92075"/>
            <a:ext cx="8845805" cy="615553"/>
          </a:xfrm>
          <a:prstGeom prst="rect">
            <a:avLst/>
          </a:prstGeom>
        </p:spPr>
        <p:txBody>
          <a:bodyPr lIns="0" tIns="0" rIns="0" bIns="0"/>
          <a:lstStyle>
            <a:lvl1pPr>
              <a:defRPr sz="4000" b="0" i="0">
                <a:solidFill>
                  <a:schemeClr val="bg1"/>
                </a:solidFill>
                <a:latin typeface="Ubuntu" panose="020B0504030602030204"/>
                <a:cs typeface="Ubuntu" panose="020B0504030602030204"/>
              </a:defRPr>
            </a:lvl1pPr>
          </a:lstStyle>
          <a:p>
            <a:r>
              <a:rPr lang="en-US" dirty="0"/>
              <a:t>Click to edit Master title style</a:t>
            </a:r>
            <a:endParaRPr dirty="0"/>
          </a:p>
        </p:txBody>
      </p:sp>
      <p:cxnSp>
        <p:nvCxnSpPr>
          <p:cNvPr id="8" name="Straight Connector 7"/>
          <p:cNvCxnSpPr/>
          <p:nvPr userDrawn="1"/>
        </p:nvCxnSpPr>
        <p:spPr>
          <a:xfrm>
            <a:off x="0" y="10422069"/>
            <a:ext cx="20104100" cy="0"/>
          </a:xfrm>
          <a:prstGeom prst="line">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1005205" y="2601150"/>
            <a:ext cx="18093690" cy="166199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66868936"/>
      </p:ext>
    </p:extLst>
  </p:cSld>
  <p:clrMapOvr>
    <a:masterClrMapping/>
  </p:clrMapOvr>
  <p:transition>
    <p:fade thruBlk="1"/>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Holder 3"/>
          <p:cNvSpPr>
            <a:spLocks noGrp="1"/>
          </p:cNvSpPr>
          <p:nvPr>
            <p:ph type="body" idx="1"/>
          </p:nvPr>
        </p:nvSpPr>
        <p:spPr>
          <a:xfrm>
            <a:off x="1005205" y="2601150"/>
            <a:ext cx="18093690" cy="553998"/>
          </a:xfrm>
          <a:prstGeom prst="rect">
            <a:avLst/>
          </a:prstGeom>
        </p:spPr>
        <p:txBody>
          <a:bodyPr wrap="square" lIns="0" tIns="0" rIns="0" bIns="0">
            <a:spAutoFit/>
          </a:bodyPr>
          <a:lstStyle>
            <a:lvl1pPr>
              <a:defRPr/>
            </a:lvl1pPr>
          </a:lstStyle>
          <a:p>
            <a:endParaRPr dirty="0"/>
          </a:p>
        </p:txBody>
      </p:sp>
      <p:sp>
        <p:nvSpPr>
          <p:cNvPr id="26" name="object 3"/>
          <p:cNvSpPr/>
          <p:nvPr userDrawn="1"/>
        </p:nvSpPr>
        <p:spPr>
          <a:xfrm>
            <a:off x="0" y="0"/>
            <a:ext cx="20104100" cy="712073"/>
          </a:xfrm>
          <a:custGeom>
            <a:avLst/>
            <a:gdLst/>
            <a:ahLst/>
            <a:cxnLst/>
            <a:rect l="l" t="t" r="r" b="b"/>
            <a:pathLst>
              <a:path w="20104100" h="1036955">
                <a:moveTo>
                  <a:pt x="0" y="1036617"/>
                </a:moveTo>
                <a:lnTo>
                  <a:pt x="20104099" y="1036617"/>
                </a:lnTo>
                <a:lnTo>
                  <a:pt x="20104099" y="0"/>
                </a:lnTo>
                <a:lnTo>
                  <a:pt x="0" y="0"/>
                </a:lnTo>
                <a:lnTo>
                  <a:pt x="0" y="1036617"/>
                </a:lnTo>
                <a:close/>
              </a:path>
            </a:pathLst>
          </a:custGeom>
          <a:solidFill>
            <a:srgbClr val="414042"/>
          </a:solidFill>
        </p:spPr>
        <p:txBody>
          <a:bodyPr wrap="square" lIns="0" tIns="0" rIns="0" bIns="0" rtlCol="0"/>
          <a:lstStyle/>
          <a:p>
            <a:endParaRPr dirty="0">
              <a:latin typeface="Ubuntu" panose="020B0504030602030204" pitchFamily="34" charset="0"/>
            </a:endParaRPr>
          </a:p>
        </p:txBody>
      </p:sp>
      <p:sp>
        <p:nvSpPr>
          <p:cNvPr id="28" name="Holder 2"/>
          <p:cNvSpPr>
            <a:spLocks noGrp="1"/>
          </p:cNvSpPr>
          <p:nvPr>
            <p:ph type="title"/>
          </p:nvPr>
        </p:nvSpPr>
        <p:spPr>
          <a:xfrm>
            <a:off x="5629148" y="103204"/>
            <a:ext cx="9985502" cy="502920"/>
          </a:xfrm>
          <a:prstGeom prst="rect">
            <a:avLst/>
          </a:prstGeom>
        </p:spPr>
        <p:txBody>
          <a:bodyPr wrap="square" lIns="0" tIns="0" rIns="0" bIns="0">
            <a:spAutoFit/>
          </a:bodyPr>
          <a:lstStyle>
            <a:lvl1pPr>
              <a:defRPr sz="3300" b="0" i="0">
                <a:solidFill>
                  <a:schemeClr val="bg1"/>
                </a:solidFill>
                <a:latin typeface="Ubuntu Light"/>
                <a:cs typeface="Ubuntu Light"/>
              </a:defRPr>
            </a:lvl1pPr>
          </a:lstStyle>
          <a:p>
            <a:r>
              <a:rPr lang="en-US" dirty="0"/>
              <a:t>Title</a:t>
            </a:r>
            <a:endParaRPr dirty="0"/>
          </a:p>
        </p:txBody>
      </p:sp>
      <p:pic>
        <p:nvPicPr>
          <p:cNvPr id="2" name="Picture 1"/>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7744038" y="10683875"/>
            <a:ext cx="2137812" cy="370554"/>
          </a:xfrm>
          <a:prstGeom prst="rect">
            <a:avLst/>
          </a:prstGeom>
        </p:spPr>
      </p:pic>
      <p:cxnSp>
        <p:nvCxnSpPr>
          <p:cNvPr id="8" name="Straight Connector 7"/>
          <p:cNvCxnSpPr/>
          <p:nvPr userDrawn="1"/>
        </p:nvCxnSpPr>
        <p:spPr>
          <a:xfrm>
            <a:off x="0" y="10422069"/>
            <a:ext cx="20104100" cy="0"/>
          </a:xfrm>
          <a:prstGeom prst="line">
            <a:avLst/>
          </a:prstGeom>
          <a:ln w="25400"/>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61" r:id="rId1"/>
    <p:sldLayoutId id="2147483669" r:id="rId2"/>
    <p:sldLayoutId id="2147483666" r:id="rId3"/>
    <p:sldLayoutId id="2147483662" r:id="rId4"/>
    <p:sldLayoutId id="2147483667" r:id="rId5"/>
    <p:sldLayoutId id="2147483663" r:id="rId6"/>
    <p:sldLayoutId id="2147483668" r:id="rId7"/>
    <p:sldLayoutId id="2147483664" r:id="rId8"/>
    <p:sldLayoutId id="2147483670" r:id="rId9"/>
    <p:sldLayoutId id="2147483672" r:id="rId10"/>
    <p:sldLayoutId id="2147483673" r:id="rId11"/>
  </p:sldLayoutIdLst>
  <p:timing>
    <p:tnLst>
      <p:par>
        <p:cTn id="1" dur="indefinite" restart="never" nodeType="tmRoot"/>
      </p:par>
    </p:tnLst>
  </p:timing>
  <p:hf sldNum="0" hdr="0" ftr="0" dt="0"/>
  <p:txStyles>
    <p:titleStyle>
      <a:lvl1pPr algn="ctr" eaLnBrk="1" hangingPunct="1">
        <a:defRPr sz="3600">
          <a:latin typeface="+mj-lt"/>
          <a:ea typeface="Tahoma" panose="020B0604030504040204" pitchFamily="34" charset="0"/>
          <a:cs typeface="Tahoma" panose="020B0604030504040204" pitchFamily="34" charset="0"/>
        </a:defRPr>
      </a:lvl1pPr>
    </p:titleStyle>
    <p:bodyStyle>
      <a:lvl1pPr marL="0" eaLnBrk="1" hangingPunct="1">
        <a:defRPr sz="3600">
          <a:latin typeface="+mj-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p:bodyStyle>
    <p:other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hyperlink" Target="http://bit.ly/15bDRRA" TargetMode="External"/><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hyperlink" Target="http://bit.ly/13Zio1f"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hyperlink" Target="http://sentryone.com/BookADemo"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hyperlink" Target="http://blogs.sentryone.com/" TargetMode="External"/><Relationship Id="rId13"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hyperlink" Target="http://www.sqlsentry.tv/" TargetMode="External"/><Relationship Id="rId12"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answers.sqlperformance.com/" TargetMode="External"/><Relationship Id="rId11" Type="http://schemas.openxmlformats.org/officeDocument/2006/relationships/image" Target="../media/image7.png"/><Relationship Id="rId5" Type="http://schemas.openxmlformats.org/officeDocument/2006/relationships/hyperlink" Target="http://sqlperformance.com/" TargetMode="External"/><Relationship Id="rId10" Type="http://schemas.openxmlformats.org/officeDocument/2006/relationships/image" Target="../media/image6.png"/><Relationship Id="rId4" Type="http://schemas.openxmlformats.org/officeDocument/2006/relationships/hyperlink" Target="http://www.sentryone.com/sql-server-books/" TargetMode="External"/><Relationship Id="rId9"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hyperlink" Target="http://sentryone.com/plan-explorer" TargetMode="External"/><Relationship Id="rId2" Type="http://schemas.openxmlformats.org/officeDocument/2006/relationships/image" Target="../media/image28.jpeg"/><Relationship Id="rId1" Type="http://schemas.openxmlformats.org/officeDocument/2006/relationships/slideLayout" Target="../slideLayouts/slideLayout3.xml"/><Relationship Id="rId4" Type="http://schemas.openxmlformats.org/officeDocument/2006/relationships/hyperlink" Target="mailto:KKline@sentryone.com"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hyperlink" Target="http://sentryone.com/plan-explorer" TargetMode="External"/><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hyperlink" Target="mailto:KKline@sentryone.com"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hyperlink" Target="mailto:KKline@SentryOne.com" TargetMode="External"/><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hyperlink" Target="http://twitter.com/kekline" TargetMode="External"/><Relationship Id="rId11" Type="http://schemas.openxmlformats.org/officeDocument/2006/relationships/image" Target="../media/image14.png"/><Relationship Id="rId5" Type="http://schemas.openxmlformats.org/officeDocument/2006/relationships/hyperlink" Target="https://www.linkedin.com/in/kekline/" TargetMode="External"/><Relationship Id="rId10" Type="http://schemas.openxmlformats.org/officeDocument/2006/relationships/image" Target="../media/image13.png"/><Relationship Id="rId4" Type="http://schemas.openxmlformats.org/officeDocument/2006/relationships/hyperlink" Target="http://blogs.sentryone.com/author/kevinkline/" TargetMode="External"/><Relationship Id="rId9"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3" r="3"/>
          <a:stretch>
            <a:fillRect/>
          </a:stretch>
        </p:blipFill>
        <p:spPr>
          <a:prstGeom prst="rect">
            <a:avLst/>
          </a:prstGeom>
        </p:spPr>
      </p:pic>
      <p:sp>
        <p:nvSpPr>
          <p:cNvPr id="6" name="Title 5"/>
          <p:cNvSpPr>
            <a:spLocks noGrp="1"/>
          </p:cNvSpPr>
          <p:nvPr>
            <p:ph type="ctrTitle"/>
          </p:nvPr>
        </p:nvSpPr>
        <p:spPr>
          <a:xfrm>
            <a:off x="170121" y="1701864"/>
            <a:ext cx="7157436" cy="3327336"/>
          </a:xfrm>
          <a:solidFill>
            <a:schemeClr val="accent1"/>
          </a:solidFill>
        </p:spPr>
        <p:txBody>
          <a:bodyPr>
            <a:normAutofit fontScale="90000"/>
          </a:bodyPr>
          <a:lstStyle/>
          <a:p>
            <a:pPr algn="l"/>
            <a:r>
              <a:rPr lang="en-US" sz="6000" dirty="0">
                <a:latin typeface="+mj-lt"/>
              </a:rPr>
              <a:t> </a:t>
            </a:r>
            <a:r>
              <a:rPr lang="en-US" sz="6000" dirty="0" smtClean="0">
                <a:latin typeface="+mj-lt"/>
              </a:rPr>
              <a:t>Architecture Choices</a:t>
            </a:r>
            <a:br>
              <a:rPr lang="en-US" sz="6000" dirty="0" smtClean="0">
                <a:latin typeface="+mj-lt"/>
              </a:rPr>
            </a:br>
            <a:r>
              <a:rPr lang="en-US" sz="6000" dirty="0"/>
              <a:t> </a:t>
            </a:r>
            <a:r>
              <a:rPr lang="en-US" sz="6000" dirty="0" smtClean="0"/>
              <a:t>That Impact </a:t>
            </a:r>
            <a:br>
              <a:rPr lang="en-US" sz="6000" dirty="0" smtClean="0"/>
            </a:br>
            <a:r>
              <a:rPr lang="en-US" sz="6000" dirty="0"/>
              <a:t> </a:t>
            </a:r>
            <a:r>
              <a:rPr lang="en-US" sz="6000" dirty="0" smtClean="0"/>
              <a:t>Performance of </a:t>
            </a:r>
            <a:br>
              <a:rPr lang="en-US" sz="6000" dirty="0" smtClean="0"/>
            </a:br>
            <a:r>
              <a:rPr lang="en-US" sz="6000" dirty="0"/>
              <a:t> </a:t>
            </a:r>
            <a:r>
              <a:rPr lang="en-US" sz="6000" dirty="0" smtClean="0"/>
              <a:t>Microsoft SQL Server</a:t>
            </a:r>
            <a:endParaRPr lang="en-US" sz="17400" dirty="0">
              <a:latin typeface="+mj-lt"/>
            </a:endParaRPr>
          </a:p>
        </p:txBody>
      </p:sp>
    </p:spTree>
    <p:extLst>
      <p:ext uri="{BB962C8B-B14F-4D97-AF65-F5344CB8AC3E}">
        <p14:creationId xmlns:p14="http://schemas.microsoft.com/office/powerpoint/2010/main" val="39186753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 Pages With Heavy Write Performance</a:t>
            </a:r>
            <a:endParaRPr lang="en-US" dirty="0"/>
          </a:p>
        </p:txBody>
      </p:sp>
      <p:sp>
        <p:nvSpPr>
          <p:cNvPr id="3" name="Content Placeholder 2"/>
          <p:cNvSpPr>
            <a:spLocks noGrp="1"/>
          </p:cNvSpPr>
          <p:nvPr>
            <p:ph idx="1"/>
          </p:nvPr>
        </p:nvSpPr>
        <p:spPr>
          <a:xfrm>
            <a:off x="10897963" y="8489581"/>
            <a:ext cx="5461420" cy="1381154"/>
          </a:xfrm>
        </p:spPr>
        <p:txBody>
          <a:bodyPr>
            <a:normAutofit/>
          </a:bodyPr>
          <a:lstStyle/>
          <a:p>
            <a:pPr algn="ctr"/>
            <a:r>
              <a:rPr lang="en-US" sz="2400" b="0" i="1" dirty="0" smtClean="0">
                <a:solidFill>
                  <a:schemeClr val="tx1">
                    <a:lumMod val="75000"/>
                  </a:schemeClr>
                </a:solidFill>
              </a:rPr>
              <a:t>Remember:</a:t>
            </a:r>
          </a:p>
          <a:p>
            <a:pPr algn="ctr"/>
            <a:r>
              <a:rPr lang="en-US" sz="2400" b="0" i="1" dirty="0" smtClean="0">
                <a:solidFill>
                  <a:schemeClr val="tx1">
                    <a:lumMod val="75000"/>
                  </a:schemeClr>
                </a:solidFill>
              </a:rPr>
              <a:t>Each write </a:t>
            </a:r>
            <a:r>
              <a:rPr lang="en-US" sz="2400" b="0" i="1" dirty="0">
                <a:solidFill>
                  <a:schemeClr val="tx1">
                    <a:lumMod val="75000"/>
                  </a:schemeClr>
                </a:solidFill>
              </a:rPr>
              <a:t>to leaf pages requires </a:t>
            </a:r>
            <a:r>
              <a:rPr lang="en-US" sz="2400" b="0" i="1" dirty="0" smtClean="0">
                <a:solidFill>
                  <a:schemeClr val="tx1">
                    <a:lumMod val="75000"/>
                  </a:schemeClr>
                </a:solidFill>
              </a:rPr>
              <a:t>all non-clustered index </a:t>
            </a:r>
            <a:r>
              <a:rPr lang="en-US" sz="2400" b="0" i="1" dirty="0">
                <a:solidFill>
                  <a:schemeClr val="tx1">
                    <a:lumMod val="75000"/>
                  </a:schemeClr>
                </a:solidFill>
              </a:rPr>
              <a:t>structures to be </a:t>
            </a:r>
            <a:r>
              <a:rPr lang="en-US" sz="2400" b="0" i="1" dirty="0" smtClean="0">
                <a:solidFill>
                  <a:schemeClr val="tx1">
                    <a:lumMod val="75000"/>
                  </a:schemeClr>
                </a:solidFill>
              </a:rPr>
              <a:t>updated!</a:t>
            </a:r>
            <a:endParaRPr lang="en-US" sz="2400" b="0" i="1" dirty="0">
              <a:solidFill>
                <a:schemeClr val="tx1">
                  <a:lumMod val="75000"/>
                </a:schemeClr>
              </a:solidFill>
            </a:endParaRPr>
          </a:p>
        </p:txBody>
      </p:sp>
      <p:sp>
        <p:nvSpPr>
          <p:cNvPr id="4" name="AutoShape 4"/>
          <p:cNvSpPr>
            <a:spLocks noChangeArrowheads="1"/>
          </p:cNvSpPr>
          <p:nvPr/>
        </p:nvSpPr>
        <p:spPr bwMode="auto">
          <a:xfrm>
            <a:off x="10143613" y="3901540"/>
            <a:ext cx="887408" cy="1183212"/>
          </a:xfrm>
          <a:prstGeom prst="foldedCorner">
            <a:avLst>
              <a:gd name="adj" fmla="val 12500"/>
            </a:avLst>
          </a:prstGeom>
          <a:solidFill>
            <a:schemeClr val="accent1"/>
          </a:solidFill>
          <a:ln w="9525">
            <a:solidFill>
              <a:schemeClr val="tx1"/>
            </a:solidFill>
            <a:round/>
            <a:headEnd/>
            <a:tailEnd/>
          </a:ln>
          <a:effectLst/>
        </p:spPr>
        <p:txBody>
          <a:bodyPr wrap="none" anchor="ctr"/>
          <a:lstStyle/>
          <a:p>
            <a:pPr defTabSz="1507846">
              <a:defRPr/>
            </a:pPr>
            <a:endParaRPr lang="en-US" sz="2968" kern="0">
              <a:solidFill>
                <a:sysClr val="windowText" lastClr="000000"/>
              </a:solidFill>
            </a:endParaRPr>
          </a:p>
        </p:txBody>
      </p:sp>
      <p:sp>
        <p:nvSpPr>
          <p:cNvPr id="5" name="AutoShape 5"/>
          <p:cNvSpPr>
            <a:spLocks noChangeArrowheads="1"/>
          </p:cNvSpPr>
          <p:nvPr/>
        </p:nvSpPr>
        <p:spPr bwMode="auto">
          <a:xfrm>
            <a:off x="11180230" y="3901540"/>
            <a:ext cx="887408" cy="1183212"/>
          </a:xfrm>
          <a:prstGeom prst="foldedCorner">
            <a:avLst>
              <a:gd name="adj" fmla="val 12500"/>
            </a:avLst>
          </a:prstGeom>
          <a:solidFill>
            <a:schemeClr val="accent1"/>
          </a:solidFill>
          <a:ln w="9525">
            <a:solidFill>
              <a:schemeClr val="tx1"/>
            </a:solidFill>
            <a:round/>
            <a:headEnd/>
            <a:tailEnd/>
          </a:ln>
          <a:effectLst/>
        </p:spPr>
        <p:txBody>
          <a:bodyPr wrap="none" anchor="ctr"/>
          <a:lstStyle/>
          <a:p>
            <a:pPr defTabSz="1507846">
              <a:defRPr/>
            </a:pPr>
            <a:endParaRPr lang="en-US" sz="2968" kern="0">
              <a:solidFill>
                <a:sysClr val="windowText" lastClr="000000"/>
              </a:solidFill>
            </a:endParaRPr>
          </a:p>
        </p:txBody>
      </p:sp>
      <p:sp>
        <p:nvSpPr>
          <p:cNvPr id="6" name="AutoShape 6"/>
          <p:cNvSpPr>
            <a:spLocks noChangeArrowheads="1"/>
          </p:cNvSpPr>
          <p:nvPr/>
        </p:nvSpPr>
        <p:spPr bwMode="auto">
          <a:xfrm>
            <a:off x="12214222" y="3901540"/>
            <a:ext cx="890025" cy="1183212"/>
          </a:xfrm>
          <a:prstGeom prst="foldedCorner">
            <a:avLst>
              <a:gd name="adj" fmla="val 12500"/>
            </a:avLst>
          </a:prstGeom>
          <a:solidFill>
            <a:schemeClr val="accent1"/>
          </a:solidFill>
          <a:ln w="9525">
            <a:solidFill>
              <a:schemeClr val="tx1"/>
            </a:solidFill>
            <a:round/>
            <a:headEnd/>
            <a:tailEnd/>
          </a:ln>
          <a:effectLst/>
        </p:spPr>
        <p:txBody>
          <a:bodyPr wrap="none" anchor="ctr"/>
          <a:lstStyle/>
          <a:p>
            <a:pPr defTabSz="1507846">
              <a:defRPr/>
            </a:pPr>
            <a:endParaRPr lang="en-US" sz="2968" kern="0">
              <a:solidFill>
                <a:sysClr val="windowText" lastClr="000000"/>
              </a:solidFill>
            </a:endParaRPr>
          </a:p>
        </p:txBody>
      </p:sp>
      <p:sp>
        <p:nvSpPr>
          <p:cNvPr id="7" name="AutoShape 7"/>
          <p:cNvSpPr>
            <a:spLocks noChangeArrowheads="1"/>
          </p:cNvSpPr>
          <p:nvPr/>
        </p:nvSpPr>
        <p:spPr bwMode="auto">
          <a:xfrm>
            <a:off x="13842445" y="3901540"/>
            <a:ext cx="890025" cy="1183212"/>
          </a:xfrm>
          <a:prstGeom prst="foldedCorner">
            <a:avLst>
              <a:gd name="adj" fmla="val 12500"/>
            </a:avLst>
          </a:prstGeom>
          <a:solidFill>
            <a:schemeClr val="accent1"/>
          </a:solidFill>
          <a:ln w="9525">
            <a:solidFill>
              <a:schemeClr val="tx1"/>
            </a:solidFill>
            <a:round/>
            <a:headEnd/>
            <a:tailEnd/>
          </a:ln>
          <a:effectLst/>
        </p:spPr>
        <p:txBody>
          <a:bodyPr wrap="none" anchor="ctr"/>
          <a:lstStyle/>
          <a:p>
            <a:pPr defTabSz="1507846">
              <a:defRPr/>
            </a:pPr>
            <a:endParaRPr lang="en-US" sz="2968" kern="0">
              <a:solidFill>
                <a:sysClr val="windowText" lastClr="000000"/>
              </a:solidFill>
            </a:endParaRPr>
          </a:p>
        </p:txBody>
      </p:sp>
      <p:sp>
        <p:nvSpPr>
          <p:cNvPr id="8" name="AutoShape 8"/>
          <p:cNvSpPr>
            <a:spLocks noChangeArrowheads="1"/>
          </p:cNvSpPr>
          <p:nvPr/>
        </p:nvSpPr>
        <p:spPr bwMode="auto">
          <a:xfrm>
            <a:off x="14879062" y="3901540"/>
            <a:ext cx="887407" cy="1183212"/>
          </a:xfrm>
          <a:prstGeom prst="foldedCorner">
            <a:avLst>
              <a:gd name="adj" fmla="val 12500"/>
            </a:avLst>
          </a:prstGeom>
          <a:solidFill>
            <a:schemeClr val="accent1"/>
          </a:solidFill>
          <a:ln w="9525">
            <a:solidFill>
              <a:schemeClr val="tx1"/>
            </a:solidFill>
            <a:round/>
            <a:headEnd/>
            <a:tailEnd/>
          </a:ln>
          <a:effectLst/>
        </p:spPr>
        <p:txBody>
          <a:bodyPr wrap="none" anchor="ctr"/>
          <a:lstStyle/>
          <a:p>
            <a:pPr defTabSz="1507846">
              <a:defRPr/>
            </a:pPr>
            <a:endParaRPr lang="en-US" sz="2968" kern="0">
              <a:solidFill>
                <a:sysClr val="windowText" lastClr="000000"/>
              </a:solidFill>
            </a:endParaRPr>
          </a:p>
        </p:txBody>
      </p:sp>
      <p:sp>
        <p:nvSpPr>
          <p:cNvPr id="9" name="AutoShape 9"/>
          <p:cNvSpPr>
            <a:spLocks noChangeArrowheads="1"/>
          </p:cNvSpPr>
          <p:nvPr/>
        </p:nvSpPr>
        <p:spPr bwMode="auto">
          <a:xfrm>
            <a:off x="15915680" y="3901540"/>
            <a:ext cx="887407" cy="1183212"/>
          </a:xfrm>
          <a:prstGeom prst="foldedCorner">
            <a:avLst>
              <a:gd name="adj" fmla="val 12500"/>
            </a:avLst>
          </a:prstGeom>
          <a:solidFill>
            <a:schemeClr val="accent1"/>
          </a:solidFill>
          <a:ln w="9525">
            <a:solidFill>
              <a:schemeClr val="tx1"/>
            </a:solidFill>
            <a:round/>
            <a:headEnd/>
            <a:tailEnd/>
          </a:ln>
          <a:effectLst/>
        </p:spPr>
        <p:txBody>
          <a:bodyPr wrap="none" anchor="ctr"/>
          <a:lstStyle/>
          <a:p>
            <a:pPr defTabSz="1507846">
              <a:defRPr/>
            </a:pPr>
            <a:endParaRPr lang="en-US" sz="2968" kern="0">
              <a:solidFill>
                <a:sysClr val="windowText" lastClr="000000"/>
              </a:solidFill>
            </a:endParaRPr>
          </a:p>
        </p:txBody>
      </p:sp>
      <p:sp>
        <p:nvSpPr>
          <p:cNvPr id="10" name="Line 10"/>
          <p:cNvSpPr>
            <a:spLocks noChangeShapeType="1"/>
          </p:cNvSpPr>
          <p:nvPr/>
        </p:nvSpPr>
        <p:spPr bwMode="auto">
          <a:xfrm>
            <a:off x="10986509" y="3901534"/>
            <a:ext cx="219889" cy="0"/>
          </a:xfrm>
          <a:prstGeom prst="line">
            <a:avLst/>
          </a:prstGeom>
          <a:noFill/>
          <a:ln w="9525">
            <a:solidFill>
              <a:schemeClr val="tx1"/>
            </a:solidFill>
            <a:round/>
            <a:headEnd type="triangle" w="sm" len="med"/>
            <a:tailEnd type="triangle" w="sm" len="med"/>
          </a:ln>
          <a:effectLst/>
        </p:spPr>
        <p:txBody>
          <a:bodyPr/>
          <a:lstStyle/>
          <a:p>
            <a:pPr defTabSz="1507846">
              <a:defRPr/>
            </a:pPr>
            <a:endParaRPr lang="en-US" sz="2968" kern="0">
              <a:solidFill>
                <a:sysClr val="windowText" lastClr="000000"/>
              </a:solidFill>
            </a:endParaRPr>
          </a:p>
        </p:txBody>
      </p:sp>
      <p:sp>
        <p:nvSpPr>
          <p:cNvPr id="11" name="Line 12"/>
          <p:cNvSpPr>
            <a:spLocks noChangeShapeType="1"/>
          </p:cNvSpPr>
          <p:nvPr/>
        </p:nvSpPr>
        <p:spPr bwMode="auto">
          <a:xfrm>
            <a:off x="12030991" y="3901534"/>
            <a:ext cx="222505" cy="0"/>
          </a:xfrm>
          <a:prstGeom prst="line">
            <a:avLst/>
          </a:prstGeom>
          <a:noFill/>
          <a:ln w="9525">
            <a:solidFill>
              <a:schemeClr val="tx1"/>
            </a:solidFill>
            <a:round/>
            <a:headEnd type="triangle" w="sm" len="med"/>
            <a:tailEnd type="triangle" w="sm" len="med"/>
          </a:ln>
          <a:effectLst/>
        </p:spPr>
        <p:txBody>
          <a:bodyPr/>
          <a:lstStyle/>
          <a:p>
            <a:pPr defTabSz="1507846">
              <a:defRPr/>
            </a:pPr>
            <a:endParaRPr lang="en-US" sz="2968" kern="0">
              <a:solidFill>
                <a:sysClr val="windowText" lastClr="000000"/>
              </a:solidFill>
            </a:endParaRPr>
          </a:p>
        </p:txBody>
      </p:sp>
      <p:sp>
        <p:nvSpPr>
          <p:cNvPr id="12" name="Line 13"/>
          <p:cNvSpPr>
            <a:spLocks noChangeShapeType="1"/>
          </p:cNvSpPr>
          <p:nvPr/>
        </p:nvSpPr>
        <p:spPr bwMode="auto">
          <a:xfrm>
            <a:off x="14693203" y="3901534"/>
            <a:ext cx="222507" cy="0"/>
          </a:xfrm>
          <a:prstGeom prst="line">
            <a:avLst/>
          </a:prstGeom>
          <a:noFill/>
          <a:ln w="9525">
            <a:solidFill>
              <a:schemeClr val="tx1"/>
            </a:solidFill>
            <a:round/>
            <a:headEnd type="triangle" w="sm" len="med"/>
            <a:tailEnd type="triangle" w="sm" len="med"/>
          </a:ln>
          <a:effectLst/>
        </p:spPr>
        <p:txBody>
          <a:bodyPr/>
          <a:lstStyle/>
          <a:p>
            <a:pPr defTabSz="1507846">
              <a:defRPr/>
            </a:pPr>
            <a:endParaRPr lang="en-US" sz="2968" kern="0">
              <a:solidFill>
                <a:sysClr val="windowText" lastClr="000000"/>
              </a:solidFill>
            </a:endParaRPr>
          </a:p>
        </p:txBody>
      </p:sp>
      <p:sp>
        <p:nvSpPr>
          <p:cNvPr id="13" name="Line 14"/>
          <p:cNvSpPr>
            <a:spLocks noChangeShapeType="1"/>
          </p:cNvSpPr>
          <p:nvPr/>
        </p:nvSpPr>
        <p:spPr bwMode="auto">
          <a:xfrm>
            <a:off x="15729821" y="3901534"/>
            <a:ext cx="222507" cy="0"/>
          </a:xfrm>
          <a:prstGeom prst="line">
            <a:avLst/>
          </a:prstGeom>
          <a:noFill/>
          <a:ln w="9525">
            <a:solidFill>
              <a:schemeClr val="tx1"/>
            </a:solidFill>
            <a:round/>
            <a:headEnd type="triangle" w="sm" len="med"/>
            <a:tailEnd type="triangle" w="sm" len="med"/>
          </a:ln>
          <a:effectLst/>
        </p:spPr>
        <p:txBody>
          <a:bodyPr/>
          <a:lstStyle/>
          <a:p>
            <a:pPr defTabSz="1507846">
              <a:defRPr/>
            </a:pPr>
            <a:endParaRPr lang="en-US" sz="2968" kern="0">
              <a:solidFill>
                <a:sysClr val="windowText" lastClr="000000"/>
              </a:solidFill>
            </a:endParaRPr>
          </a:p>
        </p:txBody>
      </p:sp>
      <p:sp>
        <p:nvSpPr>
          <p:cNvPr id="14" name="AutoShape 15"/>
          <p:cNvSpPr>
            <a:spLocks noChangeArrowheads="1"/>
          </p:cNvSpPr>
          <p:nvPr/>
        </p:nvSpPr>
        <p:spPr bwMode="auto">
          <a:xfrm>
            <a:off x="16952297" y="3901540"/>
            <a:ext cx="887407" cy="1183212"/>
          </a:xfrm>
          <a:prstGeom prst="foldedCorner">
            <a:avLst>
              <a:gd name="adj" fmla="val 12500"/>
            </a:avLst>
          </a:prstGeom>
          <a:solidFill>
            <a:schemeClr val="accent1"/>
          </a:solidFill>
          <a:ln w="9525">
            <a:solidFill>
              <a:schemeClr val="tx1"/>
            </a:solidFill>
            <a:round/>
            <a:headEnd/>
            <a:tailEnd/>
          </a:ln>
          <a:effectLst/>
        </p:spPr>
        <p:txBody>
          <a:bodyPr wrap="none" anchor="ctr"/>
          <a:lstStyle/>
          <a:p>
            <a:pPr defTabSz="1507846">
              <a:defRPr/>
            </a:pPr>
            <a:endParaRPr lang="en-US" sz="2968" kern="0">
              <a:solidFill>
                <a:sysClr val="windowText" lastClr="000000"/>
              </a:solidFill>
            </a:endParaRPr>
          </a:p>
        </p:txBody>
      </p:sp>
      <p:sp>
        <p:nvSpPr>
          <p:cNvPr id="15" name="Line 16"/>
          <p:cNvSpPr>
            <a:spLocks noChangeShapeType="1"/>
          </p:cNvSpPr>
          <p:nvPr/>
        </p:nvSpPr>
        <p:spPr bwMode="auto">
          <a:xfrm>
            <a:off x="16766438" y="3901534"/>
            <a:ext cx="222507" cy="0"/>
          </a:xfrm>
          <a:prstGeom prst="line">
            <a:avLst/>
          </a:prstGeom>
          <a:noFill/>
          <a:ln w="9525">
            <a:solidFill>
              <a:schemeClr val="tx1"/>
            </a:solidFill>
            <a:round/>
            <a:headEnd type="triangle" w="sm" len="med"/>
            <a:tailEnd type="triangle" w="sm" len="med"/>
          </a:ln>
          <a:effectLst/>
        </p:spPr>
        <p:txBody>
          <a:bodyPr/>
          <a:lstStyle/>
          <a:p>
            <a:pPr defTabSz="1507846">
              <a:defRPr/>
            </a:pPr>
            <a:endParaRPr lang="en-US" sz="2968" kern="0">
              <a:solidFill>
                <a:sysClr val="windowText" lastClr="000000"/>
              </a:solidFill>
            </a:endParaRPr>
          </a:p>
        </p:txBody>
      </p:sp>
      <p:sp>
        <p:nvSpPr>
          <p:cNvPr id="16" name="AutoShape 17"/>
          <p:cNvSpPr>
            <a:spLocks noChangeArrowheads="1"/>
          </p:cNvSpPr>
          <p:nvPr/>
        </p:nvSpPr>
        <p:spPr bwMode="auto">
          <a:xfrm>
            <a:off x="9106995" y="3901540"/>
            <a:ext cx="887408" cy="1183212"/>
          </a:xfrm>
          <a:prstGeom prst="foldedCorner">
            <a:avLst>
              <a:gd name="adj" fmla="val 12500"/>
            </a:avLst>
          </a:prstGeom>
          <a:solidFill>
            <a:schemeClr val="accent1"/>
          </a:solidFill>
          <a:ln w="9525">
            <a:solidFill>
              <a:schemeClr val="tx1"/>
            </a:solidFill>
            <a:round/>
            <a:headEnd/>
            <a:tailEnd/>
          </a:ln>
          <a:effectLst/>
        </p:spPr>
        <p:txBody>
          <a:bodyPr wrap="none" anchor="ctr"/>
          <a:lstStyle/>
          <a:p>
            <a:pPr defTabSz="1507846">
              <a:defRPr/>
            </a:pPr>
            <a:endParaRPr lang="en-US" sz="2968" kern="0">
              <a:solidFill>
                <a:sysClr val="windowText" lastClr="000000"/>
              </a:solidFill>
            </a:endParaRPr>
          </a:p>
        </p:txBody>
      </p:sp>
      <p:sp>
        <p:nvSpPr>
          <p:cNvPr id="17" name="Line 18"/>
          <p:cNvSpPr>
            <a:spLocks noChangeShapeType="1"/>
          </p:cNvSpPr>
          <p:nvPr/>
        </p:nvSpPr>
        <p:spPr bwMode="auto">
          <a:xfrm>
            <a:off x="9949892" y="3901534"/>
            <a:ext cx="219889" cy="0"/>
          </a:xfrm>
          <a:prstGeom prst="line">
            <a:avLst/>
          </a:prstGeom>
          <a:noFill/>
          <a:ln w="9525">
            <a:solidFill>
              <a:schemeClr val="tx1"/>
            </a:solidFill>
            <a:round/>
            <a:headEnd type="triangle" w="sm" len="med"/>
            <a:tailEnd type="triangle" w="sm" len="med"/>
          </a:ln>
          <a:effectLst/>
        </p:spPr>
        <p:txBody>
          <a:bodyPr/>
          <a:lstStyle/>
          <a:p>
            <a:pPr defTabSz="1507846">
              <a:defRPr/>
            </a:pPr>
            <a:endParaRPr lang="en-US" sz="2968" kern="0">
              <a:solidFill>
                <a:sysClr val="windowText" lastClr="000000"/>
              </a:solidFill>
            </a:endParaRPr>
          </a:p>
        </p:txBody>
      </p:sp>
      <p:sp>
        <p:nvSpPr>
          <p:cNvPr id="18" name="Line 19"/>
          <p:cNvSpPr>
            <a:spLocks noChangeShapeType="1"/>
          </p:cNvSpPr>
          <p:nvPr/>
        </p:nvSpPr>
        <p:spPr bwMode="auto">
          <a:xfrm>
            <a:off x="12337254" y="2320432"/>
            <a:ext cx="222507" cy="0"/>
          </a:xfrm>
          <a:prstGeom prst="line">
            <a:avLst/>
          </a:prstGeom>
          <a:noFill/>
          <a:ln w="9525">
            <a:solidFill>
              <a:schemeClr val="tx1"/>
            </a:solidFill>
            <a:round/>
            <a:headEnd type="triangle" w="sm" len="med"/>
            <a:tailEnd type="triangle" w="sm" len="med"/>
          </a:ln>
          <a:effectLst/>
        </p:spPr>
        <p:txBody>
          <a:bodyPr/>
          <a:lstStyle/>
          <a:p>
            <a:pPr defTabSz="1507846">
              <a:defRPr/>
            </a:pPr>
            <a:endParaRPr lang="en-US" sz="2968" kern="0">
              <a:solidFill>
                <a:sysClr val="windowText" lastClr="000000"/>
              </a:solidFill>
            </a:endParaRPr>
          </a:p>
        </p:txBody>
      </p:sp>
      <p:sp>
        <p:nvSpPr>
          <p:cNvPr id="19" name="Line 20"/>
          <p:cNvSpPr>
            <a:spLocks noChangeShapeType="1"/>
          </p:cNvSpPr>
          <p:nvPr/>
        </p:nvSpPr>
        <p:spPr bwMode="auto">
          <a:xfrm>
            <a:off x="14386940" y="2320432"/>
            <a:ext cx="222505" cy="0"/>
          </a:xfrm>
          <a:prstGeom prst="line">
            <a:avLst/>
          </a:prstGeom>
          <a:noFill/>
          <a:ln w="9525">
            <a:solidFill>
              <a:schemeClr val="tx1"/>
            </a:solidFill>
            <a:round/>
            <a:headEnd type="triangle" w="sm" len="med"/>
            <a:tailEnd type="triangle" w="sm" len="med"/>
          </a:ln>
          <a:effectLst/>
        </p:spPr>
        <p:txBody>
          <a:bodyPr/>
          <a:lstStyle/>
          <a:p>
            <a:pPr defTabSz="1507846">
              <a:defRPr/>
            </a:pPr>
            <a:endParaRPr lang="en-US" sz="2968" kern="0">
              <a:solidFill>
                <a:sysClr val="windowText" lastClr="000000"/>
              </a:solidFill>
            </a:endParaRPr>
          </a:p>
        </p:txBody>
      </p:sp>
      <p:sp>
        <p:nvSpPr>
          <p:cNvPr id="20" name="Line 21"/>
          <p:cNvSpPr>
            <a:spLocks noChangeShapeType="1"/>
          </p:cNvSpPr>
          <p:nvPr/>
        </p:nvSpPr>
        <p:spPr bwMode="auto">
          <a:xfrm>
            <a:off x="13345087" y="2320432"/>
            <a:ext cx="222505" cy="0"/>
          </a:xfrm>
          <a:prstGeom prst="line">
            <a:avLst/>
          </a:prstGeom>
          <a:noFill/>
          <a:ln w="9525">
            <a:solidFill>
              <a:schemeClr val="tx1"/>
            </a:solidFill>
            <a:round/>
            <a:headEnd type="triangle" w="sm" len="med"/>
            <a:tailEnd type="triangle" w="sm" len="med"/>
          </a:ln>
          <a:effectLst/>
        </p:spPr>
        <p:txBody>
          <a:bodyPr/>
          <a:lstStyle/>
          <a:p>
            <a:pPr defTabSz="1507846">
              <a:defRPr/>
            </a:pPr>
            <a:endParaRPr lang="en-US" sz="2968" kern="0">
              <a:solidFill>
                <a:sysClr val="windowText" lastClr="000000"/>
              </a:solidFill>
            </a:endParaRPr>
          </a:p>
        </p:txBody>
      </p:sp>
      <p:sp>
        <p:nvSpPr>
          <p:cNvPr id="21" name="Line 22"/>
          <p:cNvSpPr>
            <a:spLocks noChangeShapeType="1"/>
          </p:cNvSpPr>
          <p:nvPr/>
        </p:nvSpPr>
        <p:spPr bwMode="auto">
          <a:xfrm flipH="1">
            <a:off x="9515350" y="2571733"/>
            <a:ext cx="2010410" cy="1382157"/>
          </a:xfrm>
          <a:prstGeom prst="line">
            <a:avLst/>
          </a:prstGeom>
          <a:noFill/>
          <a:ln w="19050">
            <a:solidFill>
              <a:schemeClr val="tx1"/>
            </a:solidFill>
            <a:round/>
            <a:headEnd/>
            <a:tailEnd type="triangle" w="med" len="sm"/>
          </a:ln>
          <a:effectLst/>
        </p:spPr>
        <p:txBody>
          <a:bodyPr/>
          <a:lstStyle/>
          <a:p>
            <a:pPr defTabSz="1507846">
              <a:defRPr/>
            </a:pPr>
            <a:endParaRPr lang="en-US" sz="2968" kern="0">
              <a:solidFill>
                <a:sysClr val="windowText" lastClr="000000"/>
              </a:solidFill>
            </a:endParaRPr>
          </a:p>
        </p:txBody>
      </p:sp>
      <p:sp>
        <p:nvSpPr>
          <p:cNvPr id="22" name="Line 23"/>
          <p:cNvSpPr>
            <a:spLocks noChangeShapeType="1"/>
          </p:cNvSpPr>
          <p:nvPr/>
        </p:nvSpPr>
        <p:spPr bwMode="auto">
          <a:xfrm flipH="1">
            <a:off x="10520555" y="2948685"/>
            <a:ext cx="1005205" cy="1005205"/>
          </a:xfrm>
          <a:prstGeom prst="line">
            <a:avLst/>
          </a:prstGeom>
          <a:noFill/>
          <a:ln w="19050">
            <a:solidFill>
              <a:schemeClr val="tx1"/>
            </a:solidFill>
            <a:round/>
            <a:headEnd/>
            <a:tailEnd type="triangle" w="med" len="sm"/>
          </a:ln>
          <a:effectLst/>
        </p:spPr>
        <p:txBody>
          <a:bodyPr/>
          <a:lstStyle/>
          <a:p>
            <a:pPr defTabSz="1507846">
              <a:defRPr/>
            </a:pPr>
            <a:endParaRPr lang="en-US" sz="2968" kern="0">
              <a:solidFill>
                <a:sysClr val="windowText" lastClr="000000"/>
              </a:solidFill>
            </a:endParaRPr>
          </a:p>
        </p:txBody>
      </p:sp>
      <p:sp>
        <p:nvSpPr>
          <p:cNvPr id="23" name="Line 24"/>
          <p:cNvSpPr>
            <a:spLocks noChangeShapeType="1"/>
          </p:cNvSpPr>
          <p:nvPr/>
        </p:nvSpPr>
        <p:spPr bwMode="auto">
          <a:xfrm>
            <a:off x="11525760" y="3451287"/>
            <a:ext cx="0" cy="502603"/>
          </a:xfrm>
          <a:prstGeom prst="line">
            <a:avLst/>
          </a:prstGeom>
          <a:noFill/>
          <a:ln w="19050">
            <a:solidFill>
              <a:schemeClr val="tx1"/>
            </a:solidFill>
            <a:round/>
            <a:headEnd/>
            <a:tailEnd type="triangle" w="med" len="sm"/>
          </a:ln>
          <a:effectLst/>
        </p:spPr>
        <p:txBody>
          <a:bodyPr/>
          <a:lstStyle/>
          <a:p>
            <a:pPr defTabSz="1507846">
              <a:defRPr/>
            </a:pPr>
            <a:endParaRPr lang="en-US" sz="2968" kern="0">
              <a:solidFill>
                <a:sysClr val="windowText" lastClr="000000"/>
              </a:solidFill>
            </a:endParaRPr>
          </a:p>
        </p:txBody>
      </p:sp>
      <p:sp>
        <p:nvSpPr>
          <p:cNvPr id="24" name="Line 25"/>
          <p:cNvSpPr>
            <a:spLocks noChangeShapeType="1"/>
          </p:cNvSpPr>
          <p:nvPr/>
        </p:nvSpPr>
        <p:spPr bwMode="auto">
          <a:xfrm>
            <a:off x="12154013" y="3451287"/>
            <a:ext cx="502603" cy="502603"/>
          </a:xfrm>
          <a:prstGeom prst="line">
            <a:avLst/>
          </a:prstGeom>
          <a:noFill/>
          <a:ln w="19050">
            <a:solidFill>
              <a:schemeClr val="tx1"/>
            </a:solidFill>
            <a:round/>
            <a:headEnd/>
            <a:tailEnd type="triangle" w="med" len="sm"/>
          </a:ln>
          <a:effectLst/>
        </p:spPr>
        <p:txBody>
          <a:bodyPr/>
          <a:lstStyle/>
          <a:p>
            <a:pPr defTabSz="1507846">
              <a:defRPr/>
            </a:pPr>
            <a:endParaRPr lang="en-US" sz="2968" kern="0">
              <a:solidFill>
                <a:sysClr val="windowText" lastClr="000000"/>
              </a:solidFill>
            </a:endParaRPr>
          </a:p>
        </p:txBody>
      </p:sp>
      <p:sp>
        <p:nvSpPr>
          <p:cNvPr id="25" name="AutoShape 26"/>
          <p:cNvSpPr>
            <a:spLocks noChangeArrowheads="1"/>
          </p:cNvSpPr>
          <p:nvPr/>
        </p:nvSpPr>
        <p:spPr bwMode="auto">
          <a:xfrm>
            <a:off x="11486495" y="2320434"/>
            <a:ext cx="887407" cy="1183212"/>
          </a:xfrm>
          <a:prstGeom prst="foldedCorner">
            <a:avLst>
              <a:gd name="adj" fmla="val 12500"/>
            </a:avLst>
          </a:prstGeom>
          <a:solidFill>
            <a:schemeClr val="accent1"/>
          </a:solidFill>
          <a:ln w="9525">
            <a:solidFill>
              <a:schemeClr val="tx1"/>
            </a:solidFill>
            <a:round/>
            <a:headEnd/>
            <a:tailEnd/>
          </a:ln>
          <a:effectLst/>
        </p:spPr>
        <p:txBody>
          <a:bodyPr wrap="none" anchor="ctr"/>
          <a:lstStyle/>
          <a:p>
            <a:pPr defTabSz="1507846">
              <a:defRPr/>
            </a:pPr>
            <a:endParaRPr lang="en-US" sz="2968" kern="0">
              <a:solidFill>
                <a:sysClr val="windowText" lastClr="000000"/>
              </a:solidFill>
            </a:endParaRPr>
          </a:p>
        </p:txBody>
      </p:sp>
      <p:sp>
        <p:nvSpPr>
          <p:cNvPr id="26" name="Line 27"/>
          <p:cNvSpPr>
            <a:spLocks noChangeShapeType="1"/>
          </p:cNvSpPr>
          <p:nvPr/>
        </p:nvSpPr>
        <p:spPr bwMode="auto">
          <a:xfrm>
            <a:off x="15376438" y="2446082"/>
            <a:ext cx="1929260" cy="1507808"/>
          </a:xfrm>
          <a:prstGeom prst="line">
            <a:avLst/>
          </a:prstGeom>
          <a:noFill/>
          <a:ln w="19050">
            <a:solidFill>
              <a:schemeClr val="tx1"/>
            </a:solidFill>
            <a:round/>
            <a:headEnd/>
            <a:tailEnd type="triangle" w="med" len="sm"/>
          </a:ln>
          <a:effectLst/>
        </p:spPr>
        <p:txBody>
          <a:bodyPr/>
          <a:lstStyle/>
          <a:p>
            <a:pPr defTabSz="1507846">
              <a:defRPr/>
            </a:pPr>
            <a:endParaRPr lang="en-US" sz="2968" kern="0">
              <a:solidFill>
                <a:sysClr val="windowText" lastClr="000000"/>
              </a:solidFill>
            </a:endParaRPr>
          </a:p>
        </p:txBody>
      </p:sp>
      <p:sp>
        <p:nvSpPr>
          <p:cNvPr id="27" name="Line 28"/>
          <p:cNvSpPr>
            <a:spLocks noChangeShapeType="1"/>
          </p:cNvSpPr>
          <p:nvPr/>
        </p:nvSpPr>
        <p:spPr bwMode="auto">
          <a:xfrm>
            <a:off x="15376429" y="2857068"/>
            <a:ext cx="963321" cy="1096826"/>
          </a:xfrm>
          <a:prstGeom prst="line">
            <a:avLst/>
          </a:prstGeom>
          <a:noFill/>
          <a:ln w="19050">
            <a:solidFill>
              <a:schemeClr val="tx1"/>
            </a:solidFill>
            <a:round/>
            <a:headEnd/>
            <a:tailEnd type="triangle" w="med" len="sm"/>
          </a:ln>
          <a:effectLst/>
        </p:spPr>
        <p:txBody>
          <a:bodyPr/>
          <a:lstStyle/>
          <a:p>
            <a:pPr defTabSz="1507846">
              <a:defRPr/>
            </a:pPr>
            <a:endParaRPr lang="en-US" sz="2968" kern="0">
              <a:solidFill>
                <a:sysClr val="windowText" lastClr="000000"/>
              </a:solidFill>
            </a:endParaRPr>
          </a:p>
        </p:txBody>
      </p:sp>
      <p:sp>
        <p:nvSpPr>
          <p:cNvPr id="28" name="Line 29"/>
          <p:cNvSpPr>
            <a:spLocks noChangeShapeType="1"/>
          </p:cNvSpPr>
          <p:nvPr/>
        </p:nvSpPr>
        <p:spPr bwMode="auto">
          <a:xfrm flipH="1">
            <a:off x="15376429" y="3406791"/>
            <a:ext cx="0" cy="547103"/>
          </a:xfrm>
          <a:prstGeom prst="line">
            <a:avLst/>
          </a:prstGeom>
          <a:noFill/>
          <a:ln w="19050">
            <a:solidFill>
              <a:schemeClr val="tx1"/>
            </a:solidFill>
            <a:round/>
            <a:headEnd/>
            <a:tailEnd type="triangle" w="med" len="sm"/>
          </a:ln>
          <a:effectLst/>
        </p:spPr>
        <p:txBody>
          <a:bodyPr/>
          <a:lstStyle/>
          <a:p>
            <a:pPr defTabSz="1507846">
              <a:defRPr/>
            </a:pPr>
            <a:endParaRPr lang="en-US" sz="2968" kern="0">
              <a:solidFill>
                <a:sysClr val="windowText" lastClr="000000"/>
              </a:solidFill>
            </a:endParaRPr>
          </a:p>
        </p:txBody>
      </p:sp>
      <p:sp>
        <p:nvSpPr>
          <p:cNvPr id="29" name="Line 30"/>
          <p:cNvSpPr>
            <a:spLocks noChangeShapeType="1"/>
          </p:cNvSpPr>
          <p:nvPr/>
        </p:nvSpPr>
        <p:spPr bwMode="auto">
          <a:xfrm flipH="1">
            <a:off x="14290074" y="3406791"/>
            <a:ext cx="481661" cy="547103"/>
          </a:xfrm>
          <a:prstGeom prst="line">
            <a:avLst/>
          </a:prstGeom>
          <a:noFill/>
          <a:ln w="19050">
            <a:solidFill>
              <a:schemeClr val="tx1"/>
            </a:solidFill>
            <a:round/>
            <a:headEnd/>
            <a:tailEnd type="triangle" w="med" len="sm"/>
          </a:ln>
          <a:effectLst/>
        </p:spPr>
        <p:txBody>
          <a:bodyPr/>
          <a:lstStyle/>
          <a:p>
            <a:pPr defTabSz="1507846">
              <a:defRPr/>
            </a:pPr>
            <a:endParaRPr lang="en-US" sz="2968" kern="0">
              <a:solidFill>
                <a:sysClr val="windowText" lastClr="000000"/>
              </a:solidFill>
            </a:endParaRPr>
          </a:p>
        </p:txBody>
      </p:sp>
      <p:sp>
        <p:nvSpPr>
          <p:cNvPr id="30" name="AutoShape 31"/>
          <p:cNvSpPr>
            <a:spLocks noChangeArrowheads="1"/>
          </p:cNvSpPr>
          <p:nvPr/>
        </p:nvSpPr>
        <p:spPr bwMode="auto">
          <a:xfrm>
            <a:off x="14572792" y="2320434"/>
            <a:ext cx="887408" cy="1183212"/>
          </a:xfrm>
          <a:prstGeom prst="foldedCorner">
            <a:avLst>
              <a:gd name="adj" fmla="val 12500"/>
            </a:avLst>
          </a:prstGeom>
          <a:solidFill>
            <a:schemeClr val="accent1"/>
          </a:solidFill>
          <a:ln w="9525">
            <a:solidFill>
              <a:schemeClr val="tx1"/>
            </a:solidFill>
            <a:round/>
            <a:headEnd/>
            <a:tailEnd/>
          </a:ln>
          <a:effectLst/>
        </p:spPr>
        <p:txBody>
          <a:bodyPr wrap="none" anchor="ctr"/>
          <a:lstStyle/>
          <a:p>
            <a:pPr defTabSz="1507846">
              <a:defRPr/>
            </a:pPr>
            <a:endParaRPr lang="en-US" sz="2968" kern="0">
              <a:solidFill>
                <a:sysClr val="windowText" lastClr="000000"/>
              </a:solidFill>
            </a:endParaRPr>
          </a:p>
        </p:txBody>
      </p:sp>
      <p:sp>
        <p:nvSpPr>
          <p:cNvPr id="31" name="Line 32"/>
          <p:cNvSpPr>
            <a:spLocks noChangeShapeType="1"/>
          </p:cNvSpPr>
          <p:nvPr/>
        </p:nvSpPr>
        <p:spPr bwMode="auto">
          <a:xfrm flipH="1">
            <a:off x="12028363" y="1315224"/>
            <a:ext cx="1005205" cy="1005205"/>
          </a:xfrm>
          <a:prstGeom prst="line">
            <a:avLst/>
          </a:prstGeom>
          <a:noFill/>
          <a:ln w="19050">
            <a:solidFill>
              <a:schemeClr val="tx1"/>
            </a:solidFill>
            <a:round/>
            <a:headEnd/>
            <a:tailEnd type="triangle" w="med" len="sm"/>
          </a:ln>
          <a:effectLst/>
        </p:spPr>
        <p:txBody>
          <a:bodyPr/>
          <a:lstStyle/>
          <a:p>
            <a:pPr defTabSz="1507846">
              <a:defRPr/>
            </a:pPr>
            <a:endParaRPr lang="en-US" sz="2968" kern="0">
              <a:solidFill>
                <a:sysClr val="windowText" lastClr="000000"/>
              </a:solidFill>
            </a:endParaRPr>
          </a:p>
        </p:txBody>
      </p:sp>
      <p:sp>
        <p:nvSpPr>
          <p:cNvPr id="32" name="Line 33"/>
          <p:cNvSpPr>
            <a:spLocks noChangeShapeType="1"/>
          </p:cNvSpPr>
          <p:nvPr/>
        </p:nvSpPr>
        <p:spPr bwMode="auto">
          <a:xfrm flipH="1">
            <a:off x="12907917" y="1817829"/>
            <a:ext cx="125651" cy="502603"/>
          </a:xfrm>
          <a:prstGeom prst="line">
            <a:avLst/>
          </a:prstGeom>
          <a:noFill/>
          <a:ln w="19050">
            <a:solidFill>
              <a:schemeClr val="tx1"/>
            </a:solidFill>
            <a:round/>
            <a:headEnd/>
            <a:tailEnd type="triangle" w="med" len="sm"/>
          </a:ln>
          <a:effectLst/>
        </p:spPr>
        <p:txBody>
          <a:bodyPr/>
          <a:lstStyle/>
          <a:p>
            <a:pPr defTabSz="1507846">
              <a:defRPr/>
            </a:pPr>
            <a:endParaRPr lang="en-US" sz="2968" kern="0">
              <a:solidFill>
                <a:sysClr val="windowText" lastClr="000000"/>
              </a:solidFill>
            </a:endParaRPr>
          </a:p>
        </p:txBody>
      </p:sp>
      <p:sp>
        <p:nvSpPr>
          <p:cNvPr id="33" name="Line 34"/>
          <p:cNvSpPr>
            <a:spLocks noChangeShapeType="1"/>
          </p:cNvSpPr>
          <p:nvPr/>
        </p:nvSpPr>
        <p:spPr bwMode="auto">
          <a:xfrm>
            <a:off x="13913122" y="1223610"/>
            <a:ext cx="963321" cy="1096826"/>
          </a:xfrm>
          <a:prstGeom prst="line">
            <a:avLst/>
          </a:prstGeom>
          <a:noFill/>
          <a:ln w="19050">
            <a:solidFill>
              <a:schemeClr val="tx1"/>
            </a:solidFill>
            <a:round/>
            <a:headEnd/>
            <a:tailEnd type="triangle" w="med" len="sm"/>
          </a:ln>
          <a:effectLst/>
        </p:spPr>
        <p:txBody>
          <a:bodyPr/>
          <a:lstStyle/>
          <a:p>
            <a:pPr defTabSz="1507846">
              <a:defRPr/>
            </a:pPr>
            <a:endParaRPr lang="en-US" sz="2968" kern="0">
              <a:solidFill>
                <a:sysClr val="windowText" lastClr="000000"/>
              </a:solidFill>
            </a:endParaRPr>
          </a:p>
        </p:txBody>
      </p:sp>
      <p:sp>
        <p:nvSpPr>
          <p:cNvPr id="34" name="Line 35"/>
          <p:cNvSpPr>
            <a:spLocks noChangeShapeType="1"/>
          </p:cNvSpPr>
          <p:nvPr/>
        </p:nvSpPr>
        <p:spPr bwMode="auto">
          <a:xfrm>
            <a:off x="13913122" y="1773333"/>
            <a:ext cx="125651" cy="547103"/>
          </a:xfrm>
          <a:prstGeom prst="line">
            <a:avLst/>
          </a:prstGeom>
          <a:noFill/>
          <a:ln w="19050">
            <a:solidFill>
              <a:schemeClr val="tx1"/>
            </a:solidFill>
            <a:round/>
            <a:headEnd/>
            <a:tailEnd type="triangle" w="med" len="sm"/>
          </a:ln>
          <a:effectLst/>
        </p:spPr>
        <p:txBody>
          <a:bodyPr/>
          <a:lstStyle/>
          <a:p>
            <a:pPr defTabSz="1507846">
              <a:defRPr/>
            </a:pPr>
            <a:endParaRPr lang="en-US" sz="2968" kern="0">
              <a:solidFill>
                <a:sysClr val="windowText" lastClr="000000"/>
              </a:solidFill>
            </a:endParaRPr>
          </a:p>
        </p:txBody>
      </p:sp>
      <p:sp>
        <p:nvSpPr>
          <p:cNvPr id="35" name="Text Box 36"/>
          <p:cNvSpPr txBox="1">
            <a:spLocks noChangeArrowheads="1"/>
          </p:cNvSpPr>
          <p:nvPr/>
        </p:nvSpPr>
        <p:spPr bwMode="auto">
          <a:xfrm>
            <a:off x="7303000" y="3827439"/>
            <a:ext cx="1959735" cy="461665"/>
          </a:xfrm>
          <a:prstGeom prst="rect">
            <a:avLst/>
          </a:prstGeom>
          <a:noFill/>
          <a:ln w="9525">
            <a:noFill/>
            <a:miter lim="800000"/>
            <a:headEnd/>
            <a:tailEnd/>
          </a:ln>
          <a:effectLst/>
        </p:spPr>
        <p:txBody>
          <a:bodyPr wrap="square">
            <a:spAutoFit/>
          </a:bodyPr>
          <a:lstStyle/>
          <a:p>
            <a:pPr defTabSz="1507846" eaLnBrk="0" hangingPunct="0">
              <a:spcBef>
                <a:spcPct val="50000"/>
              </a:spcBef>
              <a:defRPr/>
            </a:pPr>
            <a:r>
              <a:rPr lang="en-US" sz="2400" kern="0" dirty="0">
                <a:solidFill>
                  <a:srgbClr val="FF0000"/>
                </a:solidFill>
                <a:latin typeface="Verdana" pitchFamily="34" charset="0"/>
              </a:rPr>
              <a:t>Leaf Pages</a:t>
            </a:r>
            <a:endParaRPr lang="en-US" sz="2400" b="1" kern="0" dirty="0">
              <a:solidFill>
                <a:srgbClr val="FF0000"/>
              </a:solidFill>
              <a:effectLst>
                <a:outerShdw blurRad="38100" dist="38100" dir="2700000" algn="tl">
                  <a:srgbClr val="C0C0C0"/>
                </a:outerShdw>
              </a:effectLst>
              <a:latin typeface="Arial" pitchFamily="34" charset="0"/>
            </a:endParaRPr>
          </a:p>
        </p:txBody>
      </p:sp>
      <p:sp>
        <p:nvSpPr>
          <p:cNvPr id="36" name="Text Box 37"/>
          <p:cNvSpPr txBox="1">
            <a:spLocks noChangeArrowheads="1"/>
          </p:cNvSpPr>
          <p:nvPr/>
        </p:nvSpPr>
        <p:spPr bwMode="auto">
          <a:xfrm>
            <a:off x="11263341" y="853554"/>
            <a:ext cx="2204121" cy="461665"/>
          </a:xfrm>
          <a:prstGeom prst="rect">
            <a:avLst/>
          </a:prstGeom>
          <a:noFill/>
          <a:ln w="9525">
            <a:noFill/>
            <a:miter lim="800000"/>
            <a:headEnd/>
            <a:tailEnd/>
          </a:ln>
          <a:effectLst/>
        </p:spPr>
        <p:txBody>
          <a:bodyPr wrap="square">
            <a:spAutoFit/>
          </a:bodyPr>
          <a:lstStyle/>
          <a:p>
            <a:pPr defTabSz="1507846" eaLnBrk="0" hangingPunct="0">
              <a:spcBef>
                <a:spcPct val="50000"/>
              </a:spcBef>
              <a:defRPr/>
            </a:pPr>
            <a:r>
              <a:rPr lang="en-US" sz="2400" kern="0" dirty="0">
                <a:solidFill>
                  <a:srgbClr val="FF0000"/>
                </a:solidFill>
                <a:latin typeface="Verdana" pitchFamily="34" charset="0"/>
              </a:rPr>
              <a:t>Root Page</a:t>
            </a:r>
            <a:endParaRPr lang="en-US" b="1" kern="0" dirty="0">
              <a:solidFill>
                <a:srgbClr val="FF0000"/>
              </a:solidFill>
              <a:effectLst>
                <a:outerShdw blurRad="38100" dist="38100" dir="2700000" algn="tl">
                  <a:srgbClr val="C0C0C0"/>
                </a:outerShdw>
              </a:effectLst>
              <a:latin typeface="Arial" pitchFamily="34" charset="0"/>
            </a:endParaRPr>
          </a:p>
        </p:txBody>
      </p:sp>
      <p:sp>
        <p:nvSpPr>
          <p:cNvPr id="37" name="AutoShape 38"/>
          <p:cNvSpPr>
            <a:spLocks noChangeArrowheads="1"/>
          </p:cNvSpPr>
          <p:nvPr/>
        </p:nvSpPr>
        <p:spPr bwMode="auto">
          <a:xfrm>
            <a:off x="13025715" y="938278"/>
            <a:ext cx="887407" cy="1183212"/>
          </a:xfrm>
          <a:prstGeom prst="foldedCorner">
            <a:avLst>
              <a:gd name="adj" fmla="val 12500"/>
            </a:avLst>
          </a:prstGeom>
          <a:solidFill>
            <a:schemeClr val="accent1"/>
          </a:solidFill>
          <a:ln w="9525">
            <a:solidFill>
              <a:schemeClr val="tx1"/>
            </a:solidFill>
            <a:round/>
            <a:headEnd/>
            <a:tailEnd/>
          </a:ln>
          <a:effectLst/>
        </p:spPr>
        <p:txBody>
          <a:bodyPr wrap="none" anchor="ctr"/>
          <a:lstStyle/>
          <a:p>
            <a:pPr defTabSz="1507846">
              <a:defRPr/>
            </a:pPr>
            <a:endParaRPr lang="en-US" sz="2968" kern="0">
              <a:solidFill>
                <a:sysClr val="windowText" lastClr="000000"/>
              </a:solidFill>
            </a:endParaRPr>
          </a:p>
        </p:txBody>
      </p:sp>
      <p:sp>
        <p:nvSpPr>
          <p:cNvPr id="38" name="AutoShape 43"/>
          <p:cNvSpPr>
            <a:spLocks noChangeArrowheads="1"/>
          </p:cNvSpPr>
          <p:nvPr/>
        </p:nvSpPr>
        <p:spPr bwMode="auto">
          <a:xfrm>
            <a:off x="12520494" y="2320434"/>
            <a:ext cx="890025" cy="1183212"/>
          </a:xfrm>
          <a:prstGeom prst="foldedCorner">
            <a:avLst>
              <a:gd name="adj" fmla="val 12500"/>
            </a:avLst>
          </a:prstGeom>
          <a:solidFill>
            <a:schemeClr val="accent1"/>
          </a:solidFill>
          <a:ln w="9525">
            <a:solidFill>
              <a:schemeClr val="tx1"/>
            </a:solidFill>
            <a:round/>
            <a:headEnd/>
            <a:tailEnd/>
          </a:ln>
          <a:effectLst/>
        </p:spPr>
        <p:txBody>
          <a:bodyPr wrap="none" anchor="ctr"/>
          <a:lstStyle/>
          <a:p>
            <a:pPr defTabSz="1507846">
              <a:defRPr/>
            </a:pPr>
            <a:endParaRPr lang="en-US" sz="2968" kern="0">
              <a:solidFill>
                <a:sysClr val="windowText" lastClr="000000"/>
              </a:solidFill>
            </a:endParaRPr>
          </a:p>
        </p:txBody>
      </p:sp>
      <p:sp>
        <p:nvSpPr>
          <p:cNvPr id="39" name="AutoShape 44"/>
          <p:cNvSpPr>
            <a:spLocks noChangeArrowheads="1"/>
          </p:cNvSpPr>
          <p:nvPr/>
        </p:nvSpPr>
        <p:spPr bwMode="auto">
          <a:xfrm>
            <a:off x="13536170" y="2320434"/>
            <a:ext cx="890025" cy="1183212"/>
          </a:xfrm>
          <a:prstGeom prst="foldedCorner">
            <a:avLst>
              <a:gd name="adj" fmla="val 12500"/>
            </a:avLst>
          </a:prstGeom>
          <a:solidFill>
            <a:schemeClr val="accent1"/>
          </a:solidFill>
          <a:ln w="9525">
            <a:solidFill>
              <a:schemeClr val="tx1"/>
            </a:solidFill>
            <a:round/>
            <a:headEnd/>
            <a:tailEnd/>
          </a:ln>
          <a:effectLst/>
        </p:spPr>
        <p:txBody>
          <a:bodyPr wrap="none" anchor="ctr"/>
          <a:lstStyle/>
          <a:p>
            <a:pPr defTabSz="1507846">
              <a:defRPr/>
            </a:pPr>
            <a:endParaRPr lang="en-US" sz="2968" kern="0">
              <a:solidFill>
                <a:sysClr val="windowText" lastClr="000000"/>
              </a:solidFill>
            </a:endParaRPr>
          </a:p>
        </p:txBody>
      </p:sp>
      <p:sp>
        <p:nvSpPr>
          <p:cNvPr id="40" name="Text Box 45"/>
          <p:cNvSpPr txBox="1">
            <a:spLocks noChangeArrowheads="1"/>
          </p:cNvSpPr>
          <p:nvPr/>
        </p:nvSpPr>
        <p:spPr bwMode="auto">
          <a:xfrm>
            <a:off x="17490164" y="3839538"/>
            <a:ext cx="2010410" cy="461665"/>
          </a:xfrm>
          <a:prstGeom prst="rect">
            <a:avLst/>
          </a:prstGeom>
          <a:noFill/>
          <a:ln w="9525">
            <a:noFill/>
            <a:miter lim="800000"/>
            <a:headEnd/>
            <a:tailEnd/>
          </a:ln>
          <a:effectLst/>
        </p:spPr>
        <p:txBody>
          <a:bodyPr>
            <a:spAutoFit/>
          </a:bodyPr>
          <a:lstStyle/>
          <a:p>
            <a:pPr algn="ctr" defTabSz="1507846" eaLnBrk="0" hangingPunct="0">
              <a:spcBef>
                <a:spcPct val="50000"/>
              </a:spcBef>
              <a:defRPr/>
            </a:pPr>
            <a:r>
              <a:rPr lang="en-US" sz="2400" kern="0" dirty="0">
                <a:solidFill>
                  <a:srgbClr val="FF0000"/>
                </a:solidFill>
                <a:latin typeface="Verdana" pitchFamily="34" charset="0"/>
              </a:rPr>
              <a:t>Level 0</a:t>
            </a:r>
            <a:endParaRPr lang="en-US" b="1" i="1" kern="0" dirty="0">
              <a:solidFill>
                <a:srgbClr val="FF0000"/>
              </a:solidFill>
              <a:effectLst>
                <a:outerShdw blurRad="38100" dist="38100" dir="2700000" algn="tl">
                  <a:srgbClr val="C0C0C0"/>
                </a:outerShdw>
              </a:effectLst>
              <a:latin typeface="Arial Narrow" pitchFamily="34" charset="0"/>
            </a:endParaRPr>
          </a:p>
        </p:txBody>
      </p:sp>
      <p:sp>
        <p:nvSpPr>
          <p:cNvPr id="41" name="Text Box 48"/>
          <p:cNvSpPr txBox="1">
            <a:spLocks noChangeArrowheads="1"/>
          </p:cNvSpPr>
          <p:nvPr/>
        </p:nvSpPr>
        <p:spPr bwMode="auto">
          <a:xfrm>
            <a:off x="9213001" y="2236190"/>
            <a:ext cx="2222444" cy="830997"/>
          </a:xfrm>
          <a:prstGeom prst="rect">
            <a:avLst/>
          </a:prstGeom>
          <a:noFill/>
          <a:ln w="9525">
            <a:noFill/>
            <a:miter lim="800000"/>
            <a:headEnd/>
            <a:tailEnd/>
          </a:ln>
          <a:effectLst/>
        </p:spPr>
        <p:txBody>
          <a:bodyPr wrap="square">
            <a:spAutoFit/>
          </a:bodyPr>
          <a:lstStyle/>
          <a:p>
            <a:pPr defTabSz="1507846" eaLnBrk="0" hangingPunct="0">
              <a:spcBef>
                <a:spcPct val="50000"/>
              </a:spcBef>
              <a:defRPr/>
            </a:pPr>
            <a:r>
              <a:rPr lang="en-US" sz="2400" kern="0" dirty="0">
                <a:solidFill>
                  <a:srgbClr val="FF0000"/>
                </a:solidFill>
                <a:latin typeface="Verdana" pitchFamily="34" charset="0"/>
              </a:rPr>
              <a:t>Intermediate Pages</a:t>
            </a:r>
            <a:endParaRPr lang="en-US" sz="2400" b="1" kern="0" dirty="0">
              <a:solidFill>
                <a:srgbClr val="FF0000"/>
              </a:solidFill>
              <a:effectLst>
                <a:outerShdw blurRad="38100" dist="38100" dir="2700000" algn="tl">
                  <a:srgbClr val="C0C0C0"/>
                </a:outerShdw>
              </a:effectLst>
              <a:latin typeface="Arial" pitchFamily="34" charset="0"/>
            </a:endParaRPr>
          </a:p>
        </p:txBody>
      </p:sp>
      <p:sp>
        <p:nvSpPr>
          <p:cNvPr id="42" name="Text Box 70"/>
          <p:cNvSpPr txBox="1">
            <a:spLocks noChangeArrowheads="1"/>
          </p:cNvSpPr>
          <p:nvPr/>
        </p:nvSpPr>
        <p:spPr bwMode="auto">
          <a:xfrm>
            <a:off x="15143448" y="2236190"/>
            <a:ext cx="2010410" cy="461665"/>
          </a:xfrm>
          <a:prstGeom prst="rect">
            <a:avLst/>
          </a:prstGeom>
          <a:noFill/>
          <a:ln w="9525">
            <a:noFill/>
            <a:miter lim="800000"/>
            <a:headEnd/>
            <a:tailEnd/>
          </a:ln>
          <a:effectLst/>
        </p:spPr>
        <p:txBody>
          <a:bodyPr>
            <a:spAutoFit/>
          </a:bodyPr>
          <a:lstStyle/>
          <a:p>
            <a:pPr algn="ctr" defTabSz="1507846" eaLnBrk="0" hangingPunct="0">
              <a:spcBef>
                <a:spcPct val="50000"/>
              </a:spcBef>
              <a:defRPr/>
            </a:pPr>
            <a:r>
              <a:rPr lang="en-US" sz="2400" kern="0" dirty="0">
                <a:solidFill>
                  <a:srgbClr val="FF0000"/>
                </a:solidFill>
                <a:latin typeface="Verdana" pitchFamily="34" charset="0"/>
              </a:rPr>
              <a:t>Level 1</a:t>
            </a:r>
            <a:endParaRPr lang="en-US" b="1" i="1" kern="0" dirty="0">
              <a:solidFill>
                <a:srgbClr val="FF0000"/>
              </a:solidFill>
              <a:effectLst>
                <a:outerShdw blurRad="38100" dist="38100" dir="2700000" algn="tl">
                  <a:srgbClr val="C0C0C0"/>
                </a:outerShdw>
              </a:effectLst>
              <a:latin typeface="Arial Narrow" pitchFamily="34" charset="0"/>
            </a:endParaRPr>
          </a:p>
        </p:txBody>
      </p:sp>
      <p:sp>
        <p:nvSpPr>
          <p:cNvPr id="43" name="Text Box 71"/>
          <p:cNvSpPr txBox="1">
            <a:spLocks noChangeArrowheads="1"/>
          </p:cNvSpPr>
          <p:nvPr/>
        </p:nvSpPr>
        <p:spPr bwMode="auto">
          <a:xfrm>
            <a:off x="13604240" y="848650"/>
            <a:ext cx="2010410" cy="461665"/>
          </a:xfrm>
          <a:prstGeom prst="rect">
            <a:avLst/>
          </a:prstGeom>
          <a:noFill/>
          <a:ln w="9525">
            <a:noFill/>
            <a:miter lim="800000"/>
            <a:headEnd/>
            <a:tailEnd/>
          </a:ln>
          <a:effectLst/>
        </p:spPr>
        <p:txBody>
          <a:bodyPr>
            <a:spAutoFit/>
          </a:bodyPr>
          <a:lstStyle/>
          <a:p>
            <a:pPr algn="ctr" defTabSz="1507846" eaLnBrk="0" hangingPunct="0">
              <a:spcBef>
                <a:spcPct val="50000"/>
              </a:spcBef>
              <a:defRPr/>
            </a:pPr>
            <a:r>
              <a:rPr lang="en-US" sz="2400" kern="0" dirty="0">
                <a:solidFill>
                  <a:srgbClr val="FF0000"/>
                </a:solidFill>
                <a:latin typeface="Verdana" pitchFamily="34" charset="0"/>
              </a:rPr>
              <a:t>Level 2</a:t>
            </a:r>
            <a:endParaRPr lang="en-US" b="1" i="1" kern="0" dirty="0">
              <a:solidFill>
                <a:srgbClr val="FF0000"/>
              </a:solidFill>
              <a:effectLst>
                <a:outerShdw blurRad="38100" dist="38100" dir="2700000" algn="tl">
                  <a:srgbClr val="C0C0C0"/>
                </a:outerShdw>
              </a:effectLst>
              <a:latin typeface="Arial Narrow" pitchFamily="34" charset="0"/>
            </a:endParaRPr>
          </a:p>
        </p:txBody>
      </p:sp>
      <p:sp>
        <p:nvSpPr>
          <p:cNvPr id="44" name="AutoShape 15"/>
          <p:cNvSpPr>
            <a:spLocks noChangeArrowheads="1"/>
          </p:cNvSpPr>
          <p:nvPr/>
        </p:nvSpPr>
        <p:spPr bwMode="auto">
          <a:xfrm>
            <a:off x="13160536" y="5954189"/>
            <a:ext cx="887407" cy="1183212"/>
          </a:xfrm>
          <a:prstGeom prst="foldedCorner">
            <a:avLst>
              <a:gd name="adj" fmla="val 12500"/>
            </a:avLst>
          </a:prstGeom>
          <a:solidFill>
            <a:schemeClr val="accent1"/>
          </a:solidFill>
          <a:ln w="9525">
            <a:solidFill>
              <a:schemeClr val="tx1"/>
            </a:solidFill>
            <a:round/>
            <a:headEnd/>
            <a:tailEnd/>
          </a:ln>
          <a:effectLst/>
        </p:spPr>
        <p:txBody>
          <a:bodyPr wrap="none" anchor="ctr"/>
          <a:lstStyle/>
          <a:p>
            <a:pPr defTabSz="1507846">
              <a:defRPr/>
            </a:pPr>
            <a:r>
              <a:rPr lang="en-US" sz="2309" kern="0" dirty="0">
                <a:solidFill>
                  <a:sysClr val="windowText" lastClr="000000"/>
                </a:solidFill>
              </a:rPr>
              <a:t>Page </a:t>
            </a:r>
          </a:p>
          <a:p>
            <a:pPr defTabSz="1507846">
              <a:defRPr/>
            </a:pPr>
            <a:r>
              <a:rPr lang="en-US" sz="2309" kern="0" dirty="0">
                <a:solidFill>
                  <a:sysClr val="windowText" lastClr="000000"/>
                </a:solidFill>
              </a:rPr>
              <a:t>Split</a:t>
            </a:r>
          </a:p>
        </p:txBody>
      </p:sp>
      <p:cxnSp>
        <p:nvCxnSpPr>
          <p:cNvPr id="45" name="Curved Connector 44"/>
          <p:cNvCxnSpPr>
            <a:stCxn id="46" idx="1"/>
            <a:endCxn id="16" idx="2"/>
          </p:cNvCxnSpPr>
          <p:nvPr/>
        </p:nvCxnSpPr>
        <p:spPr>
          <a:xfrm rot="5400000" flipH="1" flipV="1">
            <a:off x="8621429" y="5458401"/>
            <a:ext cx="1302918" cy="555621"/>
          </a:xfrm>
          <a:prstGeom prst="curvedConnector3">
            <a:avLst>
              <a:gd name="adj1" fmla="val 50000"/>
            </a:avLst>
          </a:prstGeom>
          <a:ln>
            <a:solidFill>
              <a:schemeClr val="accent1">
                <a:lumMod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46" name="Flowchart: Data 7"/>
          <p:cNvSpPr/>
          <p:nvPr/>
        </p:nvSpPr>
        <p:spPr>
          <a:xfrm>
            <a:off x="8040263" y="6387670"/>
            <a:ext cx="1909629" cy="953784"/>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07846">
              <a:defRPr/>
            </a:pPr>
            <a:r>
              <a:rPr lang="en-US" sz="2638" kern="0" dirty="0">
                <a:solidFill>
                  <a:schemeClr val="accent1">
                    <a:lumMod val="25000"/>
                  </a:schemeClr>
                </a:solidFill>
              </a:rPr>
              <a:t>DML</a:t>
            </a:r>
          </a:p>
        </p:txBody>
      </p:sp>
      <p:cxnSp>
        <p:nvCxnSpPr>
          <p:cNvPr id="47" name="Straight Arrow Connector 46"/>
          <p:cNvCxnSpPr>
            <a:stCxn id="16" idx="2"/>
            <a:endCxn id="44" idx="1"/>
          </p:cNvCxnSpPr>
          <p:nvPr/>
        </p:nvCxnSpPr>
        <p:spPr>
          <a:xfrm>
            <a:off x="9550699" y="5084752"/>
            <a:ext cx="3609837" cy="1461043"/>
          </a:xfrm>
          <a:prstGeom prst="straightConnector1">
            <a:avLst/>
          </a:prstGeom>
          <a:ln>
            <a:solidFill>
              <a:schemeClr val="accent1">
                <a:lumMod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48" name="AutoShape 15"/>
          <p:cNvSpPr>
            <a:spLocks noChangeArrowheads="1"/>
          </p:cNvSpPr>
          <p:nvPr/>
        </p:nvSpPr>
        <p:spPr bwMode="auto">
          <a:xfrm>
            <a:off x="19091594" y="3901540"/>
            <a:ext cx="887407" cy="1183212"/>
          </a:xfrm>
          <a:prstGeom prst="foldedCorner">
            <a:avLst>
              <a:gd name="adj" fmla="val 12500"/>
            </a:avLst>
          </a:prstGeom>
          <a:solidFill>
            <a:schemeClr val="accent1"/>
          </a:solidFill>
          <a:ln w="9525">
            <a:solidFill>
              <a:schemeClr val="tx1"/>
            </a:solidFill>
            <a:round/>
            <a:headEnd/>
            <a:tailEnd/>
          </a:ln>
          <a:effectLst/>
        </p:spPr>
        <p:txBody>
          <a:bodyPr wrap="none" anchor="ctr"/>
          <a:lstStyle/>
          <a:p>
            <a:pPr defTabSz="1507846">
              <a:defRPr/>
            </a:pPr>
            <a:r>
              <a:rPr lang="en-US" sz="1649" kern="0" dirty="0">
                <a:solidFill>
                  <a:sysClr val="windowText" lastClr="000000"/>
                </a:solidFill>
              </a:rPr>
              <a:t>Actual</a:t>
            </a:r>
          </a:p>
          <a:p>
            <a:pPr defTabSz="1507846">
              <a:defRPr/>
            </a:pPr>
            <a:r>
              <a:rPr lang="en-US" sz="1649" kern="0" dirty="0">
                <a:solidFill>
                  <a:sysClr val="windowText" lastClr="000000"/>
                </a:solidFill>
              </a:rPr>
              <a:t>place-</a:t>
            </a:r>
          </a:p>
          <a:p>
            <a:pPr defTabSz="1507846">
              <a:defRPr/>
            </a:pPr>
            <a:r>
              <a:rPr lang="en-US" sz="1649" kern="0" dirty="0" err="1">
                <a:solidFill>
                  <a:sysClr val="windowText" lastClr="000000"/>
                </a:solidFill>
              </a:rPr>
              <a:t>ment</a:t>
            </a:r>
            <a:endParaRPr lang="en-US" sz="1649" kern="0" dirty="0">
              <a:solidFill>
                <a:sysClr val="windowText" lastClr="000000"/>
              </a:solidFill>
            </a:endParaRPr>
          </a:p>
        </p:txBody>
      </p:sp>
      <p:cxnSp>
        <p:nvCxnSpPr>
          <p:cNvPr id="49" name="Straight Arrow Connector 48"/>
          <p:cNvCxnSpPr>
            <a:stCxn id="44" idx="3"/>
            <a:endCxn id="48" idx="2"/>
          </p:cNvCxnSpPr>
          <p:nvPr/>
        </p:nvCxnSpPr>
        <p:spPr>
          <a:xfrm flipV="1">
            <a:off x="14047943" y="5084752"/>
            <a:ext cx="5487355" cy="1461043"/>
          </a:xfrm>
          <a:prstGeom prst="straightConnector1">
            <a:avLst/>
          </a:prstGeom>
          <a:ln>
            <a:solidFill>
              <a:schemeClr val="accent1">
                <a:lumMod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50" name="AutoShape 17"/>
          <p:cNvSpPr>
            <a:spLocks noChangeArrowheads="1"/>
          </p:cNvSpPr>
          <p:nvPr/>
        </p:nvSpPr>
        <p:spPr bwMode="auto">
          <a:xfrm>
            <a:off x="9106990" y="4529790"/>
            <a:ext cx="887408" cy="554957"/>
          </a:xfrm>
          <a:prstGeom prst="foldedCorner">
            <a:avLst>
              <a:gd name="adj" fmla="val 12500"/>
            </a:avLst>
          </a:prstGeom>
          <a:solidFill>
            <a:schemeClr val="bg1"/>
          </a:solidFill>
          <a:ln w="9525">
            <a:solidFill>
              <a:schemeClr val="tx1"/>
            </a:solidFill>
            <a:round/>
            <a:headEnd/>
            <a:tailEnd/>
          </a:ln>
          <a:effectLst/>
        </p:spPr>
        <p:txBody>
          <a:bodyPr wrap="none" anchor="ctr"/>
          <a:lstStyle/>
          <a:p>
            <a:pPr defTabSz="1507846">
              <a:defRPr/>
            </a:pPr>
            <a:endParaRPr lang="en-US" sz="2968" kern="0">
              <a:solidFill>
                <a:sysClr val="windowText" lastClr="000000"/>
              </a:solidFill>
            </a:endParaRPr>
          </a:p>
        </p:txBody>
      </p:sp>
      <p:sp>
        <p:nvSpPr>
          <p:cNvPr id="78" name="Rectangle 3"/>
          <p:cNvSpPr txBox="1">
            <a:spLocks noChangeArrowheads="1"/>
          </p:cNvSpPr>
          <p:nvPr/>
        </p:nvSpPr>
        <p:spPr>
          <a:xfrm>
            <a:off x="653481" y="1223610"/>
            <a:ext cx="5320083" cy="8497642"/>
          </a:xfrm>
          <a:prstGeom prst="rect">
            <a:avLst/>
          </a:prstGeom>
        </p:spPr>
        <p:txBody>
          <a:bodyPr wrap="square" lIns="0" tIns="0" rIns="0" bIns="0">
            <a:noAutofit/>
          </a:bodyPr>
          <a:lstStyle>
            <a:lvl1pPr marL="0" eaLnBrk="1" hangingPunct="1">
              <a:defRPr sz="3600">
                <a:latin typeface="+mj-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a:lstStyle>
          <a:p>
            <a:pPr marL="457200" indent="-457200">
              <a:buFont typeface="Arial" panose="020B0604020202020204" pitchFamily="34" charset="0"/>
              <a:buChar char="•"/>
            </a:pPr>
            <a:r>
              <a:rPr lang="en-US" sz="3200" kern="0" dirty="0" smtClean="0">
                <a:solidFill>
                  <a:schemeClr val="tx1">
                    <a:lumMod val="75000"/>
                  </a:schemeClr>
                </a:solidFill>
                <a:latin typeface="+mn-lt"/>
              </a:rPr>
              <a:t>Upon index creation every page is 100% full leaving no empty space on the leaf or intermediate pages for added data from INSERT or UPDATE statements.  </a:t>
            </a:r>
          </a:p>
          <a:p>
            <a:pPr marL="457200" indent="-457200">
              <a:buFont typeface="Arial" panose="020B0604020202020204" pitchFamily="34" charset="0"/>
              <a:buChar char="•"/>
            </a:pPr>
            <a:r>
              <a:rPr lang="en-US" sz="3200" kern="0" dirty="0" smtClean="0">
                <a:solidFill>
                  <a:schemeClr val="tx1">
                    <a:lumMod val="75000"/>
                  </a:schemeClr>
                </a:solidFill>
                <a:latin typeface="+mn-lt"/>
              </a:rPr>
              <a:t>Default fill factor of 0/100 can cause costly </a:t>
            </a:r>
            <a:r>
              <a:rPr lang="en-US" sz="3200" b="1" i="1" u="sng" kern="0" dirty="0" smtClean="0">
                <a:solidFill>
                  <a:schemeClr val="tx1">
                    <a:lumMod val="75000"/>
                  </a:schemeClr>
                </a:solidFill>
                <a:latin typeface="+mn-lt"/>
              </a:rPr>
              <a:t>page splits</a:t>
            </a:r>
            <a:r>
              <a:rPr lang="en-US" sz="3200" kern="0" dirty="0" smtClean="0">
                <a:solidFill>
                  <a:schemeClr val="tx1">
                    <a:lumMod val="75000"/>
                  </a:schemeClr>
                </a:solidFill>
                <a:latin typeface="+mn-lt"/>
              </a:rPr>
              <a:t> on some tables.</a:t>
            </a:r>
          </a:p>
          <a:p>
            <a:pPr marL="457200" indent="-457200">
              <a:buFont typeface="Arial" panose="020B0604020202020204" pitchFamily="34" charset="0"/>
              <a:buChar char="•"/>
            </a:pPr>
            <a:r>
              <a:rPr lang="en-US" sz="3200" kern="0" dirty="0" smtClean="0">
                <a:solidFill>
                  <a:schemeClr val="tx1">
                    <a:lumMod val="75000"/>
                  </a:schemeClr>
                </a:solidFill>
                <a:latin typeface="+mn-lt"/>
              </a:rPr>
              <a:t>Promotes logical table fragmentation.</a:t>
            </a:r>
          </a:p>
          <a:p>
            <a:pPr marL="457200" indent="-457200">
              <a:buFont typeface="Arial" panose="020B0604020202020204" pitchFamily="34" charset="0"/>
              <a:buChar char="•"/>
            </a:pPr>
            <a:r>
              <a:rPr lang="en-US" sz="3200" kern="0" dirty="0" smtClean="0">
                <a:solidFill>
                  <a:schemeClr val="tx1">
                    <a:lumMod val="75000"/>
                  </a:schemeClr>
                </a:solidFill>
                <a:latin typeface="+mn-lt"/>
              </a:rPr>
              <a:t>Fixes: </a:t>
            </a:r>
          </a:p>
          <a:p>
            <a:pPr marL="914400" lvl="1" indent="-457200">
              <a:buFont typeface="Arial" panose="020B0604020202020204" pitchFamily="34" charset="0"/>
              <a:buChar char="•"/>
            </a:pPr>
            <a:r>
              <a:rPr lang="en-US" sz="2800" kern="0" dirty="0" smtClean="0">
                <a:solidFill>
                  <a:schemeClr val="tx1">
                    <a:lumMod val="75000"/>
                  </a:schemeClr>
                </a:solidFill>
                <a:latin typeface="+mn-lt"/>
              </a:rPr>
              <a:t>Specify FILL FACTOR option to leave open space in leaf pages</a:t>
            </a:r>
          </a:p>
          <a:p>
            <a:pPr marL="914400" lvl="1" indent="-457200">
              <a:buFont typeface="Arial" panose="020B0604020202020204" pitchFamily="34" charset="0"/>
              <a:buChar char="•"/>
            </a:pPr>
            <a:r>
              <a:rPr lang="en-US" sz="2800" kern="0" dirty="0" smtClean="0">
                <a:solidFill>
                  <a:schemeClr val="tx1">
                    <a:lumMod val="75000"/>
                  </a:schemeClr>
                </a:solidFill>
                <a:latin typeface="+mn-lt"/>
              </a:rPr>
              <a:t>Specify PAD_INDEX option pushes fill factor up into intermediate pages</a:t>
            </a:r>
            <a:endParaRPr lang="en-US" sz="2800" kern="0" dirty="0">
              <a:solidFill>
                <a:schemeClr val="tx1">
                  <a:lumMod val="75000"/>
                </a:schemeClr>
              </a:solidFill>
              <a:latin typeface="+mn-lt"/>
            </a:endParaRPr>
          </a:p>
        </p:txBody>
      </p:sp>
    </p:spTree>
    <p:extLst>
      <p:ext uri="{BB962C8B-B14F-4D97-AF65-F5344CB8AC3E}">
        <p14:creationId xmlns:p14="http://schemas.microsoft.com/office/powerpoint/2010/main" val="1863393829"/>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anim calcmode="lin" valueType="num">
                                      <p:cBhvr additive="base">
                                        <p:cTn id="43" dur="500" fill="hold"/>
                                        <p:tgtEl>
                                          <p:spTgt spid="40"/>
                                        </p:tgtEl>
                                        <p:attrNameLst>
                                          <p:attrName>ppt_x</p:attrName>
                                        </p:attrNameLst>
                                      </p:cBhvr>
                                      <p:tavLst>
                                        <p:tav tm="0">
                                          <p:val>
                                            <p:strVal val="#ppt_x"/>
                                          </p:val>
                                        </p:tav>
                                        <p:tav tm="100000">
                                          <p:val>
                                            <p:strVal val="#ppt_x"/>
                                          </p:val>
                                        </p:tav>
                                      </p:tavLst>
                                    </p:anim>
                                    <p:anim calcmode="lin" valueType="num">
                                      <p:cBhvr additive="base">
                                        <p:cTn id="44" dur="500" fill="hold"/>
                                        <p:tgtEl>
                                          <p:spTgt spid="4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500" fill="hold"/>
                                        <p:tgtEl>
                                          <p:spTgt spid="10"/>
                                        </p:tgtEl>
                                        <p:attrNameLst>
                                          <p:attrName>ppt_x</p:attrName>
                                        </p:attrNameLst>
                                      </p:cBhvr>
                                      <p:tavLst>
                                        <p:tav tm="0">
                                          <p:val>
                                            <p:strVal val="#ppt_x"/>
                                          </p:val>
                                        </p:tav>
                                        <p:tav tm="100000">
                                          <p:val>
                                            <p:strVal val="#ppt_x"/>
                                          </p:val>
                                        </p:tav>
                                      </p:tavLst>
                                    </p:anim>
                                    <p:anim calcmode="lin" valueType="num">
                                      <p:cBhvr additive="base">
                                        <p:cTn id="52" dur="500" fill="hold"/>
                                        <p:tgtEl>
                                          <p:spTgt spid="1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500" fill="hold"/>
                                        <p:tgtEl>
                                          <p:spTgt spid="11"/>
                                        </p:tgtEl>
                                        <p:attrNameLst>
                                          <p:attrName>ppt_x</p:attrName>
                                        </p:attrNameLst>
                                      </p:cBhvr>
                                      <p:tavLst>
                                        <p:tav tm="0">
                                          <p:val>
                                            <p:strVal val="#ppt_x"/>
                                          </p:val>
                                        </p:tav>
                                        <p:tav tm="100000">
                                          <p:val>
                                            <p:strVal val="#ppt_x"/>
                                          </p:val>
                                        </p:tav>
                                      </p:tavLst>
                                    </p:anim>
                                    <p:anim calcmode="lin" valueType="num">
                                      <p:cBhvr additive="base">
                                        <p:cTn id="56" dur="500" fill="hold"/>
                                        <p:tgtEl>
                                          <p:spTgt spid="11"/>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additive="base">
                                        <p:cTn id="59" dur="500" fill="hold"/>
                                        <p:tgtEl>
                                          <p:spTgt spid="12"/>
                                        </p:tgtEl>
                                        <p:attrNameLst>
                                          <p:attrName>ppt_x</p:attrName>
                                        </p:attrNameLst>
                                      </p:cBhvr>
                                      <p:tavLst>
                                        <p:tav tm="0">
                                          <p:val>
                                            <p:strVal val="#ppt_x"/>
                                          </p:val>
                                        </p:tav>
                                        <p:tav tm="100000">
                                          <p:val>
                                            <p:strVal val="#ppt_x"/>
                                          </p:val>
                                        </p:tav>
                                      </p:tavLst>
                                    </p:anim>
                                    <p:anim calcmode="lin" valueType="num">
                                      <p:cBhvr additive="base">
                                        <p:cTn id="60" dur="500" fill="hold"/>
                                        <p:tgtEl>
                                          <p:spTgt spid="12"/>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3"/>
                                        </p:tgtEl>
                                        <p:attrNameLst>
                                          <p:attrName>style.visibility</p:attrName>
                                        </p:attrNameLst>
                                      </p:cBhvr>
                                      <p:to>
                                        <p:strVal val="visible"/>
                                      </p:to>
                                    </p:set>
                                    <p:anim calcmode="lin" valueType="num">
                                      <p:cBhvr additive="base">
                                        <p:cTn id="63" dur="500" fill="hold"/>
                                        <p:tgtEl>
                                          <p:spTgt spid="13"/>
                                        </p:tgtEl>
                                        <p:attrNameLst>
                                          <p:attrName>ppt_x</p:attrName>
                                        </p:attrNameLst>
                                      </p:cBhvr>
                                      <p:tavLst>
                                        <p:tav tm="0">
                                          <p:val>
                                            <p:strVal val="#ppt_x"/>
                                          </p:val>
                                        </p:tav>
                                        <p:tav tm="100000">
                                          <p:val>
                                            <p:strVal val="#ppt_x"/>
                                          </p:val>
                                        </p:tav>
                                      </p:tavLst>
                                    </p:anim>
                                    <p:anim calcmode="lin" valueType="num">
                                      <p:cBhvr additive="base">
                                        <p:cTn id="64" dur="500" fill="hold"/>
                                        <p:tgtEl>
                                          <p:spTgt spid="13"/>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additive="base">
                                        <p:cTn id="67" dur="500" fill="hold"/>
                                        <p:tgtEl>
                                          <p:spTgt spid="15"/>
                                        </p:tgtEl>
                                        <p:attrNameLst>
                                          <p:attrName>ppt_x</p:attrName>
                                        </p:attrNameLst>
                                      </p:cBhvr>
                                      <p:tavLst>
                                        <p:tav tm="0">
                                          <p:val>
                                            <p:strVal val="#ppt_x"/>
                                          </p:val>
                                        </p:tav>
                                        <p:tav tm="100000">
                                          <p:val>
                                            <p:strVal val="#ppt_x"/>
                                          </p:val>
                                        </p:tav>
                                      </p:tavLst>
                                    </p:anim>
                                    <p:anim calcmode="lin" valueType="num">
                                      <p:cBhvr additive="base">
                                        <p:cTn id="68" dur="500" fill="hold"/>
                                        <p:tgtEl>
                                          <p:spTgt spid="15"/>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41"/>
                                        </p:tgtEl>
                                        <p:attrNameLst>
                                          <p:attrName>style.visibility</p:attrName>
                                        </p:attrNameLst>
                                      </p:cBhvr>
                                      <p:to>
                                        <p:strVal val="visible"/>
                                      </p:to>
                                    </p:set>
                                    <p:anim calcmode="lin" valueType="num">
                                      <p:cBhvr additive="base">
                                        <p:cTn id="71" dur="500" fill="hold"/>
                                        <p:tgtEl>
                                          <p:spTgt spid="41"/>
                                        </p:tgtEl>
                                        <p:attrNameLst>
                                          <p:attrName>ppt_x</p:attrName>
                                        </p:attrNameLst>
                                      </p:cBhvr>
                                      <p:tavLst>
                                        <p:tav tm="0">
                                          <p:val>
                                            <p:strVal val="#ppt_x"/>
                                          </p:val>
                                        </p:tav>
                                        <p:tav tm="100000">
                                          <p:val>
                                            <p:strVal val="#ppt_x"/>
                                          </p:val>
                                        </p:tav>
                                      </p:tavLst>
                                    </p:anim>
                                    <p:anim calcmode="lin" valueType="num">
                                      <p:cBhvr additive="base">
                                        <p:cTn id="72" dur="500" fill="hold"/>
                                        <p:tgtEl>
                                          <p:spTgt spid="41"/>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ppt_x"/>
                                          </p:val>
                                        </p:tav>
                                        <p:tav tm="100000">
                                          <p:val>
                                            <p:strVal val="#ppt_x"/>
                                          </p:val>
                                        </p:tav>
                                      </p:tavLst>
                                    </p:anim>
                                    <p:anim calcmode="lin" valueType="num">
                                      <p:cBhvr additive="base">
                                        <p:cTn id="76" dur="500" fill="hold"/>
                                        <p:tgtEl>
                                          <p:spTgt spid="21"/>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500" fill="hold"/>
                                        <p:tgtEl>
                                          <p:spTgt spid="22"/>
                                        </p:tgtEl>
                                        <p:attrNameLst>
                                          <p:attrName>ppt_x</p:attrName>
                                        </p:attrNameLst>
                                      </p:cBhvr>
                                      <p:tavLst>
                                        <p:tav tm="0">
                                          <p:val>
                                            <p:strVal val="#ppt_x"/>
                                          </p:val>
                                        </p:tav>
                                        <p:tav tm="100000">
                                          <p:val>
                                            <p:strVal val="#ppt_x"/>
                                          </p:val>
                                        </p:tav>
                                      </p:tavLst>
                                    </p:anim>
                                    <p:anim calcmode="lin" valueType="num">
                                      <p:cBhvr additive="base">
                                        <p:cTn id="80" dur="500" fill="hold"/>
                                        <p:tgtEl>
                                          <p:spTgt spid="22"/>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 calcmode="lin" valueType="num">
                                      <p:cBhvr additive="base">
                                        <p:cTn id="83" dur="500" fill="hold"/>
                                        <p:tgtEl>
                                          <p:spTgt spid="23"/>
                                        </p:tgtEl>
                                        <p:attrNameLst>
                                          <p:attrName>ppt_x</p:attrName>
                                        </p:attrNameLst>
                                      </p:cBhvr>
                                      <p:tavLst>
                                        <p:tav tm="0">
                                          <p:val>
                                            <p:strVal val="#ppt_x"/>
                                          </p:val>
                                        </p:tav>
                                        <p:tav tm="100000">
                                          <p:val>
                                            <p:strVal val="#ppt_x"/>
                                          </p:val>
                                        </p:tav>
                                      </p:tavLst>
                                    </p:anim>
                                    <p:anim calcmode="lin" valueType="num">
                                      <p:cBhvr additive="base">
                                        <p:cTn id="84" dur="500" fill="hold"/>
                                        <p:tgtEl>
                                          <p:spTgt spid="23"/>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24"/>
                                        </p:tgtEl>
                                        <p:attrNameLst>
                                          <p:attrName>style.visibility</p:attrName>
                                        </p:attrNameLst>
                                      </p:cBhvr>
                                      <p:to>
                                        <p:strVal val="visible"/>
                                      </p:to>
                                    </p:set>
                                    <p:anim calcmode="lin" valueType="num">
                                      <p:cBhvr additive="base">
                                        <p:cTn id="87" dur="500" fill="hold"/>
                                        <p:tgtEl>
                                          <p:spTgt spid="24"/>
                                        </p:tgtEl>
                                        <p:attrNameLst>
                                          <p:attrName>ppt_x</p:attrName>
                                        </p:attrNameLst>
                                      </p:cBhvr>
                                      <p:tavLst>
                                        <p:tav tm="0">
                                          <p:val>
                                            <p:strVal val="#ppt_x"/>
                                          </p:val>
                                        </p:tav>
                                        <p:tav tm="100000">
                                          <p:val>
                                            <p:strVal val="#ppt_x"/>
                                          </p:val>
                                        </p:tav>
                                      </p:tavLst>
                                    </p:anim>
                                    <p:anim calcmode="lin" valueType="num">
                                      <p:cBhvr additive="base">
                                        <p:cTn id="88" dur="500" fill="hold"/>
                                        <p:tgtEl>
                                          <p:spTgt spid="24"/>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25"/>
                                        </p:tgtEl>
                                        <p:attrNameLst>
                                          <p:attrName>style.visibility</p:attrName>
                                        </p:attrNameLst>
                                      </p:cBhvr>
                                      <p:to>
                                        <p:strVal val="visible"/>
                                      </p:to>
                                    </p:set>
                                    <p:anim calcmode="lin" valueType="num">
                                      <p:cBhvr additive="base">
                                        <p:cTn id="91" dur="500" fill="hold"/>
                                        <p:tgtEl>
                                          <p:spTgt spid="25"/>
                                        </p:tgtEl>
                                        <p:attrNameLst>
                                          <p:attrName>ppt_x</p:attrName>
                                        </p:attrNameLst>
                                      </p:cBhvr>
                                      <p:tavLst>
                                        <p:tav tm="0">
                                          <p:val>
                                            <p:strVal val="#ppt_x"/>
                                          </p:val>
                                        </p:tav>
                                        <p:tav tm="100000">
                                          <p:val>
                                            <p:strVal val="#ppt_x"/>
                                          </p:val>
                                        </p:tav>
                                      </p:tavLst>
                                    </p:anim>
                                    <p:anim calcmode="lin" valueType="num">
                                      <p:cBhvr additive="base">
                                        <p:cTn id="92" dur="500" fill="hold"/>
                                        <p:tgtEl>
                                          <p:spTgt spid="25"/>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38"/>
                                        </p:tgtEl>
                                        <p:attrNameLst>
                                          <p:attrName>style.visibility</p:attrName>
                                        </p:attrNameLst>
                                      </p:cBhvr>
                                      <p:to>
                                        <p:strVal val="visible"/>
                                      </p:to>
                                    </p:set>
                                    <p:anim calcmode="lin" valueType="num">
                                      <p:cBhvr additive="base">
                                        <p:cTn id="95" dur="500" fill="hold"/>
                                        <p:tgtEl>
                                          <p:spTgt spid="38"/>
                                        </p:tgtEl>
                                        <p:attrNameLst>
                                          <p:attrName>ppt_x</p:attrName>
                                        </p:attrNameLst>
                                      </p:cBhvr>
                                      <p:tavLst>
                                        <p:tav tm="0">
                                          <p:val>
                                            <p:strVal val="#ppt_x"/>
                                          </p:val>
                                        </p:tav>
                                        <p:tav tm="100000">
                                          <p:val>
                                            <p:strVal val="#ppt_x"/>
                                          </p:val>
                                        </p:tav>
                                      </p:tavLst>
                                    </p:anim>
                                    <p:anim calcmode="lin" valueType="num">
                                      <p:cBhvr additive="base">
                                        <p:cTn id="96" dur="500" fill="hold"/>
                                        <p:tgtEl>
                                          <p:spTgt spid="38"/>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39"/>
                                        </p:tgtEl>
                                        <p:attrNameLst>
                                          <p:attrName>style.visibility</p:attrName>
                                        </p:attrNameLst>
                                      </p:cBhvr>
                                      <p:to>
                                        <p:strVal val="visible"/>
                                      </p:to>
                                    </p:set>
                                    <p:anim calcmode="lin" valueType="num">
                                      <p:cBhvr additive="base">
                                        <p:cTn id="99" dur="500" fill="hold"/>
                                        <p:tgtEl>
                                          <p:spTgt spid="39"/>
                                        </p:tgtEl>
                                        <p:attrNameLst>
                                          <p:attrName>ppt_x</p:attrName>
                                        </p:attrNameLst>
                                      </p:cBhvr>
                                      <p:tavLst>
                                        <p:tav tm="0">
                                          <p:val>
                                            <p:strVal val="#ppt_x"/>
                                          </p:val>
                                        </p:tav>
                                        <p:tav tm="100000">
                                          <p:val>
                                            <p:strVal val="#ppt_x"/>
                                          </p:val>
                                        </p:tav>
                                      </p:tavLst>
                                    </p:anim>
                                    <p:anim calcmode="lin" valueType="num">
                                      <p:cBhvr additive="base">
                                        <p:cTn id="100" dur="500" fill="hold"/>
                                        <p:tgtEl>
                                          <p:spTgt spid="39"/>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30"/>
                                        </p:tgtEl>
                                        <p:attrNameLst>
                                          <p:attrName>style.visibility</p:attrName>
                                        </p:attrNameLst>
                                      </p:cBhvr>
                                      <p:to>
                                        <p:strVal val="visible"/>
                                      </p:to>
                                    </p:set>
                                    <p:anim calcmode="lin" valueType="num">
                                      <p:cBhvr additive="base">
                                        <p:cTn id="103" dur="500" fill="hold"/>
                                        <p:tgtEl>
                                          <p:spTgt spid="30"/>
                                        </p:tgtEl>
                                        <p:attrNameLst>
                                          <p:attrName>ppt_x</p:attrName>
                                        </p:attrNameLst>
                                      </p:cBhvr>
                                      <p:tavLst>
                                        <p:tav tm="0">
                                          <p:val>
                                            <p:strVal val="#ppt_x"/>
                                          </p:val>
                                        </p:tav>
                                        <p:tav tm="100000">
                                          <p:val>
                                            <p:strVal val="#ppt_x"/>
                                          </p:val>
                                        </p:tav>
                                      </p:tavLst>
                                    </p:anim>
                                    <p:anim calcmode="lin" valueType="num">
                                      <p:cBhvr additive="base">
                                        <p:cTn id="104" dur="500" fill="hold"/>
                                        <p:tgtEl>
                                          <p:spTgt spid="30"/>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29"/>
                                        </p:tgtEl>
                                        <p:attrNameLst>
                                          <p:attrName>style.visibility</p:attrName>
                                        </p:attrNameLst>
                                      </p:cBhvr>
                                      <p:to>
                                        <p:strVal val="visible"/>
                                      </p:to>
                                    </p:set>
                                    <p:anim calcmode="lin" valueType="num">
                                      <p:cBhvr additive="base">
                                        <p:cTn id="107" dur="500" fill="hold"/>
                                        <p:tgtEl>
                                          <p:spTgt spid="29"/>
                                        </p:tgtEl>
                                        <p:attrNameLst>
                                          <p:attrName>ppt_x</p:attrName>
                                        </p:attrNameLst>
                                      </p:cBhvr>
                                      <p:tavLst>
                                        <p:tav tm="0">
                                          <p:val>
                                            <p:strVal val="#ppt_x"/>
                                          </p:val>
                                        </p:tav>
                                        <p:tav tm="100000">
                                          <p:val>
                                            <p:strVal val="#ppt_x"/>
                                          </p:val>
                                        </p:tav>
                                      </p:tavLst>
                                    </p:anim>
                                    <p:anim calcmode="lin" valueType="num">
                                      <p:cBhvr additive="base">
                                        <p:cTn id="108" dur="500" fill="hold"/>
                                        <p:tgtEl>
                                          <p:spTgt spid="29"/>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28"/>
                                        </p:tgtEl>
                                        <p:attrNameLst>
                                          <p:attrName>style.visibility</p:attrName>
                                        </p:attrNameLst>
                                      </p:cBhvr>
                                      <p:to>
                                        <p:strVal val="visible"/>
                                      </p:to>
                                    </p:set>
                                    <p:anim calcmode="lin" valueType="num">
                                      <p:cBhvr additive="base">
                                        <p:cTn id="111" dur="500" fill="hold"/>
                                        <p:tgtEl>
                                          <p:spTgt spid="28"/>
                                        </p:tgtEl>
                                        <p:attrNameLst>
                                          <p:attrName>ppt_x</p:attrName>
                                        </p:attrNameLst>
                                      </p:cBhvr>
                                      <p:tavLst>
                                        <p:tav tm="0">
                                          <p:val>
                                            <p:strVal val="#ppt_x"/>
                                          </p:val>
                                        </p:tav>
                                        <p:tav tm="100000">
                                          <p:val>
                                            <p:strVal val="#ppt_x"/>
                                          </p:val>
                                        </p:tav>
                                      </p:tavLst>
                                    </p:anim>
                                    <p:anim calcmode="lin" valueType="num">
                                      <p:cBhvr additive="base">
                                        <p:cTn id="112" dur="500" fill="hold"/>
                                        <p:tgtEl>
                                          <p:spTgt spid="28"/>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27"/>
                                        </p:tgtEl>
                                        <p:attrNameLst>
                                          <p:attrName>style.visibility</p:attrName>
                                        </p:attrNameLst>
                                      </p:cBhvr>
                                      <p:to>
                                        <p:strVal val="visible"/>
                                      </p:to>
                                    </p:set>
                                    <p:anim calcmode="lin" valueType="num">
                                      <p:cBhvr additive="base">
                                        <p:cTn id="115" dur="500" fill="hold"/>
                                        <p:tgtEl>
                                          <p:spTgt spid="27"/>
                                        </p:tgtEl>
                                        <p:attrNameLst>
                                          <p:attrName>ppt_x</p:attrName>
                                        </p:attrNameLst>
                                      </p:cBhvr>
                                      <p:tavLst>
                                        <p:tav tm="0">
                                          <p:val>
                                            <p:strVal val="#ppt_x"/>
                                          </p:val>
                                        </p:tav>
                                        <p:tav tm="100000">
                                          <p:val>
                                            <p:strVal val="#ppt_x"/>
                                          </p:val>
                                        </p:tav>
                                      </p:tavLst>
                                    </p:anim>
                                    <p:anim calcmode="lin" valueType="num">
                                      <p:cBhvr additive="base">
                                        <p:cTn id="116" dur="500" fill="hold"/>
                                        <p:tgtEl>
                                          <p:spTgt spid="27"/>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26"/>
                                        </p:tgtEl>
                                        <p:attrNameLst>
                                          <p:attrName>style.visibility</p:attrName>
                                        </p:attrNameLst>
                                      </p:cBhvr>
                                      <p:to>
                                        <p:strVal val="visible"/>
                                      </p:to>
                                    </p:set>
                                    <p:anim calcmode="lin" valueType="num">
                                      <p:cBhvr additive="base">
                                        <p:cTn id="119" dur="500" fill="hold"/>
                                        <p:tgtEl>
                                          <p:spTgt spid="26"/>
                                        </p:tgtEl>
                                        <p:attrNameLst>
                                          <p:attrName>ppt_x</p:attrName>
                                        </p:attrNameLst>
                                      </p:cBhvr>
                                      <p:tavLst>
                                        <p:tav tm="0">
                                          <p:val>
                                            <p:strVal val="#ppt_x"/>
                                          </p:val>
                                        </p:tav>
                                        <p:tav tm="100000">
                                          <p:val>
                                            <p:strVal val="#ppt_x"/>
                                          </p:val>
                                        </p:tav>
                                      </p:tavLst>
                                    </p:anim>
                                    <p:anim calcmode="lin" valueType="num">
                                      <p:cBhvr additive="base">
                                        <p:cTn id="120" dur="500" fill="hold"/>
                                        <p:tgtEl>
                                          <p:spTgt spid="26"/>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0"/>
                                  </p:stCondLst>
                                  <p:childTnLst>
                                    <p:set>
                                      <p:cBhvr>
                                        <p:cTn id="122" dur="1" fill="hold">
                                          <p:stCondLst>
                                            <p:cond delay="0"/>
                                          </p:stCondLst>
                                        </p:cTn>
                                        <p:tgtEl>
                                          <p:spTgt spid="42"/>
                                        </p:tgtEl>
                                        <p:attrNameLst>
                                          <p:attrName>style.visibility</p:attrName>
                                        </p:attrNameLst>
                                      </p:cBhvr>
                                      <p:to>
                                        <p:strVal val="visible"/>
                                      </p:to>
                                    </p:set>
                                    <p:anim calcmode="lin" valueType="num">
                                      <p:cBhvr additive="base">
                                        <p:cTn id="123" dur="500" fill="hold"/>
                                        <p:tgtEl>
                                          <p:spTgt spid="42"/>
                                        </p:tgtEl>
                                        <p:attrNameLst>
                                          <p:attrName>ppt_x</p:attrName>
                                        </p:attrNameLst>
                                      </p:cBhvr>
                                      <p:tavLst>
                                        <p:tav tm="0">
                                          <p:val>
                                            <p:strVal val="#ppt_x"/>
                                          </p:val>
                                        </p:tav>
                                        <p:tav tm="100000">
                                          <p:val>
                                            <p:strVal val="#ppt_x"/>
                                          </p:val>
                                        </p:tav>
                                      </p:tavLst>
                                    </p:anim>
                                    <p:anim calcmode="lin" valueType="num">
                                      <p:cBhvr additive="base">
                                        <p:cTn id="124" dur="500" fill="hold"/>
                                        <p:tgtEl>
                                          <p:spTgt spid="42"/>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18"/>
                                        </p:tgtEl>
                                        <p:attrNameLst>
                                          <p:attrName>style.visibility</p:attrName>
                                        </p:attrNameLst>
                                      </p:cBhvr>
                                      <p:to>
                                        <p:strVal val="visible"/>
                                      </p:to>
                                    </p:set>
                                    <p:anim calcmode="lin" valueType="num">
                                      <p:cBhvr additive="base">
                                        <p:cTn id="127" dur="500" fill="hold"/>
                                        <p:tgtEl>
                                          <p:spTgt spid="18"/>
                                        </p:tgtEl>
                                        <p:attrNameLst>
                                          <p:attrName>ppt_x</p:attrName>
                                        </p:attrNameLst>
                                      </p:cBhvr>
                                      <p:tavLst>
                                        <p:tav tm="0">
                                          <p:val>
                                            <p:strVal val="#ppt_x"/>
                                          </p:val>
                                        </p:tav>
                                        <p:tav tm="100000">
                                          <p:val>
                                            <p:strVal val="#ppt_x"/>
                                          </p:val>
                                        </p:tav>
                                      </p:tavLst>
                                    </p:anim>
                                    <p:anim calcmode="lin" valueType="num">
                                      <p:cBhvr additive="base">
                                        <p:cTn id="128" dur="500" fill="hold"/>
                                        <p:tgtEl>
                                          <p:spTgt spid="18"/>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20"/>
                                        </p:tgtEl>
                                        <p:attrNameLst>
                                          <p:attrName>style.visibility</p:attrName>
                                        </p:attrNameLst>
                                      </p:cBhvr>
                                      <p:to>
                                        <p:strVal val="visible"/>
                                      </p:to>
                                    </p:set>
                                    <p:anim calcmode="lin" valueType="num">
                                      <p:cBhvr additive="base">
                                        <p:cTn id="131" dur="500" fill="hold"/>
                                        <p:tgtEl>
                                          <p:spTgt spid="20"/>
                                        </p:tgtEl>
                                        <p:attrNameLst>
                                          <p:attrName>ppt_x</p:attrName>
                                        </p:attrNameLst>
                                      </p:cBhvr>
                                      <p:tavLst>
                                        <p:tav tm="0">
                                          <p:val>
                                            <p:strVal val="#ppt_x"/>
                                          </p:val>
                                        </p:tav>
                                        <p:tav tm="100000">
                                          <p:val>
                                            <p:strVal val="#ppt_x"/>
                                          </p:val>
                                        </p:tav>
                                      </p:tavLst>
                                    </p:anim>
                                    <p:anim calcmode="lin" valueType="num">
                                      <p:cBhvr additive="base">
                                        <p:cTn id="132" dur="500" fill="hold"/>
                                        <p:tgtEl>
                                          <p:spTgt spid="20"/>
                                        </p:tgtEl>
                                        <p:attrNameLst>
                                          <p:attrName>ppt_y</p:attrName>
                                        </p:attrNameLst>
                                      </p:cBhvr>
                                      <p:tavLst>
                                        <p:tav tm="0">
                                          <p:val>
                                            <p:strVal val="1+#ppt_h/2"/>
                                          </p:val>
                                        </p:tav>
                                        <p:tav tm="100000">
                                          <p:val>
                                            <p:strVal val="#ppt_y"/>
                                          </p:val>
                                        </p:tav>
                                      </p:tavLst>
                                    </p:anim>
                                  </p:childTnLst>
                                </p:cTn>
                              </p:par>
                              <p:par>
                                <p:cTn id="133" presetID="2" presetClass="entr" presetSubtype="4" fill="hold" grpId="0" nodeType="withEffect">
                                  <p:stCondLst>
                                    <p:cond delay="0"/>
                                  </p:stCondLst>
                                  <p:childTnLst>
                                    <p:set>
                                      <p:cBhvr>
                                        <p:cTn id="134" dur="1" fill="hold">
                                          <p:stCondLst>
                                            <p:cond delay="0"/>
                                          </p:stCondLst>
                                        </p:cTn>
                                        <p:tgtEl>
                                          <p:spTgt spid="19"/>
                                        </p:tgtEl>
                                        <p:attrNameLst>
                                          <p:attrName>style.visibility</p:attrName>
                                        </p:attrNameLst>
                                      </p:cBhvr>
                                      <p:to>
                                        <p:strVal val="visible"/>
                                      </p:to>
                                    </p:set>
                                    <p:anim calcmode="lin" valueType="num">
                                      <p:cBhvr additive="base">
                                        <p:cTn id="135" dur="500" fill="hold"/>
                                        <p:tgtEl>
                                          <p:spTgt spid="19"/>
                                        </p:tgtEl>
                                        <p:attrNameLst>
                                          <p:attrName>ppt_x</p:attrName>
                                        </p:attrNameLst>
                                      </p:cBhvr>
                                      <p:tavLst>
                                        <p:tav tm="0">
                                          <p:val>
                                            <p:strVal val="#ppt_x"/>
                                          </p:val>
                                        </p:tav>
                                        <p:tav tm="100000">
                                          <p:val>
                                            <p:strVal val="#ppt_x"/>
                                          </p:val>
                                        </p:tav>
                                      </p:tavLst>
                                    </p:anim>
                                    <p:anim calcmode="lin" valueType="num">
                                      <p:cBhvr additive="base">
                                        <p:cTn id="136" dur="500" fill="hold"/>
                                        <p:tgtEl>
                                          <p:spTgt spid="19"/>
                                        </p:tgtEl>
                                        <p:attrNameLst>
                                          <p:attrName>ppt_y</p:attrName>
                                        </p:attrNameLst>
                                      </p:cBhvr>
                                      <p:tavLst>
                                        <p:tav tm="0">
                                          <p:val>
                                            <p:strVal val="1+#ppt_h/2"/>
                                          </p:val>
                                        </p:tav>
                                        <p:tav tm="100000">
                                          <p:val>
                                            <p:strVal val="#ppt_y"/>
                                          </p:val>
                                        </p:tav>
                                      </p:tavLst>
                                    </p:anim>
                                  </p:childTnLst>
                                </p:cTn>
                              </p:par>
                              <p:par>
                                <p:cTn id="137" presetID="2" presetClass="entr" presetSubtype="4" fill="hold" grpId="0" nodeType="withEffect">
                                  <p:stCondLst>
                                    <p:cond delay="0"/>
                                  </p:stCondLst>
                                  <p:childTnLst>
                                    <p:set>
                                      <p:cBhvr>
                                        <p:cTn id="138" dur="1" fill="hold">
                                          <p:stCondLst>
                                            <p:cond delay="0"/>
                                          </p:stCondLst>
                                        </p:cTn>
                                        <p:tgtEl>
                                          <p:spTgt spid="36"/>
                                        </p:tgtEl>
                                        <p:attrNameLst>
                                          <p:attrName>style.visibility</p:attrName>
                                        </p:attrNameLst>
                                      </p:cBhvr>
                                      <p:to>
                                        <p:strVal val="visible"/>
                                      </p:to>
                                    </p:set>
                                    <p:anim calcmode="lin" valueType="num">
                                      <p:cBhvr additive="base">
                                        <p:cTn id="139" dur="500" fill="hold"/>
                                        <p:tgtEl>
                                          <p:spTgt spid="36"/>
                                        </p:tgtEl>
                                        <p:attrNameLst>
                                          <p:attrName>ppt_x</p:attrName>
                                        </p:attrNameLst>
                                      </p:cBhvr>
                                      <p:tavLst>
                                        <p:tav tm="0">
                                          <p:val>
                                            <p:strVal val="#ppt_x"/>
                                          </p:val>
                                        </p:tav>
                                        <p:tav tm="100000">
                                          <p:val>
                                            <p:strVal val="#ppt_x"/>
                                          </p:val>
                                        </p:tav>
                                      </p:tavLst>
                                    </p:anim>
                                    <p:anim calcmode="lin" valueType="num">
                                      <p:cBhvr additive="base">
                                        <p:cTn id="140" dur="500" fill="hold"/>
                                        <p:tgtEl>
                                          <p:spTgt spid="36"/>
                                        </p:tgtEl>
                                        <p:attrNameLst>
                                          <p:attrName>ppt_y</p:attrName>
                                        </p:attrNameLst>
                                      </p:cBhvr>
                                      <p:tavLst>
                                        <p:tav tm="0">
                                          <p:val>
                                            <p:strVal val="1+#ppt_h/2"/>
                                          </p:val>
                                        </p:tav>
                                        <p:tav tm="100000">
                                          <p:val>
                                            <p:strVal val="#ppt_y"/>
                                          </p:val>
                                        </p:tav>
                                      </p:tavLst>
                                    </p:anim>
                                  </p:childTnLst>
                                </p:cTn>
                              </p:par>
                              <p:par>
                                <p:cTn id="141" presetID="2" presetClass="entr" presetSubtype="4" fill="hold" grpId="0" nodeType="withEffect">
                                  <p:stCondLst>
                                    <p:cond delay="0"/>
                                  </p:stCondLst>
                                  <p:childTnLst>
                                    <p:set>
                                      <p:cBhvr>
                                        <p:cTn id="142" dur="1" fill="hold">
                                          <p:stCondLst>
                                            <p:cond delay="0"/>
                                          </p:stCondLst>
                                        </p:cTn>
                                        <p:tgtEl>
                                          <p:spTgt spid="31"/>
                                        </p:tgtEl>
                                        <p:attrNameLst>
                                          <p:attrName>style.visibility</p:attrName>
                                        </p:attrNameLst>
                                      </p:cBhvr>
                                      <p:to>
                                        <p:strVal val="visible"/>
                                      </p:to>
                                    </p:set>
                                    <p:anim calcmode="lin" valueType="num">
                                      <p:cBhvr additive="base">
                                        <p:cTn id="143" dur="500" fill="hold"/>
                                        <p:tgtEl>
                                          <p:spTgt spid="31"/>
                                        </p:tgtEl>
                                        <p:attrNameLst>
                                          <p:attrName>ppt_x</p:attrName>
                                        </p:attrNameLst>
                                      </p:cBhvr>
                                      <p:tavLst>
                                        <p:tav tm="0">
                                          <p:val>
                                            <p:strVal val="#ppt_x"/>
                                          </p:val>
                                        </p:tav>
                                        <p:tav tm="100000">
                                          <p:val>
                                            <p:strVal val="#ppt_x"/>
                                          </p:val>
                                        </p:tav>
                                      </p:tavLst>
                                    </p:anim>
                                    <p:anim calcmode="lin" valueType="num">
                                      <p:cBhvr additive="base">
                                        <p:cTn id="144" dur="500" fill="hold"/>
                                        <p:tgtEl>
                                          <p:spTgt spid="31"/>
                                        </p:tgtEl>
                                        <p:attrNameLst>
                                          <p:attrName>ppt_y</p:attrName>
                                        </p:attrNameLst>
                                      </p:cBhvr>
                                      <p:tavLst>
                                        <p:tav tm="0">
                                          <p:val>
                                            <p:strVal val="1+#ppt_h/2"/>
                                          </p:val>
                                        </p:tav>
                                        <p:tav tm="100000">
                                          <p:val>
                                            <p:strVal val="#ppt_y"/>
                                          </p:val>
                                        </p:tav>
                                      </p:tavLst>
                                    </p:anim>
                                  </p:childTnLst>
                                </p:cTn>
                              </p:par>
                              <p:par>
                                <p:cTn id="145" presetID="2" presetClass="entr" presetSubtype="4" fill="hold" grpId="0" nodeType="withEffect">
                                  <p:stCondLst>
                                    <p:cond delay="0"/>
                                  </p:stCondLst>
                                  <p:childTnLst>
                                    <p:set>
                                      <p:cBhvr>
                                        <p:cTn id="146" dur="1" fill="hold">
                                          <p:stCondLst>
                                            <p:cond delay="0"/>
                                          </p:stCondLst>
                                        </p:cTn>
                                        <p:tgtEl>
                                          <p:spTgt spid="32"/>
                                        </p:tgtEl>
                                        <p:attrNameLst>
                                          <p:attrName>style.visibility</p:attrName>
                                        </p:attrNameLst>
                                      </p:cBhvr>
                                      <p:to>
                                        <p:strVal val="visible"/>
                                      </p:to>
                                    </p:set>
                                    <p:anim calcmode="lin" valueType="num">
                                      <p:cBhvr additive="base">
                                        <p:cTn id="147" dur="500" fill="hold"/>
                                        <p:tgtEl>
                                          <p:spTgt spid="32"/>
                                        </p:tgtEl>
                                        <p:attrNameLst>
                                          <p:attrName>ppt_x</p:attrName>
                                        </p:attrNameLst>
                                      </p:cBhvr>
                                      <p:tavLst>
                                        <p:tav tm="0">
                                          <p:val>
                                            <p:strVal val="#ppt_x"/>
                                          </p:val>
                                        </p:tav>
                                        <p:tav tm="100000">
                                          <p:val>
                                            <p:strVal val="#ppt_x"/>
                                          </p:val>
                                        </p:tav>
                                      </p:tavLst>
                                    </p:anim>
                                    <p:anim calcmode="lin" valueType="num">
                                      <p:cBhvr additive="base">
                                        <p:cTn id="148" dur="500" fill="hold"/>
                                        <p:tgtEl>
                                          <p:spTgt spid="32"/>
                                        </p:tgtEl>
                                        <p:attrNameLst>
                                          <p:attrName>ppt_y</p:attrName>
                                        </p:attrNameLst>
                                      </p:cBhvr>
                                      <p:tavLst>
                                        <p:tav tm="0">
                                          <p:val>
                                            <p:strVal val="1+#ppt_h/2"/>
                                          </p:val>
                                        </p:tav>
                                        <p:tav tm="100000">
                                          <p:val>
                                            <p:strVal val="#ppt_y"/>
                                          </p:val>
                                        </p:tav>
                                      </p:tavLst>
                                    </p:anim>
                                  </p:childTnLst>
                                </p:cTn>
                              </p:par>
                              <p:par>
                                <p:cTn id="149" presetID="2" presetClass="entr" presetSubtype="4" fill="hold" grpId="0" nodeType="withEffect">
                                  <p:stCondLst>
                                    <p:cond delay="0"/>
                                  </p:stCondLst>
                                  <p:childTnLst>
                                    <p:set>
                                      <p:cBhvr>
                                        <p:cTn id="150" dur="1" fill="hold">
                                          <p:stCondLst>
                                            <p:cond delay="0"/>
                                          </p:stCondLst>
                                        </p:cTn>
                                        <p:tgtEl>
                                          <p:spTgt spid="37"/>
                                        </p:tgtEl>
                                        <p:attrNameLst>
                                          <p:attrName>style.visibility</p:attrName>
                                        </p:attrNameLst>
                                      </p:cBhvr>
                                      <p:to>
                                        <p:strVal val="visible"/>
                                      </p:to>
                                    </p:set>
                                    <p:anim calcmode="lin" valueType="num">
                                      <p:cBhvr additive="base">
                                        <p:cTn id="151" dur="500" fill="hold"/>
                                        <p:tgtEl>
                                          <p:spTgt spid="37"/>
                                        </p:tgtEl>
                                        <p:attrNameLst>
                                          <p:attrName>ppt_x</p:attrName>
                                        </p:attrNameLst>
                                      </p:cBhvr>
                                      <p:tavLst>
                                        <p:tav tm="0">
                                          <p:val>
                                            <p:strVal val="#ppt_x"/>
                                          </p:val>
                                        </p:tav>
                                        <p:tav tm="100000">
                                          <p:val>
                                            <p:strVal val="#ppt_x"/>
                                          </p:val>
                                        </p:tav>
                                      </p:tavLst>
                                    </p:anim>
                                    <p:anim calcmode="lin" valueType="num">
                                      <p:cBhvr additive="base">
                                        <p:cTn id="152" dur="500" fill="hold"/>
                                        <p:tgtEl>
                                          <p:spTgt spid="37"/>
                                        </p:tgtEl>
                                        <p:attrNameLst>
                                          <p:attrName>ppt_y</p:attrName>
                                        </p:attrNameLst>
                                      </p:cBhvr>
                                      <p:tavLst>
                                        <p:tav tm="0">
                                          <p:val>
                                            <p:strVal val="1+#ppt_h/2"/>
                                          </p:val>
                                        </p:tav>
                                        <p:tav tm="100000">
                                          <p:val>
                                            <p:strVal val="#ppt_y"/>
                                          </p:val>
                                        </p:tav>
                                      </p:tavLst>
                                    </p:anim>
                                  </p:childTnLst>
                                </p:cTn>
                              </p:par>
                              <p:par>
                                <p:cTn id="153" presetID="2" presetClass="entr" presetSubtype="4" fill="hold" grpId="0" nodeType="withEffect">
                                  <p:stCondLst>
                                    <p:cond delay="0"/>
                                  </p:stCondLst>
                                  <p:childTnLst>
                                    <p:set>
                                      <p:cBhvr>
                                        <p:cTn id="154" dur="1" fill="hold">
                                          <p:stCondLst>
                                            <p:cond delay="0"/>
                                          </p:stCondLst>
                                        </p:cTn>
                                        <p:tgtEl>
                                          <p:spTgt spid="34"/>
                                        </p:tgtEl>
                                        <p:attrNameLst>
                                          <p:attrName>style.visibility</p:attrName>
                                        </p:attrNameLst>
                                      </p:cBhvr>
                                      <p:to>
                                        <p:strVal val="visible"/>
                                      </p:to>
                                    </p:set>
                                    <p:anim calcmode="lin" valueType="num">
                                      <p:cBhvr additive="base">
                                        <p:cTn id="155" dur="500" fill="hold"/>
                                        <p:tgtEl>
                                          <p:spTgt spid="34"/>
                                        </p:tgtEl>
                                        <p:attrNameLst>
                                          <p:attrName>ppt_x</p:attrName>
                                        </p:attrNameLst>
                                      </p:cBhvr>
                                      <p:tavLst>
                                        <p:tav tm="0">
                                          <p:val>
                                            <p:strVal val="#ppt_x"/>
                                          </p:val>
                                        </p:tav>
                                        <p:tav tm="100000">
                                          <p:val>
                                            <p:strVal val="#ppt_x"/>
                                          </p:val>
                                        </p:tav>
                                      </p:tavLst>
                                    </p:anim>
                                    <p:anim calcmode="lin" valueType="num">
                                      <p:cBhvr additive="base">
                                        <p:cTn id="156" dur="500" fill="hold"/>
                                        <p:tgtEl>
                                          <p:spTgt spid="34"/>
                                        </p:tgtEl>
                                        <p:attrNameLst>
                                          <p:attrName>ppt_y</p:attrName>
                                        </p:attrNameLst>
                                      </p:cBhvr>
                                      <p:tavLst>
                                        <p:tav tm="0">
                                          <p:val>
                                            <p:strVal val="1+#ppt_h/2"/>
                                          </p:val>
                                        </p:tav>
                                        <p:tav tm="100000">
                                          <p:val>
                                            <p:strVal val="#ppt_y"/>
                                          </p:val>
                                        </p:tav>
                                      </p:tavLst>
                                    </p:anim>
                                  </p:childTnLst>
                                </p:cTn>
                              </p:par>
                              <p:par>
                                <p:cTn id="157" presetID="2" presetClass="entr" presetSubtype="4" fill="hold" grpId="0" nodeType="withEffect">
                                  <p:stCondLst>
                                    <p:cond delay="0"/>
                                  </p:stCondLst>
                                  <p:childTnLst>
                                    <p:set>
                                      <p:cBhvr>
                                        <p:cTn id="158" dur="1" fill="hold">
                                          <p:stCondLst>
                                            <p:cond delay="0"/>
                                          </p:stCondLst>
                                        </p:cTn>
                                        <p:tgtEl>
                                          <p:spTgt spid="33"/>
                                        </p:tgtEl>
                                        <p:attrNameLst>
                                          <p:attrName>style.visibility</p:attrName>
                                        </p:attrNameLst>
                                      </p:cBhvr>
                                      <p:to>
                                        <p:strVal val="visible"/>
                                      </p:to>
                                    </p:set>
                                    <p:anim calcmode="lin" valueType="num">
                                      <p:cBhvr additive="base">
                                        <p:cTn id="159" dur="500" fill="hold"/>
                                        <p:tgtEl>
                                          <p:spTgt spid="33"/>
                                        </p:tgtEl>
                                        <p:attrNameLst>
                                          <p:attrName>ppt_x</p:attrName>
                                        </p:attrNameLst>
                                      </p:cBhvr>
                                      <p:tavLst>
                                        <p:tav tm="0">
                                          <p:val>
                                            <p:strVal val="#ppt_x"/>
                                          </p:val>
                                        </p:tav>
                                        <p:tav tm="100000">
                                          <p:val>
                                            <p:strVal val="#ppt_x"/>
                                          </p:val>
                                        </p:tav>
                                      </p:tavLst>
                                    </p:anim>
                                    <p:anim calcmode="lin" valueType="num">
                                      <p:cBhvr additive="base">
                                        <p:cTn id="160" dur="500" fill="hold"/>
                                        <p:tgtEl>
                                          <p:spTgt spid="33"/>
                                        </p:tgtEl>
                                        <p:attrNameLst>
                                          <p:attrName>ppt_y</p:attrName>
                                        </p:attrNameLst>
                                      </p:cBhvr>
                                      <p:tavLst>
                                        <p:tav tm="0">
                                          <p:val>
                                            <p:strVal val="1+#ppt_h/2"/>
                                          </p:val>
                                        </p:tav>
                                        <p:tav tm="100000">
                                          <p:val>
                                            <p:strVal val="#ppt_y"/>
                                          </p:val>
                                        </p:tav>
                                      </p:tavLst>
                                    </p:anim>
                                  </p:childTnLst>
                                </p:cTn>
                              </p:par>
                              <p:par>
                                <p:cTn id="161" presetID="2" presetClass="entr" presetSubtype="4" fill="hold" grpId="0" nodeType="withEffect">
                                  <p:stCondLst>
                                    <p:cond delay="0"/>
                                  </p:stCondLst>
                                  <p:childTnLst>
                                    <p:set>
                                      <p:cBhvr>
                                        <p:cTn id="162" dur="1" fill="hold">
                                          <p:stCondLst>
                                            <p:cond delay="0"/>
                                          </p:stCondLst>
                                        </p:cTn>
                                        <p:tgtEl>
                                          <p:spTgt spid="43"/>
                                        </p:tgtEl>
                                        <p:attrNameLst>
                                          <p:attrName>style.visibility</p:attrName>
                                        </p:attrNameLst>
                                      </p:cBhvr>
                                      <p:to>
                                        <p:strVal val="visible"/>
                                      </p:to>
                                    </p:set>
                                    <p:anim calcmode="lin" valueType="num">
                                      <p:cBhvr additive="base">
                                        <p:cTn id="163" dur="500" fill="hold"/>
                                        <p:tgtEl>
                                          <p:spTgt spid="43"/>
                                        </p:tgtEl>
                                        <p:attrNameLst>
                                          <p:attrName>ppt_x</p:attrName>
                                        </p:attrNameLst>
                                      </p:cBhvr>
                                      <p:tavLst>
                                        <p:tav tm="0">
                                          <p:val>
                                            <p:strVal val="#ppt_x"/>
                                          </p:val>
                                        </p:tav>
                                        <p:tav tm="100000">
                                          <p:val>
                                            <p:strVal val="#ppt_x"/>
                                          </p:val>
                                        </p:tav>
                                      </p:tavLst>
                                    </p:anim>
                                    <p:anim calcmode="lin" valueType="num">
                                      <p:cBhvr additive="base">
                                        <p:cTn id="16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grpId="0" nodeType="clickEffect">
                                  <p:stCondLst>
                                    <p:cond delay="0"/>
                                  </p:stCondLst>
                                  <p:childTnLst>
                                    <p:set>
                                      <p:cBhvr>
                                        <p:cTn id="168" dur="1" fill="hold">
                                          <p:stCondLst>
                                            <p:cond delay="0"/>
                                          </p:stCondLst>
                                        </p:cTn>
                                        <p:tgtEl>
                                          <p:spTgt spid="46"/>
                                        </p:tgtEl>
                                        <p:attrNameLst>
                                          <p:attrName>style.visibility</p:attrName>
                                        </p:attrNameLst>
                                      </p:cBhvr>
                                      <p:to>
                                        <p:strVal val="visible"/>
                                      </p:to>
                                    </p:set>
                                    <p:animEffect transition="in" filter="fade">
                                      <p:cBhvr>
                                        <p:cTn id="169" dur="500"/>
                                        <p:tgtEl>
                                          <p:spTgt spid="46"/>
                                        </p:tgtEl>
                                      </p:cBhvr>
                                    </p:animEffect>
                                  </p:childTnLst>
                                </p:cTn>
                              </p:par>
                              <p:par>
                                <p:cTn id="170" presetID="10" presetClass="entr" presetSubtype="0" fill="hold" nodeType="withEffect">
                                  <p:stCondLst>
                                    <p:cond delay="0"/>
                                  </p:stCondLst>
                                  <p:childTnLst>
                                    <p:set>
                                      <p:cBhvr>
                                        <p:cTn id="171" dur="1" fill="hold">
                                          <p:stCondLst>
                                            <p:cond delay="0"/>
                                          </p:stCondLst>
                                        </p:cTn>
                                        <p:tgtEl>
                                          <p:spTgt spid="45"/>
                                        </p:tgtEl>
                                        <p:attrNameLst>
                                          <p:attrName>style.visibility</p:attrName>
                                        </p:attrNameLst>
                                      </p:cBhvr>
                                      <p:to>
                                        <p:strVal val="visible"/>
                                      </p:to>
                                    </p:set>
                                    <p:animEffect transition="in" filter="fade">
                                      <p:cBhvr>
                                        <p:cTn id="172" dur="500"/>
                                        <p:tgtEl>
                                          <p:spTgt spid="45"/>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nodeType="clickEffect">
                                  <p:stCondLst>
                                    <p:cond delay="0"/>
                                  </p:stCondLst>
                                  <p:childTnLst>
                                    <p:set>
                                      <p:cBhvr>
                                        <p:cTn id="176" dur="1" fill="hold">
                                          <p:stCondLst>
                                            <p:cond delay="0"/>
                                          </p:stCondLst>
                                        </p:cTn>
                                        <p:tgtEl>
                                          <p:spTgt spid="47"/>
                                        </p:tgtEl>
                                        <p:attrNameLst>
                                          <p:attrName>style.visibility</p:attrName>
                                        </p:attrNameLst>
                                      </p:cBhvr>
                                      <p:to>
                                        <p:strVal val="visible"/>
                                      </p:to>
                                    </p:set>
                                    <p:animEffect transition="in" filter="fade">
                                      <p:cBhvr>
                                        <p:cTn id="177" dur="500"/>
                                        <p:tgtEl>
                                          <p:spTgt spid="47"/>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44"/>
                                        </p:tgtEl>
                                        <p:attrNameLst>
                                          <p:attrName>style.visibility</p:attrName>
                                        </p:attrNameLst>
                                      </p:cBhvr>
                                      <p:to>
                                        <p:strVal val="visible"/>
                                      </p:to>
                                    </p:set>
                                    <p:animEffect transition="in" filter="fade">
                                      <p:cBhvr>
                                        <p:cTn id="180" dur="500"/>
                                        <p:tgtEl>
                                          <p:spTgt spid="44"/>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50"/>
                                        </p:tgtEl>
                                        <p:attrNameLst>
                                          <p:attrName>style.visibility</p:attrName>
                                        </p:attrNameLst>
                                      </p:cBhvr>
                                      <p:to>
                                        <p:strVal val="visible"/>
                                      </p:to>
                                    </p:set>
                                    <p:animEffect transition="in" filter="fade">
                                      <p:cBhvr>
                                        <p:cTn id="183" dur="500"/>
                                        <p:tgtEl>
                                          <p:spTgt spid="50"/>
                                        </p:tgtEl>
                                      </p:cBhvr>
                                    </p:animEffect>
                                  </p:childTnLst>
                                </p:cTn>
                              </p:par>
                            </p:childTnLst>
                          </p:cTn>
                        </p:par>
                      </p:childTnLst>
                    </p:cTn>
                  </p:par>
                  <p:par>
                    <p:cTn id="184" fill="hold">
                      <p:stCondLst>
                        <p:cond delay="indefinite"/>
                      </p:stCondLst>
                      <p:childTnLst>
                        <p:par>
                          <p:cTn id="185" fill="hold">
                            <p:stCondLst>
                              <p:cond delay="0"/>
                            </p:stCondLst>
                            <p:childTnLst>
                              <p:par>
                                <p:cTn id="186" presetID="10" presetClass="entr" presetSubtype="0" fill="hold" nodeType="clickEffect">
                                  <p:stCondLst>
                                    <p:cond delay="0"/>
                                  </p:stCondLst>
                                  <p:childTnLst>
                                    <p:set>
                                      <p:cBhvr>
                                        <p:cTn id="187" dur="1" fill="hold">
                                          <p:stCondLst>
                                            <p:cond delay="0"/>
                                          </p:stCondLst>
                                        </p:cTn>
                                        <p:tgtEl>
                                          <p:spTgt spid="49"/>
                                        </p:tgtEl>
                                        <p:attrNameLst>
                                          <p:attrName>style.visibility</p:attrName>
                                        </p:attrNameLst>
                                      </p:cBhvr>
                                      <p:to>
                                        <p:strVal val="visible"/>
                                      </p:to>
                                    </p:set>
                                    <p:animEffect transition="in" filter="fade">
                                      <p:cBhvr>
                                        <p:cTn id="188" dur="500"/>
                                        <p:tgtEl>
                                          <p:spTgt spid="49"/>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48"/>
                                        </p:tgtEl>
                                        <p:attrNameLst>
                                          <p:attrName>style.visibility</p:attrName>
                                        </p:attrNameLst>
                                      </p:cBhvr>
                                      <p:to>
                                        <p:strVal val="visible"/>
                                      </p:to>
                                    </p:set>
                                    <p:animEffect transition="in" filter="fade">
                                      <p:cBhvr>
                                        <p:cTn id="19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p:bldP spid="36" grpId="0"/>
      <p:bldP spid="37" grpId="0" animBg="1"/>
      <p:bldP spid="38" grpId="0" animBg="1"/>
      <p:bldP spid="39" grpId="0" animBg="1"/>
      <p:bldP spid="40" grpId="0"/>
      <p:bldP spid="41" grpId="0"/>
      <p:bldP spid="42" grpId="0"/>
      <p:bldP spid="43" grpId="0"/>
      <p:bldP spid="44" grpId="0" animBg="1"/>
      <p:bldP spid="46" grpId="0" animBg="1"/>
      <p:bldP spid="48" grpId="0" animBg="1"/>
      <p:bldP spid="5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92075"/>
            <a:ext cx="19227800" cy="677108"/>
          </a:xfrm>
        </p:spPr>
        <p:txBody>
          <a:bodyPr/>
          <a:lstStyle/>
          <a:p>
            <a:r>
              <a:rPr lang="en-US" dirty="0" smtClean="0"/>
              <a:t>Performance Surprises of Concatenated Indexes</a:t>
            </a:r>
            <a:endParaRPr lang="en-US" dirty="0"/>
          </a:p>
        </p:txBody>
      </p:sp>
      <p:sp>
        <p:nvSpPr>
          <p:cNvPr id="3" name="Content Placeholder 2"/>
          <p:cNvSpPr>
            <a:spLocks noGrp="1"/>
          </p:cNvSpPr>
          <p:nvPr>
            <p:ph sz="quarter" idx="10"/>
          </p:nvPr>
        </p:nvSpPr>
        <p:spPr>
          <a:xfrm>
            <a:off x="603250" y="1235075"/>
            <a:ext cx="18897600" cy="5109091"/>
          </a:xfrm>
        </p:spPr>
        <p:txBody>
          <a:bodyPr/>
          <a:lstStyle/>
          <a:p>
            <a:pPr marL="914400" indent="-914400">
              <a:buFont typeface="Arial" panose="020B0604020202020204" pitchFamily="34" charset="0"/>
              <a:buChar char="•"/>
            </a:pPr>
            <a:r>
              <a:rPr lang="en-US" sz="3600" i="1" dirty="0" smtClean="0">
                <a:solidFill>
                  <a:schemeClr val="tx1">
                    <a:lumMod val="75000"/>
                  </a:schemeClr>
                </a:solidFill>
              </a:rPr>
              <a:t>Don’t forget that the clustered index is stored in EVERY non-clustered index! </a:t>
            </a:r>
            <a:r>
              <a:rPr lang="en-US" sz="3600" dirty="0" smtClean="0">
                <a:solidFill>
                  <a:schemeClr val="tx1">
                    <a:lumMod val="75000"/>
                  </a:schemeClr>
                </a:solidFill>
              </a:rPr>
              <a:t>The shorter the index the less the I/O.</a:t>
            </a:r>
            <a:endParaRPr lang="en-US" sz="3600" i="1" dirty="0" smtClean="0">
              <a:solidFill>
                <a:schemeClr val="tx1">
                  <a:lumMod val="75000"/>
                </a:schemeClr>
              </a:solidFill>
            </a:endParaRPr>
          </a:p>
          <a:p>
            <a:pPr marL="914400" indent="-914400">
              <a:buFont typeface="Arial" panose="020B0604020202020204" pitchFamily="34" charset="0"/>
              <a:buChar char="•"/>
            </a:pPr>
            <a:endParaRPr lang="en-US" sz="3600" i="1" dirty="0" smtClean="0">
              <a:solidFill>
                <a:schemeClr val="tx1">
                  <a:lumMod val="75000"/>
                </a:schemeClr>
              </a:solidFill>
            </a:endParaRPr>
          </a:p>
          <a:p>
            <a:pPr marL="914400" indent="-914400">
              <a:buFont typeface="Arial" panose="020B0604020202020204" pitchFamily="34" charset="0"/>
              <a:buChar char="•"/>
            </a:pPr>
            <a:r>
              <a:rPr lang="en-US" sz="3600" dirty="0" smtClean="0">
                <a:solidFill>
                  <a:schemeClr val="tx1">
                    <a:lumMod val="75000"/>
                  </a:schemeClr>
                </a:solidFill>
              </a:rPr>
              <a:t>Remember that composite </a:t>
            </a:r>
            <a:r>
              <a:rPr lang="en-US" sz="3600" dirty="0">
                <a:solidFill>
                  <a:schemeClr val="tx1">
                    <a:lumMod val="75000"/>
                  </a:schemeClr>
                </a:solidFill>
              </a:rPr>
              <a:t>keys are most useful from the leftmost column to the rightmost column, in the order they appeared in the CREATE INDEX statement. Example: </a:t>
            </a:r>
          </a:p>
          <a:p>
            <a:pPr marL="914400" indent="-914400">
              <a:buFont typeface="Arial" panose="020B0604020202020204" pitchFamily="34" charset="0"/>
              <a:buChar char="•"/>
            </a:pPr>
            <a:r>
              <a:rPr lang="en-US" sz="3600" dirty="0">
                <a:cs typeface="Times New Roman" pitchFamily="18" charset="0"/>
              </a:rPr>
              <a:t>Now, consider this index:</a:t>
            </a:r>
          </a:p>
          <a:p>
            <a:pPr marL="860425">
              <a:buFont typeface="Wingdings" pitchFamily="2" charset="2"/>
              <a:buNone/>
            </a:pPr>
            <a:r>
              <a:rPr lang="en-US" sz="3200" dirty="0">
                <a:latin typeface="Courier New" pitchFamily="49" charset="0"/>
                <a:cs typeface="Courier New" pitchFamily="49" charset="0"/>
              </a:rPr>
              <a:t>	</a:t>
            </a:r>
            <a:r>
              <a:rPr lang="en-US" sz="2800" dirty="0">
                <a:latin typeface="Courier New" pitchFamily="49" charset="0"/>
                <a:cs typeface="Courier New" pitchFamily="49" charset="0"/>
              </a:rPr>
              <a:t>ALTER TABLE </a:t>
            </a:r>
            <a:r>
              <a:rPr lang="en-US" sz="2800" dirty="0" err="1">
                <a:latin typeface="Courier New" pitchFamily="49" charset="0"/>
                <a:cs typeface="Courier New" pitchFamily="49" charset="0"/>
              </a:rPr>
              <a:t>yellow_pages</a:t>
            </a:r>
            <a:r>
              <a:rPr lang="en-US" sz="2800" dirty="0">
                <a:latin typeface="Courier New" pitchFamily="49" charset="0"/>
                <a:cs typeface="Courier New" pitchFamily="49" charset="0"/>
              </a:rPr>
              <a:t> ADD CONSTRAINT [</a:t>
            </a:r>
            <a:r>
              <a:rPr lang="en-US" sz="2800" dirty="0" err="1">
                <a:latin typeface="Courier New" pitchFamily="49" charset="0"/>
                <a:cs typeface="Courier New" pitchFamily="49" charset="0"/>
              </a:rPr>
              <a:t>UPKCL_sales</a:t>
            </a:r>
            <a:r>
              <a:rPr lang="en-US" sz="2800" dirty="0">
                <a:latin typeface="Courier New" pitchFamily="49" charset="0"/>
                <a:cs typeface="Courier New" pitchFamily="49" charset="0"/>
              </a:rPr>
              <a:t>] PRIMARY KEY CLUSTERED ([</a:t>
            </a:r>
            <a:r>
              <a:rPr lang="en-US" sz="2800" dirty="0" err="1">
                <a:latin typeface="Courier New" pitchFamily="49" charset="0"/>
                <a:cs typeface="Courier New" pitchFamily="49" charset="0"/>
              </a:rPr>
              <a:t>lname</a:t>
            </a:r>
            <a:r>
              <a:rPr lang="en-US" sz="2800" dirty="0">
                <a:latin typeface="Courier New" pitchFamily="49" charset="0"/>
                <a:cs typeface="Courier New" pitchFamily="49" charset="0"/>
              </a:rPr>
              <a:t>], [</a:t>
            </a:r>
            <a:r>
              <a:rPr lang="en-US" sz="2800" dirty="0" err="1">
                <a:latin typeface="Courier New" pitchFamily="49" charset="0"/>
                <a:cs typeface="Courier New" pitchFamily="49" charset="0"/>
              </a:rPr>
              <a:t>fname</a:t>
            </a:r>
            <a:r>
              <a:rPr lang="en-US" sz="2800" dirty="0">
                <a:latin typeface="Courier New" pitchFamily="49" charset="0"/>
                <a:cs typeface="Courier New" pitchFamily="49" charset="0"/>
              </a:rPr>
              <a:t>], [street] )</a:t>
            </a:r>
          </a:p>
          <a:p>
            <a:pPr marL="914400" indent="-914400">
              <a:buFont typeface="Arial" panose="020B0604020202020204" pitchFamily="34" charset="0"/>
              <a:buChar char="•"/>
            </a:pPr>
            <a:endParaRPr lang="en-US" sz="4400" dirty="0" smtClean="0">
              <a:solidFill>
                <a:schemeClr val="tx1">
                  <a:lumMod val="75000"/>
                </a:schemeClr>
              </a:solidFill>
            </a:endParaRPr>
          </a:p>
        </p:txBody>
      </p:sp>
      <p:graphicFrame>
        <p:nvGraphicFramePr>
          <p:cNvPr id="4" name="Diagram 3"/>
          <p:cNvGraphicFramePr/>
          <p:nvPr>
            <p:extLst>
              <p:ext uri="{D42A27DB-BD31-4B8C-83A1-F6EECF244321}">
                <p14:modId xmlns:p14="http://schemas.microsoft.com/office/powerpoint/2010/main" val="2807382875"/>
              </p:ext>
            </p:extLst>
          </p:nvPr>
        </p:nvGraphicFramePr>
        <p:xfrm>
          <a:off x="4922257" y="6632737"/>
          <a:ext cx="10681053" cy="28901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243206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a:xfrm>
            <a:off x="5629148" y="103204"/>
            <a:ext cx="9985502" cy="615553"/>
          </a:xfrm>
        </p:spPr>
        <p:txBody>
          <a:bodyPr/>
          <a:lstStyle/>
          <a:p>
            <a:r>
              <a:rPr lang="en-US" sz="4000" dirty="0" smtClean="0">
                <a:latin typeface="+mj-lt"/>
              </a:rPr>
              <a:t>Using Concatenated Indexes</a:t>
            </a:r>
            <a:endParaRPr lang="en-US" sz="4000" dirty="0">
              <a:latin typeface="+mj-lt"/>
            </a:endParaRPr>
          </a:p>
        </p:txBody>
      </p:sp>
      <p:sp>
        <p:nvSpPr>
          <p:cNvPr id="166915" name="Rectangle 3"/>
          <p:cNvSpPr>
            <a:spLocks noGrp="1" noChangeArrowheads="1"/>
          </p:cNvSpPr>
          <p:nvPr>
            <p:ph idx="1"/>
          </p:nvPr>
        </p:nvSpPr>
        <p:spPr>
          <a:xfrm>
            <a:off x="1005205" y="1621971"/>
            <a:ext cx="18093690" cy="6771084"/>
          </a:xfrm>
        </p:spPr>
        <p:txBody>
          <a:bodyPr/>
          <a:lstStyle/>
          <a:p>
            <a:pPr marL="571500" indent="-571500">
              <a:buFont typeface="Arial" panose="020B0604020202020204" pitchFamily="34" charset="0"/>
              <a:buChar char="•"/>
            </a:pPr>
            <a:r>
              <a:rPr lang="en-US" sz="4000" dirty="0" smtClean="0">
                <a:solidFill>
                  <a:schemeClr val="tx1">
                    <a:lumMod val="75000"/>
                  </a:schemeClr>
                </a:solidFill>
              </a:rPr>
              <a:t>Works well with:</a:t>
            </a:r>
          </a:p>
          <a:p>
            <a:r>
              <a:rPr lang="en-US" sz="4000" dirty="0" smtClean="0">
                <a:solidFill>
                  <a:schemeClr val="tx1">
                    <a:lumMod val="75000"/>
                  </a:schemeClr>
                </a:solidFill>
              </a:rPr>
              <a:t>	</a:t>
            </a:r>
            <a:r>
              <a:rPr lang="en-US" sz="2800" dirty="0" smtClean="0">
                <a:solidFill>
                  <a:schemeClr val="tx1">
                    <a:lumMod val="75000"/>
                  </a:schemeClr>
                </a:solidFill>
                <a:latin typeface="Courier New" panose="02070309020205020404" pitchFamily="49" charset="0"/>
                <a:cs typeface="Courier New" panose="02070309020205020404" pitchFamily="49" charset="0"/>
              </a:rPr>
              <a:t>WHERE </a:t>
            </a:r>
            <a:r>
              <a:rPr lang="en-US" sz="2800" dirty="0" err="1" smtClean="0">
                <a:solidFill>
                  <a:schemeClr val="tx1">
                    <a:lumMod val="75000"/>
                  </a:schemeClr>
                </a:solidFill>
                <a:latin typeface="Courier New" panose="02070309020205020404" pitchFamily="49" charset="0"/>
                <a:cs typeface="Courier New" panose="02070309020205020404" pitchFamily="49" charset="0"/>
              </a:rPr>
              <a:t>lname</a:t>
            </a:r>
            <a:r>
              <a:rPr lang="en-US" sz="2800" dirty="0" smtClean="0">
                <a:solidFill>
                  <a:schemeClr val="tx1">
                    <a:lumMod val="75000"/>
                  </a:schemeClr>
                </a:solidFill>
                <a:latin typeface="Courier New" panose="02070309020205020404" pitchFamily="49" charset="0"/>
                <a:cs typeface="Courier New" panose="02070309020205020404" pitchFamily="49" charset="0"/>
              </a:rPr>
              <a:t> = @a AND </a:t>
            </a:r>
            <a:r>
              <a:rPr lang="en-US" sz="2800" dirty="0" err="1" smtClean="0">
                <a:solidFill>
                  <a:schemeClr val="tx1">
                    <a:lumMod val="75000"/>
                  </a:schemeClr>
                </a:solidFill>
                <a:latin typeface="Courier New" panose="02070309020205020404" pitchFamily="49" charset="0"/>
                <a:cs typeface="Courier New" panose="02070309020205020404" pitchFamily="49" charset="0"/>
              </a:rPr>
              <a:t>fname</a:t>
            </a:r>
            <a:r>
              <a:rPr lang="en-US" sz="2800" dirty="0" smtClean="0">
                <a:solidFill>
                  <a:schemeClr val="tx1">
                    <a:lumMod val="75000"/>
                  </a:schemeClr>
                </a:solidFill>
                <a:latin typeface="Courier New" panose="02070309020205020404" pitchFamily="49" charset="0"/>
                <a:cs typeface="Courier New" panose="02070309020205020404" pitchFamily="49" charset="0"/>
              </a:rPr>
              <a:t> = @b AND street = @c </a:t>
            </a:r>
            <a:endParaRPr lang="en-US" sz="4000" dirty="0" smtClean="0">
              <a:solidFill>
                <a:schemeClr val="tx1">
                  <a:lumMod val="75000"/>
                </a:schemeClr>
              </a:solidFill>
              <a:latin typeface="Courier New" panose="02070309020205020404" pitchFamily="49" charset="0"/>
              <a:cs typeface="Courier New" panose="02070309020205020404" pitchFamily="49" charset="0"/>
            </a:endParaRPr>
          </a:p>
          <a:p>
            <a:pPr marL="571500" indent="-571500">
              <a:buFont typeface="Arial" panose="020B0604020202020204" pitchFamily="34" charset="0"/>
              <a:buChar char="•"/>
            </a:pPr>
            <a:r>
              <a:rPr lang="en-US" sz="4000" dirty="0" smtClean="0">
                <a:solidFill>
                  <a:schemeClr val="tx1">
                    <a:lumMod val="75000"/>
                  </a:schemeClr>
                </a:solidFill>
              </a:rPr>
              <a:t>Also works well with:</a:t>
            </a:r>
          </a:p>
          <a:p>
            <a:r>
              <a:rPr lang="en-US" sz="4000" dirty="0" smtClean="0">
                <a:solidFill>
                  <a:schemeClr val="tx1">
                    <a:lumMod val="75000"/>
                  </a:schemeClr>
                </a:solidFill>
              </a:rPr>
              <a:t>	</a:t>
            </a:r>
            <a:r>
              <a:rPr lang="en-US" sz="2800" dirty="0" smtClean="0">
                <a:solidFill>
                  <a:schemeClr val="tx1">
                    <a:lumMod val="75000"/>
                  </a:schemeClr>
                </a:solidFill>
                <a:latin typeface="Courier New" panose="02070309020205020404" pitchFamily="49" charset="0"/>
                <a:cs typeface="Courier New" panose="02070309020205020404" pitchFamily="49" charset="0"/>
              </a:rPr>
              <a:t>WHERE </a:t>
            </a:r>
            <a:r>
              <a:rPr lang="en-US" sz="2800" dirty="0" err="1" smtClean="0">
                <a:solidFill>
                  <a:schemeClr val="tx1">
                    <a:lumMod val="75000"/>
                  </a:schemeClr>
                </a:solidFill>
                <a:latin typeface="Courier New" panose="02070309020205020404" pitchFamily="49" charset="0"/>
                <a:cs typeface="Courier New" panose="02070309020205020404" pitchFamily="49" charset="0"/>
              </a:rPr>
              <a:t>lname</a:t>
            </a:r>
            <a:r>
              <a:rPr lang="en-US" sz="2800" dirty="0" smtClean="0">
                <a:solidFill>
                  <a:schemeClr val="tx1">
                    <a:lumMod val="75000"/>
                  </a:schemeClr>
                </a:solidFill>
                <a:latin typeface="Courier New" panose="02070309020205020404" pitchFamily="49" charset="0"/>
                <a:cs typeface="Courier New" panose="02070309020205020404" pitchFamily="49" charset="0"/>
              </a:rPr>
              <a:t> = @a AND </a:t>
            </a:r>
            <a:r>
              <a:rPr lang="en-US" sz="2800" dirty="0" err="1" smtClean="0">
                <a:solidFill>
                  <a:schemeClr val="tx1">
                    <a:lumMod val="75000"/>
                  </a:schemeClr>
                </a:solidFill>
                <a:latin typeface="Courier New" panose="02070309020205020404" pitchFamily="49" charset="0"/>
                <a:cs typeface="Courier New" panose="02070309020205020404" pitchFamily="49" charset="0"/>
              </a:rPr>
              <a:t>fname</a:t>
            </a:r>
            <a:r>
              <a:rPr lang="en-US" sz="2800" dirty="0" smtClean="0">
                <a:solidFill>
                  <a:schemeClr val="tx1">
                    <a:lumMod val="75000"/>
                  </a:schemeClr>
                </a:solidFill>
                <a:latin typeface="Courier New" panose="02070309020205020404" pitchFamily="49" charset="0"/>
                <a:cs typeface="Courier New" panose="02070309020205020404" pitchFamily="49" charset="0"/>
              </a:rPr>
              <a:t> = @b </a:t>
            </a:r>
          </a:p>
          <a:p>
            <a:pPr marL="571500" indent="-571500">
              <a:buFont typeface="Arial" panose="020B0604020202020204" pitchFamily="34" charset="0"/>
              <a:buChar char="•"/>
            </a:pPr>
            <a:r>
              <a:rPr lang="en-US" sz="4000" dirty="0" smtClean="0">
                <a:solidFill>
                  <a:schemeClr val="tx1">
                    <a:lumMod val="75000"/>
                  </a:schemeClr>
                </a:solidFill>
              </a:rPr>
              <a:t>How does the index work with this?</a:t>
            </a:r>
          </a:p>
          <a:p>
            <a:r>
              <a:rPr lang="en-US" sz="4000" dirty="0" smtClean="0">
                <a:solidFill>
                  <a:schemeClr val="tx1">
                    <a:lumMod val="75000"/>
                  </a:schemeClr>
                </a:solidFill>
              </a:rPr>
              <a:t>	</a:t>
            </a:r>
            <a:r>
              <a:rPr lang="en-US" sz="2800" dirty="0" smtClean="0">
                <a:solidFill>
                  <a:schemeClr val="tx1">
                    <a:lumMod val="75000"/>
                  </a:schemeClr>
                </a:solidFill>
                <a:latin typeface="Courier New" panose="02070309020205020404" pitchFamily="49" charset="0"/>
                <a:cs typeface="Courier New" panose="02070309020205020404" pitchFamily="49" charset="0"/>
              </a:rPr>
              <a:t>WHERE </a:t>
            </a:r>
            <a:r>
              <a:rPr lang="en-US" sz="2800" dirty="0" err="1" smtClean="0">
                <a:solidFill>
                  <a:schemeClr val="tx1">
                    <a:lumMod val="75000"/>
                  </a:schemeClr>
                </a:solidFill>
                <a:latin typeface="Courier New" panose="02070309020205020404" pitchFamily="49" charset="0"/>
                <a:cs typeface="Courier New" panose="02070309020205020404" pitchFamily="49" charset="0"/>
              </a:rPr>
              <a:t>fname</a:t>
            </a:r>
            <a:r>
              <a:rPr lang="en-US" sz="2800" dirty="0" smtClean="0">
                <a:solidFill>
                  <a:schemeClr val="tx1">
                    <a:lumMod val="75000"/>
                  </a:schemeClr>
                </a:solidFill>
                <a:latin typeface="Courier New" panose="02070309020205020404" pitchFamily="49" charset="0"/>
                <a:cs typeface="Courier New" panose="02070309020205020404" pitchFamily="49" charset="0"/>
              </a:rPr>
              <a:t> = @b OR </a:t>
            </a:r>
            <a:r>
              <a:rPr lang="en-US" sz="2800" dirty="0" err="1" smtClean="0">
                <a:solidFill>
                  <a:schemeClr val="tx1">
                    <a:lumMod val="75000"/>
                  </a:schemeClr>
                </a:solidFill>
                <a:latin typeface="Courier New" panose="02070309020205020404" pitchFamily="49" charset="0"/>
                <a:cs typeface="Courier New" panose="02070309020205020404" pitchFamily="49" charset="0"/>
              </a:rPr>
              <a:t>title_id</a:t>
            </a:r>
            <a:r>
              <a:rPr lang="en-US" sz="2800" dirty="0" smtClean="0">
                <a:solidFill>
                  <a:schemeClr val="tx1">
                    <a:lumMod val="75000"/>
                  </a:schemeClr>
                </a:solidFill>
                <a:latin typeface="Courier New" panose="02070309020205020404" pitchFamily="49" charset="0"/>
                <a:cs typeface="Courier New" panose="02070309020205020404" pitchFamily="49" charset="0"/>
              </a:rPr>
              <a:t> = @c </a:t>
            </a:r>
            <a:endParaRPr lang="en-US" sz="4000" dirty="0" smtClean="0">
              <a:solidFill>
                <a:schemeClr val="tx1">
                  <a:lumMod val="75000"/>
                </a:schemeClr>
              </a:solidFill>
              <a:latin typeface="Courier New" panose="02070309020205020404" pitchFamily="49" charset="0"/>
              <a:cs typeface="Courier New" panose="02070309020205020404" pitchFamily="49" charset="0"/>
            </a:endParaRPr>
          </a:p>
          <a:p>
            <a:endParaRPr lang="en-US" sz="4000" dirty="0" smtClean="0">
              <a:solidFill>
                <a:schemeClr val="tx1">
                  <a:lumMod val="75000"/>
                </a:schemeClr>
              </a:solidFill>
            </a:endParaRPr>
          </a:p>
          <a:p>
            <a:pPr marL="571500" indent="-571500">
              <a:buFont typeface="Arial" panose="020B0604020202020204" pitchFamily="34" charset="0"/>
              <a:buChar char="•"/>
            </a:pPr>
            <a:r>
              <a:rPr lang="en-US" sz="4000" dirty="0" smtClean="0">
                <a:solidFill>
                  <a:schemeClr val="tx1">
                    <a:lumMod val="75000"/>
                  </a:schemeClr>
                </a:solidFill>
              </a:rPr>
              <a:t>Best practice? Use a surrogate key for the primary key and then a natural key as a non-clustered index.</a:t>
            </a:r>
          </a:p>
          <a:p>
            <a:endParaRPr lang="en-US" sz="4000" dirty="0" smtClean="0">
              <a:solidFill>
                <a:schemeClr val="tx1">
                  <a:lumMod val="75000"/>
                </a:schemeClr>
              </a:solidFill>
            </a:endParaRPr>
          </a:p>
          <a:p>
            <a:r>
              <a:rPr lang="en-US" sz="4000" i="1" dirty="0" smtClean="0">
                <a:solidFill>
                  <a:schemeClr val="tx1">
                    <a:lumMod val="75000"/>
                  </a:schemeClr>
                </a:solidFill>
              </a:rPr>
              <a:t>Tip - Don’t forget transitive properties!</a:t>
            </a:r>
            <a:endParaRPr lang="en-US" sz="4000" i="1" dirty="0">
              <a:solidFill>
                <a:schemeClr val="tx1">
                  <a:lumMod val="75000"/>
                </a:schemeClr>
              </a:solidFill>
            </a:endParaRPr>
          </a:p>
        </p:txBody>
      </p:sp>
    </p:spTree>
    <p:extLst>
      <p:ext uri="{BB962C8B-B14F-4D97-AF65-F5344CB8AC3E}">
        <p14:creationId xmlns:p14="http://schemas.microsoft.com/office/powerpoint/2010/main" val="2969447807"/>
      </p:ext>
    </p:extLst>
  </p:cSld>
  <p:clrMapOvr>
    <a:masterClrMapping/>
  </p:clrMapOvr>
  <p:transition>
    <p:fade thruBlk="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600" y="92075"/>
            <a:ext cx="19138900" cy="677108"/>
          </a:xfrm>
        </p:spPr>
        <p:txBody>
          <a:bodyPr/>
          <a:lstStyle/>
          <a:p>
            <a:r>
              <a:rPr lang="en-US" dirty="0" smtClean="0"/>
              <a:t>Data Type Choices Matter to Performance</a:t>
            </a:r>
            <a:endParaRPr lang="en-US" dirty="0"/>
          </a:p>
        </p:txBody>
      </p:sp>
      <p:sp>
        <p:nvSpPr>
          <p:cNvPr id="3" name="Content Placeholder 2"/>
          <p:cNvSpPr>
            <a:spLocks noGrp="1"/>
          </p:cNvSpPr>
          <p:nvPr>
            <p:ph sz="quarter" idx="10"/>
          </p:nvPr>
        </p:nvSpPr>
        <p:spPr>
          <a:xfrm>
            <a:off x="603250" y="1235075"/>
            <a:ext cx="18897600" cy="8002191"/>
          </a:xfrm>
        </p:spPr>
        <p:txBody>
          <a:bodyPr/>
          <a:lstStyle/>
          <a:p>
            <a:pPr marL="914400" indent="-914400">
              <a:buFont typeface="Arial" panose="020B0604020202020204" pitchFamily="34" charset="0"/>
              <a:buChar char="•"/>
            </a:pPr>
            <a:r>
              <a:rPr lang="en-US" sz="3200" dirty="0" smtClean="0">
                <a:solidFill>
                  <a:schemeClr val="tx1">
                    <a:lumMod val="75000"/>
                  </a:schemeClr>
                </a:solidFill>
              </a:rPr>
              <a:t>Illogical data type choices:</a:t>
            </a:r>
          </a:p>
          <a:p>
            <a:pPr marL="1371600" lvl="1" indent="-914400">
              <a:buFont typeface="Arial" panose="020B0604020202020204" pitchFamily="34" charset="0"/>
              <a:buChar char="•"/>
            </a:pPr>
            <a:r>
              <a:rPr lang="en-US" sz="2800" dirty="0" smtClean="0">
                <a:solidFill>
                  <a:schemeClr val="tx1">
                    <a:lumMod val="75000"/>
                  </a:schemeClr>
                </a:solidFill>
              </a:rPr>
              <a:t>String and numeric </a:t>
            </a:r>
            <a:r>
              <a:rPr lang="en-US" sz="2800" dirty="0">
                <a:solidFill>
                  <a:schemeClr val="tx1">
                    <a:lumMod val="75000"/>
                  </a:schemeClr>
                </a:solidFill>
              </a:rPr>
              <a:t>types </a:t>
            </a:r>
            <a:r>
              <a:rPr lang="en-US" sz="2800" dirty="0" smtClean="0">
                <a:solidFill>
                  <a:schemeClr val="tx1">
                    <a:lumMod val="75000"/>
                  </a:schemeClr>
                </a:solidFill>
              </a:rPr>
              <a:t>used for date or time </a:t>
            </a:r>
            <a:r>
              <a:rPr lang="en-US" sz="2800" dirty="0">
                <a:solidFill>
                  <a:schemeClr val="tx1">
                    <a:lumMod val="75000"/>
                  </a:schemeClr>
                </a:solidFill>
              </a:rPr>
              <a:t>data</a:t>
            </a:r>
          </a:p>
          <a:p>
            <a:pPr marL="1371600" lvl="1" indent="-914400">
              <a:buFont typeface="Arial" panose="020B0604020202020204" pitchFamily="34" charset="0"/>
              <a:buChar char="•"/>
            </a:pPr>
            <a:r>
              <a:rPr lang="en-US" sz="2800" dirty="0" smtClean="0">
                <a:solidFill>
                  <a:schemeClr val="tx1">
                    <a:lumMod val="75000"/>
                  </a:schemeClr>
                </a:solidFill>
              </a:rPr>
              <a:t>Time </a:t>
            </a:r>
            <a:r>
              <a:rPr lang="en-US" sz="2800" dirty="0">
                <a:solidFill>
                  <a:schemeClr val="tx1">
                    <a:lumMod val="75000"/>
                  </a:schemeClr>
                </a:solidFill>
              </a:rPr>
              <a:t>in place of an interval</a:t>
            </a:r>
          </a:p>
          <a:p>
            <a:pPr marL="1371600" lvl="1" indent="-914400">
              <a:buFont typeface="Arial" panose="020B0604020202020204" pitchFamily="34" charset="0"/>
              <a:buChar char="•"/>
            </a:pPr>
            <a:r>
              <a:rPr lang="en-US" sz="2800" dirty="0">
                <a:solidFill>
                  <a:schemeClr val="tx1">
                    <a:lumMod val="75000"/>
                  </a:schemeClr>
                </a:solidFill>
              </a:rPr>
              <a:t>MONEY/FLOAT because they sound </a:t>
            </a:r>
            <a:r>
              <a:rPr lang="en-US" sz="2800" dirty="0" smtClean="0">
                <a:solidFill>
                  <a:schemeClr val="tx1">
                    <a:lumMod val="75000"/>
                  </a:schemeClr>
                </a:solidFill>
              </a:rPr>
              <a:t>appropriate</a:t>
            </a:r>
          </a:p>
          <a:p>
            <a:pPr marL="1371600" lvl="1" indent="-914400">
              <a:buFont typeface="Arial" panose="020B0604020202020204" pitchFamily="34" charset="0"/>
              <a:buChar char="•"/>
            </a:pPr>
            <a:r>
              <a:rPr lang="en-US" sz="2800" dirty="0">
                <a:solidFill>
                  <a:schemeClr val="tx1">
                    <a:lumMod val="75000"/>
                  </a:schemeClr>
                </a:solidFill>
              </a:rPr>
              <a:t>TIMESTAMP because people think it involves date/time</a:t>
            </a:r>
          </a:p>
          <a:p>
            <a:pPr marL="1371600" lvl="1" indent="-914400">
              <a:buFont typeface="Arial" panose="020B0604020202020204" pitchFamily="34" charset="0"/>
              <a:buChar char="•"/>
            </a:pPr>
            <a:r>
              <a:rPr lang="en-US" sz="2800" dirty="0">
                <a:solidFill>
                  <a:schemeClr val="tx1">
                    <a:lumMod val="75000"/>
                  </a:schemeClr>
                </a:solidFill>
              </a:rPr>
              <a:t>SQL_VARIANT for anything</a:t>
            </a:r>
          </a:p>
          <a:p>
            <a:pPr marL="914400" indent="-914400">
              <a:buFont typeface="Arial" panose="020B0604020202020204" pitchFamily="34" charset="0"/>
              <a:buChar char="•"/>
            </a:pPr>
            <a:r>
              <a:rPr lang="en-US" sz="3200" dirty="0" smtClean="0">
                <a:solidFill>
                  <a:schemeClr val="tx1">
                    <a:lumMod val="75000"/>
                  </a:schemeClr>
                </a:solidFill>
              </a:rPr>
              <a:t>Space wasters (thus, I/O wasters):</a:t>
            </a:r>
            <a:endParaRPr lang="en-US" sz="3200" dirty="0">
              <a:solidFill>
                <a:schemeClr val="tx1">
                  <a:lumMod val="75000"/>
                </a:schemeClr>
              </a:solidFill>
            </a:endParaRPr>
          </a:p>
          <a:p>
            <a:pPr marL="1371600" lvl="1" indent="-914400">
              <a:buFont typeface="Arial" panose="020B0604020202020204" pitchFamily="34" charset="0"/>
              <a:buChar char="•"/>
            </a:pPr>
            <a:r>
              <a:rPr lang="en-US" sz="2800" dirty="0" smtClean="0">
                <a:solidFill>
                  <a:schemeClr val="tx1">
                    <a:lumMod val="75000"/>
                  </a:schemeClr>
                </a:solidFill>
              </a:rPr>
              <a:t>Datetime </a:t>
            </a:r>
            <a:r>
              <a:rPr lang="en-US" sz="2800" dirty="0">
                <a:solidFill>
                  <a:schemeClr val="tx1">
                    <a:lumMod val="75000"/>
                  </a:schemeClr>
                </a:solidFill>
              </a:rPr>
              <a:t>when date or smalldatetime </a:t>
            </a:r>
            <a:r>
              <a:rPr lang="en-US" sz="2800" dirty="0" smtClean="0">
                <a:solidFill>
                  <a:schemeClr val="tx1">
                    <a:lumMod val="75000"/>
                  </a:schemeClr>
                </a:solidFill>
              </a:rPr>
              <a:t>suffice</a:t>
            </a:r>
          </a:p>
          <a:p>
            <a:pPr marL="1371600" lvl="1" indent="-914400">
              <a:buFont typeface="Arial" panose="020B0604020202020204" pitchFamily="34" charset="0"/>
              <a:buChar char="•"/>
            </a:pPr>
            <a:r>
              <a:rPr lang="en-US" sz="2800" dirty="0" smtClean="0">
                <a:solidFill>
                  <a:schemeClr val="tx1">
                    <a:lumMod val="75000"/>
                  </a:schemeClr>
                </a:solidFill>
              </a:rPr>
              <a:t>CHAR when VARCHAR is fine</a:t>
            </a:r>
            <a:endParaRPr lang="en-US" sz="2800" dirty="0">
              <a:solidFill>
                <a:schemeClr val="tx1">
                  <a:lumMod val="75000"/>
                </a:schemeClr>
              </a:solidFill>
            </a:endParaRPr>
          </a:p>
          <a:p>
            <a:pPr marL="1371600" lvl="1" indent="-914400">
              <a:buFont typeface="Arial" panose="020B0604020202020204" pitchFamily="34" charset="0"/>
              <a:buChar char="•"/>
            </a:pPr>
            <a:r>
              <a:rPr lang="en-US" sz="2800" dirty="0" smtClean="0">
                <a:solidFill>
                  <a:schemeClr val="tx1">
                    <a:lumMod val="75000"/>
                  </a:schemeClr>
                </a:solidFill>
              </a:rPr>
              <a:t>MAX </a:t>
            </a:r>
            <a:r>
              <a:rPr lang="en-US" sz="2800" dirty="0">
                <a:solidFill>
                  <a:schemeClr val="tx1">
                    <a:lumMod val="75000"/>
                  </a:schemeClr>
                </a:solidFill>
              </a:rPr>
              <a:t>types for URL </a:t>
            </a:r>
            <a:r>
              <a:rPr lang="en-US" sz="2800" dirty="0" smtClean="0">
                <a:solidFill>
                  <a:schemeClr val="tx1">
                    <a:lumMod val="75000"/>
                  </a:schemeClr>
                </a:solidFill>
              </a:rPr>
              <a:t>and </a:t>
            </a:r>
            <a:r>
              <a:rPr lang="en-US" sz="2800" dirty="0">
                <a:solidFill>
                  <a:schemeClr val="tx1">
                    <a:lumMod val="75000"/>
                  </a:schemeClr>
                </a:solidFill>
              </a:rPr>
              <a:t>e-mail </a:t>
            </a:r>
            <a:r>
              <a:rPr lang="en-US" sz="2800" dirty="0" smtClean="0">
                <a:solidFill>
                  <a:schemeClr val="tx1">
                    <a:lumMod val="75000"/>
                  </a:schemeClr>
                </a:solidFill>
              </a:rPr>
              <a:t>address</a:t>
            </a:r>
          </a:p>
          <a:p>
            <a:pPr marL="1371600" lvl="1" indent="-914400">
              <a:buFont typeface="Arial" panose="020B0604020202020204" pitchFamily="34" charset="0"/>
              <a:buChar char="•"/>
            </a:pPr>
            <a:r>
              <a:rPr lang="en-US" sz="2800" dirty="0" smtClean="0">
                <a:solidFill>
                  <a:schemeClr val="tx1">
                    <a:lumMod val="75000"/>
                  </a:schemeClr>
                </a:solidFill>
              </a:rPr>
              <a:t>INT for all numbers (INT is 4 bytes, SMALLINT is 2, TINYINT is 1)</a:t>
            </a:r>
          </a:p>
          <a:p>
            <a:pPr marL="914400" indent="-914400">
              <a:buFont typeface="Arial" panose="020B0604020202020204" pitchFamily="34" charset="0"/>
              <a:buChar char="•"/>
            </a:pPr>
            <a:r>
              <a:rPr lang="en-US" sz="3200" dirty="0" smtClean="0">
                <a:solidFill>
                  <a:schemeClr val="tx1">
                    <a:lumMod val="75000"/>
                  </a:schemeClr>
                </a:solidFill>
              </a:rPr>
              <a:t>Performance impediments:</a:t>
            </a:r>
          </a:p>
          <a:p>
            <a:pPr marL="1371600" lvl="1" indent="-914400">
              <a:buFont typeface="Arial" panose="020B0604020202020204" pitchFamily="34" charset="0"/>
              <a:buChar char="•"/>
            </a:pPr>
            <a:r>
              <a:rPr lang="en-US" sz="2800" dirty="0" smtClean="0">
                <a:solidFill>
                  <a:schemeClr val="tx1">
                    <a:lumMod val="75000"/>
                  </a:schemeClr>
                </a:solidFill>
              </a:rPr>
              <a:t>NVARCHAR/NCHAR for columns that don’t need Unicode.</a:t>
            </a:r>
            <a:endParaRPr lang="en-US" sz="2800" dirty="0">
              <a:solidFill>
                <a:schemeClr val="tx1">
                  <a:lumMod val="75000"/>
                </a:schemeClr>
              </a:solidFill>
            </a:endParaRPr>
          </a:p>
          <a:p>
            <a:pPr marL="1371600" lvl="1" indent="-914400">
              <a:buFont typeface="Arial" panose="020B0604020202020204" pitchFamily="34" charset="0"/>
              <a:buChar char="•"/>
            </a:pPr>
            <a:r>
              <a:rPr lang="en-US" sz="2800" dirty="0" smtClean="0">
                <a:solidFill>
                  <a:schemeClr val="tx1">
                    <a:lumMod val="75000"/>
                  </a:schemeClr>
                </a:solidFill>
              </a:rPr>
              <a:t>NOT NULL when the column shouldn’t be </a:t>
            </a:r>
            <a:r>
              <a:rPr lang="en-US" sz="2800" dirty="0" err="1" smtClean="0">
                <a:solidFill>
                  <a:schemeClr val="tx1">
                    <a:lumMod val="75000"/>
                  </a:schemeClr>
                </a:solidFill>
              </a:rPr>
              <a:t>nullable</a:t>
            </a:r>
            <a:endParaRPr lang="en-US" sz="2800" dirty="0">
              <a:solidFill>
                <a:schemeClr val="tx1">
                  <a:lumMod val="75000"/>
                </a:schemeClr>
              </a:solidFill>
            </a:endParaRPr>
          </a:p>
          <a:p>
            <a:pPr marL="1371600" lvl="1" indent="-914400">
              <a:buFont typeface="Arial" panose="020B0604020202020204" pitchFamily="34" charset="0"/>
              <a:buChar char="•"/>
            </a:pPr>
            <a:r>
              <a:rPr lang="en-US" sz="2800" dirty="0">
                <a:solidFill>
                  <a:schemeClr val="tx1">
                    <a:lumMod val="75000"/>
                  </a:schemeClr>
                </a:solidFill>
              </a:rPr>
              <a:t>Storing </a:t>
            </a:r>
            <a:r>
              <a:rPr lang="en-US" sz="2800" dirty="0" smtClean="0">
                <a:solidFill>
                  <a:schemeClr val="tx1">
                    <a:lumMod val="75000"/>
                  </a:schemeClr>
                </a:solidFill>
              </a:rPr>
              <a:t>CSV, XML, or JSON </a:t>
            </a:r>
            <a:r>
              <a:rPr lang="en-US" sz="2800" dirty="0">
                <a:solidFill>
                  <a:schemeClr val="tx1">
                    <a:lumMod val="75000"/>
                  </a:schemeClr>
                </a:solidFill>
              </a:rPr>
              <a:t>in a </a:t>
            </a:r>
            <a:r>
              <a:rPr lang="en-US" sz="2800" dirty="0" smtClean="0">
                <a:solidFill>
                  <a:schemeClr val="tx1">
                    <a:lumMod val="75000"/>
                  </a:schemeClr>
                </a:solidFill>
              </a:rPr>
              <a:t>single generic text column</a:t>
            </a:r>
          </a:p>
          <a:p>
            <a:pPr marL="914400" indent="-914400">
              <a:buFont typeface="Arial" panose="020B0604020202020204" pitchFamily="34" charset="0"/>
              <a:buChar char="•"/>
            </a:pPr>
            <a:r>
              <a:rPr lang="en-US" sz="3200" dirty="0" smtClean="0">
                <a:solidFill>
                  <a:schemeClr val="tx1">
                    <a:lumMod val="75000"/>
                  </a:schemeClr>
                </a:solidFill>
              </a:rPr>
              <a:t>Destabilizers:</a:t>
            </a:r>
            <a:endParaRPr lang="en-US" sz="3200" dirty="0">
              <a:solidFill>
                <a:schemeClr val="tx1">
                  <a:lumMod val="75000"/>
                </a:schemeClr>
              </a:solidFill>
            </a:endParaRPr>
          </a:p>
          <a:p>
            <a:pPr marL="1371600" lvl="1" indent="-914400">
              <a:buFont typeface="Arial" panose="020B0604020202020204" pitchFamily="34" charset="0"/>
              <a:buChar char="•"/>
            </a:pPr>
            <a:r>
              <a:rPr lang="en-US" sz="2800" dirty="0">
                <a:solidFill>
                  <a:schemeClr val="tx1">
                    <a:lumMod val="75000"/>
                  </a:schemeClr>
                </a:solidFill>
              </a:rPr>
              <a:t>Not ensuring </a:t>
            </a:r>
            <a:r>
              <a:rPr lang="en-US" sz="2800" dirty="0" smtClean="0">
                <a:solidFill>
                  <a:schemeClr val="tx1">
                    <a:lumMod val="75000"/>
                  </a:schemeClr>
                </a:solidFill>
              </a:rPr>
              <a:t>variables, parameters, or columns </a:t>
            </a:r>
            <a:r>
              <a:rPr lang="en-US" sz="2800" dirty="0">
                <a:solidFill>
                  <a:schemeClr val="tx1">
                    <a:lumMod val="75000"/>
                  </a:schemeClr>
                </a:solidFill>
              </a:rPr>
              <a:t>match </a:t>
            </a:r>
            <a:r>
              <a:rPr lang="en-US" sz="2800" dirty="0" smtClean="0">
                <a:solidFill>
                  <a:schemeClr val="tx1">
                    <a:lumMod val="75000"/>
                  </a:schemeClr>
                </a:solidFill>
              </a:rPr>
              <a:t>in terms of data types and/or precision</a:t>
            </a:r>
            <a:endParaRPr lang="en-US" sz="2800" dirty="0">
              <a:solidFill>
                <a:schemeClr val="tx1">
                  <a:lumMod val="75000"/>
                </a:schemeClr>
              </a:solidFill>
            </a:endParaRPr>
          </a:p>
          <a:p>
            <a:pPr marL="1371600" lvl="1" indent="-914400">
              <a:buFont typeface="Arial" panose="020B0604020202020204" pitchFamily="34" charset="0"/>
              <a:buChar char="•"/>
            </a:pPr>
            <a:r>
              <a:rPr lang="en-US" sz="2800" dirty="0" smtClean="0">
                <a:solidFill>
                  <a:schemeClr val="tx1">
                    <a:lumMod val="75000"/>
                  </a:schemeClr>
                </a:solidFill>
              </a:rPr>
              <a:t>Not ensuring join columns match </a:t>
            </a:r>
            <a:r>
              <a:rPr lang="en-US" sz="2800" dirty="0">
                <a:solidFill>
                  <a:schemeClr val="tx1">
                    <a:lumMod val="75000"/>
                  </a:schemeClr>
                </a:solidFill>
              </a:rPr>
              <a:t>in terms of data types and/or </a:t>
            </a:r>
            <a:r>
              <a:rPr lang="en-US" sz="2800" dirty="0" smtClean="0">
                <a:solidFill>
                  <a:schemeClr val="tx1">
                    <a:lumMod val="75000"/>
                  </a:schemeClr>
                </a:solidFill>
              </a:rPr>
              <a:t>precision</a:t>
            </a:r>
            <a:endParaRPr lang="en-US" sz="2800" dirty="0">
              <a:solidFill>
                <a:schemeClr val="tx1">
                  <a:lumMod val="75000"/>
                </a:schemeClr>
              </a:solidFill>
            </a:endParaRPr>
          </a:p>
        </p:txBody>
      </p:sp>
    </p:spTree>
    <p:extLst>
      <p:ext uri="{BB962C8B-B14F-4D97-AF65-F5344CB8AC3E}">
        <p14:creationId xmlns:p14="http://schemas.microsoft.com/office/powerpoint/2010/main" val="19629760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IMPLICIT CONVERSIONS</a:t>
            </a:r>
            <a:endParaRPr lang="en-US" dirty="0"/>
          </a:p>
        </p:txBody>
      </p:sp>
      <p:sp>
        <p:nvSpPr>
          <p:cNvPr id="3" name="Content Placeholder 2"/>
          <p:cNvSpPr>
            <a:spLocks noGrp="1"/>
          </p:cNvSpPr>
          <p:nvPr>
            <p:ph sz="quarter" idx="1"/>
          </p:nvPr>
        </p:nvSpPr>
        <p:spPr>
          <a:xfrm>
            <a:off x="1005204" y="1981200"/>
            <a:ext cx="9162053" cy="6463308"/>
          </a:xfrm>
        </p:spPr>
        <p:txBody>
          <a:bodyPr/>
          <a:lstStyle/>
          <a:p>
            <a:pPr marL="571500" indent="-571500">
              <a:buFont typeface="Arial" panose="020B0604020202020204" pitchFamily="34" charset="0"/>
              <a:buChar char="•"/>
            </a:pPr>
            <a:r>
              <a:rPr lang="en-US" dirty="0">
                <a:solidFill>
                  <a:schemeClr val="bg2">
                    <a:lumMod val="25000"/>
                  </a:schemeClr>
                </a:solidFill>
              </a:rPr>
              <a:t>Lots of extra work when types don’t match</a:t>
            </a:r>
          </a:p>
          <a:p>
            <a:pPr marL="1028700" lvl="1" indent="-571500">
              <a:buFont typeface="Arial" panose="020B0604020202020204" pitchFamily="34" charset="0"/>
              <a:buChar char="•"/>
            </a:pPr>
            <a:r>
              <a:rPr lang="en-US" sz="3200" dirty="0">
                <a:solidFill>
                  <a:schemeClr val="bg2">
                    <a:lumMod val="25000"/>
                  </a:schemeClr>
                </a:solidFill>
              </a:rPr>
              <a:t>Batch requests/sec can go down, CPU can go WAY up, scans introduced</a:t>
            </a:r>
          </a:p>
          <a:p>
            <a:pPr marL="1028700" lvl="1" indent="-571500">
              <a:buFont typeface="Arial" panose="020B0604020202020204" pitchFamily="34" charset="0"/>
              <a:buChar char="•"/>
            </a:pPr>
            <a:r>
              <a:rPr lang="en-US" sz="3200" dirty="0">
                <a:solidFill>
                  <a:schemeClr val="bg2">
                    <a:lumMod val="25000"/>
                  </a:schemeClr>
                </a:solidFill>
              </a:rPr>
              <a:t>Jonathan Kehayias demonstrates that here with VARCHAR -&gt; </a:t>
            </a:r>
            <a:r>
              <a:rPr lang="en-US" sz="3200" dirty="0" smtClean="0">
                <a:solidFill>
                  <a:schemeClr val="bg2">
                    <a:lumMod val="25000"/>
                  </a:schemeClr>
                </a:solidFill>
              </a:rPr>
              <a:t>NVARCHAR</a:t>
            </a:r>
            <a:endParaRPr lang="en-US" sz="3200" dirty="0">
              <a:solidFill>
                <a:schemeClr val="bg2">
                  <a:lumMod val="25000"/>
                </a:schemeClr>
              </a:solidFill>
            </a:endParaRPr>
          </a:p>
          <a:p>
            <a:pPr marL="571500" indent="-571500">
              <a:buFont typeface="Arial" panose="020B0604020202020204" pitchFamily="34" charset="0"/>
              <a:buChar char="•"/>
            </a:pPr>
            <a:r>
              <a:rPr lang="en-US" dirty="0">
                <a:solidFill>
                  <a:schemeClr val="bg2">
                    <a:lumMod val="25000"/>
                  </a:schemeClr>
                </a:solidFill>
              </a:rPr>
              <a:t>Happens all the time with data types </a:t>
            </a:r>
            <a:r>
              <a:rPr lang="en-US" dirty="0" smtClean="0">
                <a:solidFill>
                  <a:schemeClr val="bg2">
                    <a:lumMod val="25000"/>
                  </a:schemeClr>
                </a:solidFill>
              </a:rPr>
              <a:t>in surprising places:</a:t>
            </a:r>
            <a:endParaRPr lang="en-US" dirty="0">
              <a:solidFill>
                <a:schemeClr val="bg2">
                  <a:lumMod val="25000"/>
                </a:schemeClr>
              </a:solidFill>
            </a:endParaRPr>
          </a:p>
          <a:p>
            <a:pPr marL="1028700" lvl="1" indent="-571500">
              <a:buFont typeface="Arial" panose="020B0604020202020204" pitchFamily="34" charset="0"/>
              <a:buChar char="•"/>
            </a:pPr>
            <a:r>
              <a:rPr lang="en-US" sz="3200" dirty="0" smtClean="0">
                <a:solidFill>
                  <a:schemeClr val="bg2">
                    <a:lumMod val="25000"/>
                  </a:schemeClr>
                </a:solidFill>
              </a:rPr>
              <a:t>Between CHAR/VARCHAR </a:t>
            </a:r>
            <a:r>
              <a:rPr lang="en-US" sz="3200" dirty="0">
                <a:solidFill>
                  <a:schemeClr val="bg2">
                    <a:lumMod val="25000"/>
                  </a:schemeClr>
                </a:solidFill>
              </a:rPr>
              <a:t>and </a:t>
            </a:r>
            <a:r>
              <a:rPr lang="en-US" sz="3200" dirty="0" smtClean="0">
                <a:solidFill>
                  <a:schemeClr val="bg2">
                    <a:lumMod val="25000"/>
                  </a:schemeClr>
                </a:solidFill>
              </a:rPr>
              <a:t>NVARCHAR data types</a:t>
            </a:r>
          </a:p>
          <a:p>
            <a:pPr marL="1028700" lvl="1" indent="-571500">
              <a:buFont typeface="Arial" panose="020B0604020202020204" pitchFamily="34" charset="0"/>
              <a:buChar char="•"/>
            </a:pPr>
            <a:r>
              <a:rPr lang="en-US" sz="3200" dirty="0" smtClean="0">
                <a:solidFill>
                  <a:schemeClr val="bg2">
                    <a:lumMod val="25000"/>
                  </a:schemeClr>
                </a:solidFill>
              </a:rPr>
              <a:t>Between Numeric and INT data types</a:t>
            </a:r>
          </a:p>
          <a:p>
            <a:pPr marL="1028700" lvl="1" indent="-571500">
              <a:buFont typeface="Arial" panose="020B0604020202020204" pitchFamily="34" charset="0"/>
              <a:buChar char="•"/>
            </a:pPr>
            <a:r>
              <a:rPr lang="en-US" sz="3200" dirty="0" smtClean="0">
                <a:solidFill>
                  <a:schemeClr val="bg2">
                    <a:lumMod val="25000"/>
                  </a:schemeClr>
                </a:solidFill>
              </a:rPr>
              <a:t>Between INTs and Character data types</a:t>
            </a:r>
          </a:p>
          <a:p>
            <a:pPr marL="1028700" lvl="1" indent="-571500">
              <a:buFont typeface="Arial" panose="020B0604020202020204" pitchFamily="34" charset="0"/>
              <a:buChar char="•"/>
            </a:pPr>
            <a:r>
              <a:rPr lang="en-US" sz="2400" dirty="0">
                <a:solidFill>
                  <a:schemeClr val="bg2">
                    <a:lumMod val="25000"/>
                  </a:schemeClr>
                </a:solidFill>
                <a:latin typeface="Courier New" panose="02070309020205020404" pitchFamily="49" charset="0"/>
                <a:cs typeface="Courier New" panose="02070309020205020404" pitchFamily="49" charset="0"/>
              </a:rPr>
              <a:t>WHERE ISNULL(</a:t>
            </a:r>
            <a:r>
              <a:rPr lang="en-US" sz="2400" dirty="0" err="1">
                <a:solidFill>
                  <a:schemeClr val="bg2">
                    <a:lumMod val="25000"/>
                  </a:schemeClr>
                </a:solidFill>
                <a:latin typeface="Courier New" panose="02070309020205020404" pitchFamily="49" charset="0"/>
                <a:cs typeface="Courier New" panose="02070309020205020404" pitchFamily="49" charset="0"/>
              </a:rPr>
              <a:t>MyField</a:t>
            </a:r>
            <a:r>
              <a:rPr lang="en-US" sz="2400" dirty="0">
                <a:solidFill>
                  <a:schemeClr val="bg2">
                    <a:lumMod val="25000"/>
                  </a:schemeClr>
                </a:solidFill>
                <a:latin typeface="Courier New" panose="02070309020205020404" pitchFamily="49" charset="0"/>
                <a:cs typeface="Courier New" panose="02070309020205020404" pitchFamily="49" charset="0"/>
              </a:rPr>
              <a:t>, 0) &gt; 0</a:t>
            </a:r>
            <a:endParaRPr lang="en-US" sz="3200" dirty="0">
              <a:solidFill>
                <a:schemeClr val="bg2">
                  <a:lumMod val="25000"/>
                </a:schemeClr>
              </a:solidFill>
              <a:latin typeface="Courier New" panose="02070309020205020404" pitchFamily="49" charset="0"/>
              <a:cs typeface="Courier New" panose="02070309020205020404" pitchFamily="49" charset="0"/>
            </a:endParaRPr>
          </a:p>
          <a:p>
            <a:pPr marL="1028700" lvl="1" indent="-571500">
              <a:buFont typeface="Arial" panose="020B0604020202020204" pitchFamily="34" charset="0"/>
              <a:buChar char="•"/>
            </a:pPr>
            <a:endParaRPr lang="en-US" sz="3200" dirty="0">
              <a:solidFill>
                <a:schemeClr val="bg2">
                  <a:lumMod val="25000"/>
                </a:schemeClr>
              </a:solidFill>
            </a:endParaRPr>
          </a:p>
        </p:txBody>
      </p:sp>
      <p:grpSp>
        <p:nvGrpSpPr>
          <p:cNvPr id="4" name="Group 3"/>
          <p:cNvGrpSpPr/>
          <p:nvPr/>
        </p:nvGrpSpPr>
        <p:grpSpPr>
          <a:xfrm>
            <a:off x="11266713" y="2514600"/>
            <a:ext cx="8634653" cy="6369424"/>
            <a:chOff x="664052" y="1073083"/>
            <a:chExt cx="6433967" cy="4891075"/>
          </a:xfrm>
        </p:grpSpPr>
        <p:pic>
          <p:nvPicPr>
            <p:cNvPr id="5" name="Picture 4"/>
            <p:cNvPicPr>
              <a:picLocks noChangeAspect="1"/>
            </p:cNvPicPr>
            <p:nvPr/>
          </p:nvPicPr>
          <p:blipFill>
            <a:blip r:embed="rId3"/>
            <a:stretch>
              <a:fillRect/>
            </a:stretch>
          </p:blipFill>
          <p:spPr>
            <a:xfrm>
              <a:off x="664052" y="1073083"/>
              <a:ext cx="6433967" cy="4891075"/>
            </a:xfrm>
            <a:prstGeom prst="rect">
              <a:avLst/>
            </a:prstGeom>
            <a:ln>
              <a:solidFill>
                <a:schemeClr val="accent4">
                  <a:lumMod val="60000"/>
                  <a:lumOff val="40000"/>
                </a:schemeClr>
              </a:solidFill>
            </a:ln>
          </p:spPr>
        </p:pic>
        <p:sp>
          <p:nvSpPr>
            <p:cNvPr id="6" name="TextBox 5"/>
            <p:cNvSpPr txBox="1"/>
            <p:nvPr/>
          </p:nvSpPr>
          <p:spPr bwMode="auto">
            <a:xfrm>
              <a:off x="2310776" y="2636936"/>
              <a:ext cx="3186135" cy="1016268"/>
            </a:xfrm>
            <a:prstGeom prst="rect">
              <a:avLst/>
            </a:prstGeom>
            <a:noFill/>
            <a:ln w="9525">
              <a:solidFill>
                <a:schemeClr val="accent4">
                  <a:lumMod val="60000"/>
                  <a:lumOff val="40000"/>
                </a:schemeClr>
              </a:solidFill>
              <a:miter lim="800000"/>
              <a:headEnd/>
              <a:tailEnd/>
            </a:ln>
          </p:spPr>
          <p:txBody>
            <a:bodyPr wrap="square" rtlCol="0">
              <a:spAutoFit/>
            </a:bodyPr>
            <a:lstStyle/>
            <a:p>
              <a:pPr defTabSz="753923">
                <a:defRPr/>
              </a:pPr>
              <a:r>
                <a:rPr lang="en-US" sz="2000" dirty="0">
                  <a:solidFill>
                    <a:srgbClr val="002060"/>
                  </a:solidFill>
                  <a:latin typeface="Arial"/>
                </a:rPr>
                <a:t>VARCHAR -&gt; NVARCHAR</a:t>
              </a:r>
            </a:p>
            <a:p>
              <a:pPr defTabSz="753923">
                <a:defRPr/>
              </a:pPr>
              <a:r>
                <a:rPr lang="en-US" sz="2000" dirty="0">
                  <a:solidFill>
                    <a:srgbClr val="002060"/>
                  </a:solidFill>
                  <a:latin typeface="Arial"/>
                </a:rPr>
                <a:t>CPU from 7% to 84%</a:t>
              </a:r>
            </a:p>
            <a:p>
              <a:pPr defTabSz="753923">
                <a:defRPr/>
              </a:pPr>
              <a:r>
                <a:rPr lang="en-US" sz="2000" dirty="0">
                  <a:solidFill>
                    <a:srgbClr val="002060"/>
                  </a:solidFill>
                  <a:latin typeface="Arial"/>
                </a:rPr>
                <a:t>Batch Requests/sec from 165 to 15</a:t>
              </a:r>
            </a:p>
            <a:p>
              <a:pPr defTabSz="753923">
                <a:defRPr/>
              </a:pPr>
              <a:r>
                <a:rPr lang="en-US" sz="2000" dirty="0">
                  <a:solidFill>
                    <a:srgbClr val="002060"/>
                  </a:solidFill>
                  <a:latin typeface="Arial"/>
                </a:rPr>
                <a:t>Same batch from 1 min to 10 min</a:t>
              </a:r>
            </a:p>
          </p:txBody>
        </p:sp>
      </p:grpSp>
    </p:spTree>
    <p:extLst>
      <p:ext uri="{BB962C8B-B14F-4D97-AF65-F5344CB8AC3E}">
        <p14:creationId xmlns:p14="http://schemas.microsoft.com/office/powerpoint/2010/main" val="973910218"/>
      </p:ext>
    </p:extLst>
  </p:cSld>
  <p:clrMapOvr>
    <a:masterClrMapping/>
  </p:clrMapOvr>
  <mc:AlternateContent xmlns:mc="http://schemas.openxmlformats.org/markup-compatibility/2006" xmlns:p14="http://schemas.microsoft.com/office/powerpoint/2010/main">
    <mc:Choice Requires="p14">
      <p:transition p14:dur="10">
        <p:fade thruBlk="1"/>
      </p:transition>
    </mc:Choice>
    <mc:Fallback xmlns="">
      <p:transition xmlns:p14="http://schemas.microsoft.com/office/powerpoint/2010/main">
        <p:fade thruBlk="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dissolv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Data Type Compatibility Chart</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9097" y="1143000"/>
            <a:ext cx="7718429" cy="8665029"/>
          </a:xfrm>
          <a:prstGeom prst="rect">
            <a:avLst/>
          </a:prstGeom>
        </p:spPr>
      </p:pic>
      <p:sp>
        <p:nvSpPr>
          <p:cNvPr id="7" name="TextBox 6"/>
          <p:cNvSpPr txBox="1"/>
          <p:nvPr/>
        </p:nvSpPr>
        <p:spPr>
          <a:xfrm>
            <a:off x="11560628" y="1937657"/>
            <a:ext cx="6313715" cy="5016758"/>
          </a:xfrm>
          <a:prstGeom prst="rect">
            <a:avLst/>
          </a:prstGeom>
          <a:noFill/>
        </p:spPr>
        <p:txBody>
          <a:bodyPr wrap="square" rtlCol="0">
            <a:spAutoFit/>
          </a:bodyPr>
          <a:lstStyle/>
          <a:p>
            <a:pPr marL="285750" indent="-285750">
              <a:buFont typeface="Arial" panose="020B0604020202020204" pitchFamily="34" charset="0"/>
              <a:buChar char="•"/>
            </a:pPr>
            <a:r>
              <a:rPr lang="en-US" sz="4000" dirty="0">
                <a:solidFill>
                  <a:schemeClr val="tx1">
                    <a:lumMod val="75000"/>
                  </a:schemeClr>
                </a:solidFill>
              </a:rPr>
              <a:t>Very useful data type conversion chart: </a:t>
            </a:r>
            <a:r>
              <a:rPr lang="en-US" sz="4000" dirty="0">
                <a:solidFill>
                  <a:schemeClr val="tx1">
                    <a:lumMod val="75000"/>
                  </a:schemeClr>
                </a:solidFill>
                <a:hlinkClick r:id="rId3"/>
              </a:rPr>
              <a:t>http://</a:t>
            </a:r>
            <a:r>
              <a:rPr lang="en-US" sz="4000" dirty="0" smtClean="0">
                <a:solidFill>
                  <a:schemeClr val="tx1">
                    <a:lumMod val="75000"/>
                  </a:schemeClr>
                </a:solidFill>
                <a:hlinkClick r:id="rId3"/>
              </a:rPr>
              <a:t>bit.ly/15bDRRA</a:t>
            </a:r>
            <a:endParaRPr lang="en-US" sz="4000" dirty="0" smtClean="0">
              <a:solidFill>
                <a:schemeClr val="tx1">
                  <a:lumMod val="75000"/>
                </a:schemeClr>
              </a:solidFill>
            </a:endParaRPr>
          </a:p>
          <a:p>
            <a:pPr marL="285750" indent="-285750">
              <a:buFont typeface="Arial" panose="020B0604020202020204" pitchFamily="34" charset="0"/>
              <a:buChar char="•"/>
            </a:pPr>
            <a:endParaRPr lang="en-US" sz="4000" dirty="0">
              <a:solidFill>
                <a:schemeClr val="tx1">
                  <a:lumMod val="75000"/>
                </a:schemeClr>
              </a:solidFill>
            </a:endParaRPr>
          </a:p>
          <a:p>
            <a:pPr marL="285750" indent="-285750">
              <a:buFont typeface="Arial" panose="020B0604020202020204" pitchFamily="34" charset="0"/>
              <a:buChar char="•"/>
            </a:pPr>
            <a:r>
              <a:rPr lang="en-US" sz="4000" dirty="0">
                <a:solidFill>
                  <a:schemeClr val="tx1">
                    <a:lumMod val="75000"/>
                  </a:schemeClr>
                </a:solidFill>
              </a:rPr>
              <a:t>Data type precedence can also have an impact: </a:t>
            </a:r>
            <a:r>
              <a:rPr lang="en-US" sz="4000" dirty="0">
                <a:solidFill>
                  <a:schemeClr val="tx1">
                    <a:lumMod val="75000"/>
                  </a:schemeClr>
                </a:solidFill>
                <a:hlinkClick r:id="rId4"/>
              </a:rPr>
              <a:t>http://bit.ly/13Zio1f</a:t>
            </a:r>
            <a:endParaRPr lang="en-US" sz="4000" dirty="0">
              <a:solidFill>
                <a:schemeClr val="tx1">
                  <a:lumMod val="75000"/>
                </a:schemeClr>
              </a:solidFill>
            </a:endParaRPr>
          </a:p>
          <a:p>
            <a:pPr marL="285750" indent="-285750">
              <a:buFont typeface="Arial" panose="020B0604020202020204" pitchFamily="34" charset="0"/>
              <a:buChar char="•"/>
            </a:pPr>
            <a:endParaRPr lang="en-US" sz="4000" dirty="0">
              <a:solidFill>
                <a:schemeClr val="tx1">
                  <a:lumMod val="75000"/>
                </a:schemeClr>
              </a:solidFill>
            </a:endParaRPr>
          </a:p>
        </p:txBody>
      </p:sp>
    </p:spTree>
    <p:extLst>
      <p:ext uri="{BB962C8B-B14F-4D97-AF65-F5344CB8AC3E}">
        <p14:creationId xmlns:p14="http://schemas.microsoft.com/office/powerpoint/2010/main" val="37332018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250" y="92075"/>
            <a:ext cx="18897600" cy="677108"/>
          </a:xfrm>
        </p:spPr>
        <p:txBody>
          <a:bodyPr/>
          <a:lstStyle/>
          <a:p>
            <a:r>
              <a:rPr lang="en-US" dirty="0" smtClean="0"/>
              <a:t>Constraints Make the Optimizer Better</a:t>
            </a:r>
            <a:endParaRPr lang="en-US" dirty="0"/>
          </a:p>
        </p:txBody>
      </p:sp>
      <p:sp>
        <p:nvSpPr>
          <p:cNvPr id="3" name="Content Placeholder 2"/>
          <p:cNvSpPr>
            <a:spLocks noGrp="1"/>
          </p:cNvSpPr>
          <p:nvPr>
            <p:ph sz="quarter" idx="10"/>
          </p:nvPr>
        </p:nvSpPr>
        <p:spPr>
          <a:xfrm>
            <a:off x="603250" y="1235075"/>
            <a:ext cx="18897600" cy="6093976"/>
          </a:xfrm>
        </p:spPr>
        <p:txBody>
          <a:bodyPr/>
          <a:lstStyle/>
          <a:p>
            <a:pPr marL="914400" indent="-914400">
              <a:buFont typeface="Arial" panose="020B0604020202020204" pitchFamily="34" charset="0"/>
              <a:buChar char="•"/>
            </a:pPr>
            <a:r>
              <a:rPr lang="en-US" sz="4400" dirty="0">
                <a:solidFill>
                  <a:schemeClr val="tx1">
                    <a:lumMod val="75000"/>
                  </a:schemeClr>
                </a:solidFill>
              </a:rPr>
              <a:t>Foreign keys do help performance, when they’re enabled and trusted!</a:t>
            </a:r>
          </a:p>
          <a:p>
            <a:pPr marL="914400" indent="-914400">
              <a:buFont typeface="Arial" panose="020B0604020202020204" pitchFamily="34" charset="0"/>
              <a:buChar char="•"/>
            </a:pPr>
            <a:r>
              <a:rPr lang="en-US" sz="4400" dirty="0">
                <a:solidFill>
                  <a:schemeClr val="tx1">
                    <a:lumMod val="75000"/>
                  </a:schemeClr>
                </a:solidFill>
              </a:rPr>
              <a:t>Help eliminate unnecessary join operations</a:t>
            </a:r>
          </a:p>
          <a:p>
            <a:pPr marL="914400" indent="-914400">
              <a:buFont typeface="Arial" panose="020B0604020202020204" pitchFamily="34" charset="0"/>
              <a:buChar char="•"/>
            </a:pPr>
            <a:r>
              <a:rPr lang="en-US" sz="4400" dirty="0">
                <a:solidFill>
                  <a:schemeClr val="tx1">
                    <a:lumMod val="75000"/>
                  </a:schemeClr>
                </a:solidFill>
              </a:rPr>
              <a:t>Not that you would write such bad queries, but your ORMs might</a:t>
            </a:r>
          </a:p>
          <a:p>
            <a:pPr marL="914400" indent="-914400">
              <a:buFont typeface="Arial" panose="020B0604020202020204" pitchFamily="34" charset="0"/>
              <a:buChar char="•"/>
            </a:pPr>
            <a:r>
              <a:rPr lang="en-US" sz="4400" dirty="0">
                <a:solidFill>
                  <a:schemeClr val="tx1">
                    <a:lumMod val="75000"/>
                  </a:schemeClr>
                </a:solidFill>
              </a:rPr>
              <a:t>Provide the optimizer with better estimates</a:t>
            </a:r>
          </a:p>
          <a:p>
            <a:pPr marL="914400" indent="-914400">
              <a:buFont typeface="Arial" panose="020B0604020202020204" pitchFamily="34" charset="0"/>
              <a:buChar char="•"/>
            </a:pPr>
            <a:endParaRPr lang="en-US" sz="4400" dirty="0">
              <a:solidFill>
                <a:schemeClr val="tx1">
                  <a:lumMod val="75000"/>
                </a:schemeClr>
              </a:solidFill>
            </a:endParaRPr>
          </a:p>
          <a:p>
            <a:pPr marL="914400" indent="-914400">
              <a:buFont typeface="Arial" panose="020B0604020202020204" pitchFamily="34" charset="0"/>
              <a:buChar char="•"/>
            </a:pPr>
            <a:r>
              <a:rPr lang="en-US" sz="4400" dirty="0">
                <a:solidFill>
                  <a:schemeClr val="tx1">
                    <a:lumMod val="75000"/>
                  </a:schemeClr>
                </a:solidFill>
              </a:rPr>
              <a:t>Don’t be jaded by people </a:t>
            </a:r>
            <a:r>
              <a:rPr lang="en-US" sz="4400" dirty="0" smtClean="0">
                <a:solidFill>
                  <a:schemeClr val="tx1">
                    <a:lumMod val="75000"/>
                  </a:schemeClr>
                </a:solidFill>
              </a:rPr>
              <a:t>(devs?) who </a:t>
            </a:r>
            <a:r>
              <a:rPr lang="en-US" sz="4400" dirty="0">
                <a:solidFill>
                  <a:schemeClr val="tx1">
                    <a:lumMod val="75000"/>
                  </a:schemeClr>
                </a:solidFill>
              </a:rPr>
              <a:t>insist that referential integrity slows you </a:t>
            </a:r>
            <a:r>
              <a:rPr lang="en-US" sz="4400" dirty="0" smtClean="0">
                <a:solidFill>
                  <a:schemeClr val="tx1">
                    <a:lumMod val="75000"/>
                  </a:schemeClr>
                </a:solidFill>
              </a:rPr>
              <a:t>down</a:t>
            </a:r>
          </a:p>
          <a:p>
            <a:pPr marL="914400" indent="-914400">
              <a:buFont typeface="Arial" panose="020B0604020202020204" pitchFamily="34" charset="0"/>
              <a:buChar char="•"/>
            </a:pPr>
            <a:endParaRPr lang="en-US" sz="4400" dirty="0">
              <a:solidFill>
                <a:schemeClr val="tx1">
                  <a:lumMod val="75000"/>
                </a:schemeClr>
              </a:solidFill>
            </a:endParaRPr>
          </a:p>
          <a:p>
            <a:pPr marL="914400" indent="-914400">
              <a:buFont typeface="Arial" panose="020B0604020202020204" pitchFamily="34" charset="0"/>
              <a:buChar char="•"/>
            </a:pPr>
            <a:r>
              <a:rPr lang="en-US" sz="4400" dirty="0" smtClean="0">
                <a:solidFill>
                  <a:schemeClr val="tx1">
                    <a:lumMod val="75000"/>
                  </a:schemeClr>
                </a:solidFill>
              </a:rPr>
              <a:t>Btw, please use schema prefixes…</a:t>
            </a:r>
            <a:endParaRPr lang="en-US" sz="4400" dirty="0">
              <a:solidFill>
                <a:schemeClr val="tx1">
                  <a:lumMod val="75000"/>
                </a:schemeClr>
              </a:solidFill>
            </a:endParaRPr>
          </a:p>
        </p:txBody>
      </p:sp>
    </p:spTree>
    <p:extLst>
      <p:ext uri="{BB962C8B-B14F-4D97-AF65-F5344CB8AC3E}">
        <p14:creationId xmlns:p14="http://schemas.microsoft.com/office/powerpoint/2010/main" val="6012090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29148" y="103204"/>
            <a:ext cx="9985502" cy="615553"/>
          </a:xfrm>
        </p:spPr>
        <p:txBody>
          <a:bodyPr/>
          <a:lstStyle/>
          <a:p>
            <a:r>
              <a:rPr lang="en-US" sz="4000" dirty="0" smtClean="0">
                <a:latin typeface="+mn-lt"/>
              </a:rPr>
              <a:t>Optimal Plan vs Best Plan</a:t>
            </a:r>
            <a:endParaRPr lang="en-US" sz="4000" dirty="0">
              <a:latin typeface="+mn-lt"/>
            </a:endParaRPr>
          </a:p>
        </p:txBody>
      </p:sp>
      <p:sp>
        <p:nvSpPr>
          <p:cNvPr id="8" name="Text Placeholder 7"/>
          <p:cNvSpPr>
            <a:spLocks noGrp="1"/>
          </p:cNvSpPr>
          <p:nvPr>
            <p:ph type="body" sz="quarter" idx="13"/>
          </p:nvPr>
        </p:nvSpPr>
        <p:spPr>
          <a:xfrm>
            <a:off x="992578" y="2368566"/>
            <a:ext cx="8092059" cy="7850108"/>
          </a:xfrm>
        </p:spPr>
        <p:txBody>
          <a:bodyPr>
            <a:normAutofit fontScale="92500" lnSpcReduction="20000"/>
          </a:bodyPr>
          <a:lstStyle/>
          <a:p>
            <a:pPr marL="376950" indent="-376950">
              <a:buFont typeface="Arial" panose="020B0604020202020204" pitchFamily="34" charset="0"/>
              <a:buChar char="•"/>
            </a:pPr>
            <a:r>
              <a:rPr lang="en-US" sz="3900" dirty="0">
                <a:solidFill>
                  <a:schemeClr val="bg2">
                    <a:lumMod val="25000"/>
                  </a:schemeClr>
                </a:solidFill>
              </a:rPr>
              <a:t>The query optimizer seeks an optimal plan, not the best plan. </a:t>
            </a:r>
          </a:p>
          <a:p>
            <a:pPr marL="376950" indent="-376950">
              <a:buFont typeface="Arial" panose="020B0604020202020204" pitchFamily="34" charset="0"/>
              <a:buChar char="•"/>
            </a:pPr>
            <a:r>
              <a:rPr lang="en-US" sz="3900" dirty="0">
                <a:solidFill>
                  <a:schemeClr val="bg2">
                    <a:lumMod val="25000"/>
                  </a:schemeClr>
                </a:solidFill>
              </a:rPr>
              <a:t>To find the best plan, the optimizer might have to assess every possible execution plan that achieves the directive of a given query. </a:t>
            </a:r>
          </a:p>
          <a:p>
            <a:pPr marL="376950" indent="-376950">
              <a:buFont typeface="Arial" panose="020B0604020202020204" pitchFamily="34" charset="0"/>
              <a:buChar char="•"/>
            </a:pPr>
            <a:r>
              <a:rPr lang="en-US" sz="3900" dirty="0">
                <a:solidFill>
                  <a:schemeClr val="bg2">
                    <a:lumMod val="25000"/>
                  </a:schemeClr>
                </a:solidFill>
              </a:rPr>
              <a:t>Assume a, b, c, d are tables with a clustered index and 3 non-clustered indexes each. </a:t>
            </a:r>
          </a:p>
          <a:p>
            <a:pPr marL="376950" indent="-376950">
              <a:buFont typeface="Arial" panose="020B0604020202020204" pitchFamily="34" charset="0"/>
              <a:buChar char="•"/>
            </a:pPr>
            <a:r>
              <a:rPr lang="en-US" sz="3900" dirty="0">
                <a:solidFill>
                  <a:schemeClr val="bg2">
                    <a:lumMod val="25000"/>
                  </a:schemeClr>
                </a:solidFill>
              </a:rPr>
              <a:t>How many physical access methods per table are available for this query? </a:t>
            </a:r>
          </a:p>
          <a:p>
            <a:pPr marL="376950" indent="-376950">
              <a:buFont typeface="Arial" panose="020B0604020202020204" pitchFamily="34" charset="0"/>
              <a:buChar char="•"/>
            </a:pPr>
            <a:r>
              <a:rPr lang="en-US" sz="3900" dirty="0">
                <a:solidFill>
                  <a:schemeClr val="bg2">
                    <a:lumMod val="25000"/>
                  </a:schemeClr>
                </a:solidFill>
              </a:rPr>
              <a:t>Consider:</a:t>
            </a:r>
          </a:p>
          <a:p>
            <a:pPr marL="494736" lvl="1"/>
            <a:r>
              <a:rPr lang="en-US" sz="3518" dirty="0">
                <a:solidFill>
                  <a:schemeClr val="bg2">
                    <a:lumMod val="25000"/>
                  </a:schemeClr>
                </a:solidFill>
                <a:latin typeface="Courier New" panose="02070309020205020404" pitchFamily="49" charset="0"/>
                <a:cs typeface="Courier New" panose="02070309020205020404" pitchFamily="49" charset="0"/>
              </a:rPr>
              <a:t>SELECT...</a:t>
            </a:r>
          </a:p>
          <a:p>
            <a:pPr marL="494736" lvl="1"/>
            <a:r>
              <a:rPr lang="en-US" sz="3518" dirty="0">
                <a:solidFill>
                  <a:schemeClr val="bg2">
                    <a:lumMod val="25000"/>
                  </a:schemeClr>
                </a:solidFill>
                <a:latin typeface="Courier New" panose="02070309020205020404" pitchFamily="49" charset="0"/>
                <a:cs typeface="Courier New" panose="02070309020205020404" pitchFamily="49" charset="0"/>
              </a:rPr>
              <a:t>FROM a </a:t>
            </a:r>
          </a:p>
          <a:p>
            <a:pPr marL="494736" lvl="1"/>
            <a:r>
              <a:rPr lang="en-US" sz="3518" dirty="0">
                <a:solidFill>
                  <a:schemeClr val="bg2">
                    <a:lumMod val="25000"/>
                  </a:schemeClr>
                </a:solidFill>
                <a:latin typeface="Courier New" panose="02070309020205020404" pitchFamily="49" charset="0"/>
                <a:cs typeface="Courier New" panose="02070309020205020404" pitchFamily="49" charset="0"/>
              </a:rPr>
              <a:t>	JOIN b ON ... </a:t>
            </a:r>
          </a:p>
          <a:p>
            <a:pPr marL="494736" lvl="1"/>
            <a:r>
              <a:rPr lang="en-US" sz="3518" dirty="0">
                <a:solidFill>
                  <a:schemeClr val="bg2">
                    <a:lumMod val="25000"/>
                  </a:schemeClr>
                </a:solidFill>
                <a:latin typeface="Courier New" panose="02070309020205020404" pitchFamily="49" charset="0"/>
                <a:cs typeface="Courier New" panose="02070309020205020404" pitchFamily="49" charset="0"/>
              </a:rPr>
              <a:t>	JOIN c ON ... </a:t>
            </a:r>
          </a:p>
          <a:p>
            <a:pPr marL="494736" lvl="1"/>
            <a:r>
              <a:rPr lang="en-US" sz="3518" dirty="0">
                <a:solidFill>
                  <a:schemeClr val="bg2">
                    <a:lumMod val="25000"/>
                  </a:schemeClr>
                </a:solidFill>
                <a:latin typeface="Courier New" panose="02070309020205020404" pitchFamily="49" charset="0"/>
                <a:cs typeface="Courier New" panose="02070309020205020404" pitchFamily="49" charset="0"/>
              </a:rPr>
              <a:t>	JOIN d ON ...</a:t>
            </a:r>
          </a:p>
          <a:p>
            <a:endParaRPr lang="en-US" dirty="0"/>
          </a:p>
          <a:p>
            <a:endParaRPr lang="en-US" dirty="0"/>
          </a:p>
          <a:p>
            <a:endParaRPr lang="en-US" dirty="0"/>
          </a:p>
        </p:txBody>
      </p:sp>
      <p:pic>
        <p:nvPicPr>
          <p:cNvPr id="14" name="Picture 13"/>
          <p:cNvPicPr>
            <a:picLocks noChangeAspect="1"/>
          </p:cNvPicPr>
          <p:nvPr/>
        </p:nvPicPr>
        <p:blipFill>
          <a:blip r:embed="rId3"/>
          <a:stretch>
            <a:fillRect/>
          </a:stretch>
        </p:blipFill>
        <p:spPr>
          <a:xfrm>
            <a:off x="9623987" y="1775009"/>
            <a:ext cx="9474906" cy="6362066"/>
          </a:xfrm>
          <a:prstGeom prst="rect">
            <a:avLst/>
          </a:prstGeom>
        </p:spPr>
      </p:pic>
      <p:pic>
        <p:nvPicPr>
          <p:cNvPr id="15" name="Picture 14"/>
          <p:cNvPicPr>
            <a:picLocks noChangeAspect="1"/>
          </p:cNvPicPr>
          <p:nvPr/>
        </p:nvPicPr>
        <p:blipFill>
          <a:blip r:embed="rId4"/>
          <a:stretch>
            <a:fillRect/>
          </a:stretch>
        </p:blipFill>
        <p:spPr>
          <a:xfrm>
            <a:off x="10052051" y="2153827"/>
            <a:ext cx="9046843" cy="7932442"/>
          </a:xfrm>
          <a:prstGeom prst="rect">
            <a:avLst/>
          </a:prstGeom>
        </p:spPr>
      </p:pic>
      <p:sp>
        <p:nvSpPr>
          <p:cNvPr id="12" name="Rectangle 11"/>
          <p:cNvSpPr/>
          <p:nvPr/>
        </p:nvSpPr>
        <p:spPr>
          <a:xfrm>
            <a:off x="10610924" y="2710193"/>
            <a:ext cx="8916032" cy="7629504"/>
          </a:xfrm>
          <a:prstGeom prst="rect">
            <a:avLst/>
          </a:prstGeom>
          <a:solidFill>
            <a:schemeClr val="bg2"/>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005200" algn="l"/>
              </a:tabLst>
            </a:pPr>
            <a:r>
              <a:rPr lang="en-US" sz="4397" dirty="0">
                <a:solidFill>
                  <a:schemeClr val="tx2"/>
                </a:solidFill>
              </a:rPr>
              <a:t>72 	Possible physical data access </a:t>
            </a:r>
          </a:p>
          <a:p>
            <a:pPr>
              <a:tabLst>
                <a:tab pos="1005200" algn="l"/>
              </a:tabLst>
            </a:pPr>
            <a:r>
              <a:rPr lang="en-US" sz="4397" dirty="0">
                <a:solidFill>
                  <a:schemeClr val="tx2"/>
                </a:solidFill>
              </a:rPr>
              <a:t>	   methods</a:t>
            </a:r>
          </a:p>
          <a:p>
            <a:pPr>
              <a:tabLst>
                <a:tab pos="1005200" algn="l"/>
              </a:tabLst>
            </a:pPr>
            <a:r>
              <a:rPr lang="en-US" sz="4397" dirty="0">
                <a:solidFill>
                  <a:schemeClr val="tx2"/>
                </a:solidFill>
              </a:rPr>
              <a:t>120	Possible logical join orders</a:t>
            </a:r>
          </a:p>
          <a:p>
            <a:pPr marL="1005200" indent="-1005200">
              <a:buAutoNum type="arabicPlain" startAt="3"/>
              <a:tabLst>
                <a:tab pos="1005200" algn="l"/>
              </a:tabLst>
            </a:pPr>
            <a:r>
              <a:rPr lang="en-US" sz="4397" dirty="0">
                <a:solidFill>
                  <a:schemeClr val="tx2"/>
                </a:solidFill>
              </a:rPr>
              <a:t>Physical joins possible per </a:t>
            </a:r>
          </a:p>
          <a:p>
            <a:pPr>
              <a:tabLst>
                <a:tab pos="1005200" algn="l"/>
              </a:tabLst>
            </a:pPr>
            <a:r>
              <a:rPr lang="en-US" sz="4397" dirty="0">
                <a:solidFill>
                  <a:schemeClr val="tx2"/>
                </a:solidFill>
              </a:rPr>
              <a:t>	   logical join</a:t>
            </a:r>
          </a:p>
          <a:p>
            <a:pPr>
              <a:tabLst>
                <a:tab pos="1005200" algn="l"/>
              </a:tabLst>
            </a:pPr>
            <a:r>
              <a:rPr lang="en-US" sz="4397" dirty="0">
                <a:solidFill>
                  <a:schemeClr val="tx2"/>
                </a:solidFill>
              </a:rPr>
              <a:t>+	May require intermediate sort 	   operation</a:t>
            </a:r>
          </a:p>
          <a:p>
            <a:pPr>
              <a:tabLst>
                <a:tab pos="1005200" algn="l"/>
              </a:tabLst>
            </a:pPr>
            <a:r>
              <a:rPr lang="en-US" sz="4397" dirty="0">
                <a:solidFill>
                  <a:schemeClr val="tx2"/>
                </a:solidFill>
              </a:rPr>
              <a:t>---	--------------------------------</a:t>
            </a:r>
          </a:p>
          <a:p>
            <a:pPr>
              <a:tabLst>
                <a:tab pos="1005200" algn="l"/>
              </a:tabLst>
            </a:pPr>
            <a:r>
              <a:rPr lang="en-US" sz="4397" dirty="0">
                <a:solidFill>
                  <a:schemeClr val="tx2"/>
                </a:solidFill>
              </a:rPr>
              <a:t>= 	</a:t>
            </a:r>
            <a:r>
              <a:rPr lang="en-US" sz="4397" b="1" dirty="0">
                <a:solidFill>
                  <a:schemeClr val="tx2"/>
                </a:solidFill>
              </a:rPr>
              <a:t>25,920 possible plans</a:t>
            </a:r>
          </a:p>
          <a:p>
            <a:pPr>
              <a:tabLst>
                <a:tab pos="1005200" algn="l"/>
              </a:tabLst>
            </a:pPr>
            <a:endParaRPr lang="en-US" sz="2968" dirty="0">
              <a:solidFill>
                <a:schemeClr val="tx2"/>
              </a:solidFill>
            </a:endParaRPr>
          </a:p>
        </p:txBody>
      </p:sp>
    </p:spTree>
    <p:extLst>
      <p:ext uri="{BB962C8B-B14F-4D97-AF65-F5344CB8AC3E}">
        <p14:creationId xmlns:p14="http://schemas.microsoft.com/office/powerpoint/2010/main" val="42567979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629148" y="103204"/>
            <a:ext cx="9985502" cy="615553"/>
          </a:xfrm>
        </p:spPr>
        <p:txBody>
          <a:bodyPr/>
          <a:lstStyle/>
          <a:p>
            <a:r>
              <a:rPr lang="en-US" sz="4000" dirty="0" smtClean="0">
                <a:latin typeface="+mn-lt"/>
              </a:rPr>
              <a:t>How Does the Optimizer Go So Fast?</a:t>
            </a:r>
            <a:endParaRPr lang="en-US" sz="4000" dirty="0">
              <a:latin typeface="+mn-lt"/>
            </a:endParaRPr>
          </a:p>
        </p:txBody>
      </p:sp>
      <p:sp>
        <p:nvSpPr>
          <p:cNvPr id="11" name="Text Placeholder 10"/>
          <p:cNvSpPr>
            <a:spLocks noGrp="1"/>
          </p:cNvSpPr>
          <p:nvPr>
            <p:ph type="body" sz="quarter" idx="13"/>
          </p:nvPr>
        </p:nvSpPr>
        <p:spPr>
          <a:xfrm>
            <a:off x="992578" y="3016762"/>
            <a:ext cx="8092059" cy="7201911"/>
          </a:xfrm>
        </p:spPr>
        <p:txBody>
          <a:bodyPr>
            <a:normAutofit/>
          </a:bodyPr>
          <a:lstStyle/>
          <a:p>
            <a:pPr marL="376950" indent="-376950">
              <a:buFont typeface="Arial" panose="020B0604020202020204" pitchFamily="34" charset="0"/>
              <a:buChar char="•"/>
            </a:pPr>
            <a:r>
              <a:rPr lang="en-US" sz="3518" dirty="0">
                <a:solidFill>
                  <a:schemeClr val="bg2">
                    <a:lumMod val="25000"/>
                  </a:schemeClr>
                </a:solidFill>
              </a:rPr>
              <a:t>Heuristic application of transformation algorithms speeds up SQL Server query optimization.</a:t>
            </a:r>
          </a:p>
          <a:p>
            <a:pPr marL="376950" indent="-376950">
              <a:buFont typeface="Arial" panose="020B0604020202020204" pitchFamily="34" charset="0"/>
              <a:buChar char="•"/>
            </a:pPr>
            <a:r>
              <a:rPr lang="en-US" sz="3518" dirty="0">
                <a:solidFill>
                  <a:schemeClr val="bg2">
                    <a:lumMod val="25000"/>
                  </a:schemeClr>
                </a:solidFill>
              </a:rPr>
              <a:t>Based on relational algebra.</a:t>
            </a:r>
          </a:p>
          <a:p>
            <a:pPr marL="376950" indent="-376950">
              <a:buFont typeface="Arial" panose="020B0604020202020204" pitchFamily="34" charset="0"/>
              <a:buChar char="•"/>
            </a:pPr>
            <a:r>
              <a:rPr lang="en-US" sz="3518" dirty="0">
                <a:solidFill>
                  <a:schemeClr val="bg2">
                    <a:lumMod val="25000"/>
                  </a:schemeClr>
                </a:solidFill>
              </a:rPr>
              <a:t>Alternatives are stored in memory structures called “Memos”. </a:t>
            </a:r>
          </a:p>
          <a:p>
            <a:pPr marL="376950" indent="-376950">
              <a:buFont typeface="Arial" panose="020B0604020202020204" pitchFamily="34" charset="0"/>
              <a:buChar char="•"/>
            </a:pPr>
            <a:r>
              <a:rPr lang="en-US" sz="3518" dirty="0">
                <a:solidFill>
                  <a:schemeClr val="bg2">
                    <a:lumMod val="25000"/>
                  </a:schemeClr>
                </a:solidFill>
              </a:rPr>
              <a:t>Four transformation types:</a:t>
            </a:r>
          </a:p>
          <a:p>
            <a:pPr marL="1130850" lvl="1" indent="-376950">
              <a:buFont typeface="Arial" panose="020B0604020202020204" pitchFamily="34" charset="0"/>
              <a:buChar char="•"/>
            </a:pPr>
            <a:r>
              <a:rPr lang="en-US" sz="3078" dirty="0">
                <a:solidFill>
                  <a:schemeClr val="bg2">
                    <a:lumMod val="25000"/>
                  </a:schemeClr>
                </a:solidFill>
              </a:rPr>
              <a:t>Simplification</a:t>
            </a:r>
          </a:p>
          <a:p>
            <a:pPr marL="1130850" lvl="1" indent="-376950">
              <a:buFont typeface="Arial" panose="020B0604020202020204" pitchFamily="34" charset="0"/>
              <a:buChar char="•"/>
            </a:pPr>
            <a:r>
              <a:rPr lang="en-US" sz="3078" dirty="0">
                <a:solidFill>
                  <a:schemeClr val="bg2">
                    <a:lumMod val="75000"/>
                  </a:schemeClr>
                </a:solidFill>
              </a:rPr>
              <a:t>Exploration</a:t>
            </a:r>
          </a:p>
          <a:p>
            <a:pPr marL="1130850" lvl="1" indent="-376950">
              <a:buFont typeface="Arial" panose="020B0604020202020204" pitchFamily="34" charset="0"/>
              <a:buChar char="•"/>
            </a:pPr>
            <a:r>
              <a:rPr lang="en-US" sz="3078" dirty="0">
                <a:solidFill>
                  <a:schemeClr val="bg2">
                    <a:lumMod val="75000"/>
                  </a:schemeClr>
                </a:solidFill>
              </a:rPr>
              <a:t>Implementation</a:t>
            </a:r>
          </a:p>
          <a:p>
            <a:pPr marL="1130850" lvl="1" indent="-376950">
              <a:buFont typeface="Arial" panose="020B0604020202020204" pitchFamily="34" charset="0"/>
              <a:buChar char="•"/>
            </a:pPr>
            <a:r>
              <a:rPr lang="en-US" sz="3078" dirty="0">
                <a:solidFill>
                  <a:schemeClr val="bg2">
                    <a:lumMod val="25000"/>
                  </a:schemeClr>
                </a:solidFill>
              </a:rPr>
              <a:t>Physical Property Enforcement</a:t>
            </a:r>
          </a:p>
          <a:p>
            <a:pPr marL="376950" indent="-376950">
              <a:buFont typeface="Arial" panose="020B0604020202020204" pitchFamily="34" charset="0"/>
              <a:buChar char="•"/>
            </a:pPr>
            <a:endParaRPr lang="en-US" sz="3518" dirty="0"/>
          </a:p>
        </p:txBody>
      </p:sp>
      <p:pic>
        <p:nvPicPr>
          <p:cNvPr id="14" name="Picture 13"/>
          <p:cNvPicPr>
            <a:picLocks noChangeAspect="1"/>
          </p:cNvPicPr>
          <p:nvPr/>
        </p:nvPicPr>
        <p:blipFill>
          <a:blip r:embed="rId3"/>
          <a:stretch>
            <a:fillRect/>
          </a:stretch>
        </p:blipFill>
        <p:spPr>
          <a:xfrm>
            <a:off x="9072053" y="2604794"/>
            <a:ext cx="10812728" cy="6955928"/>
          </a:xfrm>
          <a:prstGeom prst="rect">
            <a:avLst/>
          </a:prstGeom>
          <a:ln>
            <a:solidFill>
              <a:schemeClr val="bg1">
                <a:lumMod val="65000"/>
              </a:schemeClr>
            </a:solidFill>
          </a:ln>
        </p:spPr>
      </p:pic>
    </p:spTree>
    <p:extLst>
      <p:ext uri="{BB962C8B-B14F-4D97-AF65-F5344CB8AC3E}">
        <p14:creationId xmlns:p14="http://schemas.microsoft.com/office/powerpoint/2010/main" val="3340839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in Query Processing</a:t>
            </a:r>
            <a:endParaRPr lang="en-US" dirty="0"/>
          </a:p>
        </p:txBody>
      </p:sp>
      <p:pic>
        <p:nvPicPr>
          <p:cNvPr id="6" name="Content Placeholder 5"/>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903515" y="1785938"/>
            <a:ext cx="18094325" cy="7385050"/>
          </a:xfrm>
        </p:spPr>
      </p:pic>
    </p:spTree>
    <p:extLst>
      <p:ext uri="{BB962C8B-B14F-4D97-AF65-F5344CB8AC3E}">
        <p14:creationId xmlns:p14="http://schemas.microsoft.com/office/powerpoint/2010/main" val="230778110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08068" y="6960342"/>
            <a:ext cx="15621000" cy="1815882"/>
          </a:xfrm>
          <a:prstGeom prst="rect">
            <a:avLst/>
          </a:prstGeom>
          <a:noFill/>
        </p:spPr>
        <p:txBody>
          <a:bodyPr wrap="square" rtlCol="0">
            <a:spAutoFit/>
          </a:bodyPr>
          <a:lstStyle/>
          <a:p>
            <a:pPr algn="ctr"/>
            <a:r>
              <a:rPr lang="en-US" sz="2800" dirty="0">
                <a:solidFill>
                  <a:schemeClr val="tx1">
                    <a:lumMod val="65000"/>
                    <a:lumOff val="35000"/>
                  </a:schemeClr>
                </a:solidFill>
                <a:latin typeface="Ubuntu" panose="020B0504030602030204" pitchFamily="34" charset="0"/>
                <a:ea typeface="Ubuntu Light" charset="0"/>
                <a:cs typeface="Ubuntu Light" charset="0"/>
              </a:rPr>
              <a:t>SentryOne™ empowers Microsoft data professionals to monitor, diagnose, and optimize performance across physical, virtual, and cloud resources. The SentryOne platform delivers seamless integration for all of our solutions, enabling users to determine the true cause of performance issues, and reduce consumption and infrastructure costs.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5700" y="1602711"/>
            <a:ext cx="7620000" cy="1320800"/>
          </a:xfrm>
          <a:prstGeom prst="rect">
            <a:avLst/>
          </a:prstGeom>
        </p:spPr>
      </p:pic>
      <p:sp>
        <p:nvSpPr>
          <p:cNvPr id="6" name="Rectangle 5"/>
          <p:cNvSpPr/>
          <p:nvPr/>
        </p:nvSpPr>
        <p:spPr>
          <a:xfrm>
            <a:off x="4117221" y="3157274"/>
            <a:ext cx="11869660" cy="584775"/>
          </a:xfrm>
          <a:prstGeom prst="rect">
            <a:avLst/>
          </a:prstGeom>
        </p:spPr>
        <p:txBody>
          <a:bodyPr wrap="none">
            <a:spAutoFit/>
          </a:bodyPr>
          <a:lstStyle/>
          <a:p>
            <a:pPr algn="ctr"/>
            <a:r>
              <a:rPr lang="en-US" sz="3200" dirty="0">
                <a:latin typeface="Ubuntu" panose="020B0504030602030204" pitchFamily="34" charset="0"/>
                <a:ea typeface="Ubuntu Light" charset="0"/>
                <a:cs typeface="Ubuntu Light" charset="0"/>
              </a:rPr>
              <a:t>The </a:t>
            </a:r>
            <a:r>
              <a:rPr lang="en-US" sz="3200" dirty="0">
                <a:solidFill>
                  <a:srgbClr val="C41B2F"/>
                </a:solidFill>
                <a:latin typeface="Ubuntu" panose="020B0504030602030204" pitchFamily="34" charset="0"/>
                <a:ea typeface="Ubuntu Medium" charset="0"/>
                <a:cs typeface="Ubuntu Medium" charset="0"/>
              </a:rPr>
              <a:t>One</a:t>
            </a:r>
            <a:r>
              <a:rPr lang="en-US" sz="3200" dirty="0">
                <a:latin typeface="Ubuntu" panose="020B0504030602030204" pitchFamily="34" charset="0"/>
                <a:ea typeface="Ubuntu Light" charset="0"/>
                <a:cs typeface="Ubuntu Light" charset="0"/>
              </a:rPr>
              <a:t> Platform for Physical, Virtual, and Cloud Performance.</a:t>
            </a:r>
          </a:p>
        </p:txBody>
      </p:sp>
      <p:sp>
        <p:nvSpPr>
          <p:cNvPr id="2" name="AutoShape 2" descr="Win Sentry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Ubuntu" panose="020B0504030602030204" pitchFamily="34" charset="0"/>
            </a:endParaRPr>
          </a:p>
        </p:txBody>
      </p:sp>
      <p:sp>
        <p:nvSpPr>
          <p:cNvPr id="22" name="Text Placeholder 21"/>
          <p:cNvSpPr>
            <a:spLocks noGrp="1"/>
          </p:cNvSpPr>
          <p:nvPr>
            <p:ph type="body" idx="4294967295"/>
          </p:nvPr>
        </p:nvSpPr>
        <p:spPr>
          <a:xfrm>
            <a:off x="5130800" y="9029981"/>
            <a:ext cx="9829800" cy="615553"/>
          </a:xfrm>
        </p:spPr>
        <p:txBody>
          <a:bodyPr/>
          <a:lstStyle/>
          <a:p>
            <a:pPr algn="ctr"/>
            <a:r>
              <a:rPr lang="en-US" sz="4000" dirty="0">
                <a:hlinkClick r:id="rId4"/>
              </a:rPr>
              <a:t>http://SentryOne.com/BookADemo</a:t>
            </a:r>
            <a:r>
              <a:rPr lang="en-US" sz="4000" dirty="0"/>
              <a:t> </a:t>
            </a: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93905" y="3762584"/>
            <a:ext cx="15703590" cy="3197758"/>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Simplification</a:t>
            </a:r>
            <a:endParaRPr lang="en-US" dirty="0"/>
          </a:p>
        </p:txBody>
      </p:sp>
      <p:sp>
        <p:nvSpPr>
          <p:cNvPr id="5" name="Content Placeholder 4"/>
          <p:cNvSpPr>
            <a:spLocks noGrp="1"/>
          </p:cNvSpPr>
          <p:nvPr>
            <p:ph sz="quarter" idx="10"/>
          </p:nvPr>
        </p:nvSpPr>
        <p:spPr/>
        <p:txBody>
          <a:bodyPr/>
          <a:lstStyle/>
          <a:p>
            <a:endParaRPr lang="en-US"/>
          </a:p>
        </p:txBody>
      </p:sp>
      <p:pic>
        <p:nvPicPr>
          <p:cNvPr id="6" name="Content Placeholder 5"/>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b="72585"/>
          <a:stretch/>
        </p:blipFill>
        <p:spPr>
          <a:xfrm>
            <a:off x="0" y="2046288"/>
            <a:ext cx="18094325" cy="2025650"/>
          </a:xfrm>
        </p:spPr>
      </p:pic>
      <p:sp>
        <p:nvSpPr>
          <p:cNvPr id="4" name="Content Placeholder 2"/>
          <p:cNvSpPr txBox="1">
            <a:spLocks/>
          </p:cNvSpPr>
          <p:nvPr/>
        </p:nvSpPr>
        <p:spPr>
          <a:xfrm>
            <a:off x="1005205" y="4679170"/>
            <a:ext cx="18093690" cy="6133973"/>
          </a:xfrm>
          <a:prstGeom prst="rect">
            <a:avLst/>
          </a:prstGeom>
        </p:spPr>
        <p:txBody>
          <a:bodyPr vert="horz" lIns="201041" tIns="100521" rIns="201041" bIns="100521" rtlCol="0">
            <a:normAutofit/>
          </a:bodyPr>
          <a:lstStyle>
            <a:lvl1pPr marL="0" indent="0" algn="l" defTabSz="914400" rtl="0" eaLnBrk="1" latinLnBrk="0" hangingPunct="1">
              <a:spcBef>
                <a:spcPct val="20000"/>
              </a:spcBef>
              <a:buClr>
                <a:schemeClr val="accent3"/>
              </a:buClr>
              <a:buFont typeface="Arial"/>
              <a:buNone/>
              <a:defRPr sz="2400" kern="1200">
                <a:solidFill>
                  <a:schemeClr val="tx1"/>
                </a:solidFill>
                <a:latin typeface="+mn-lt"/>
                <a:ea typeface="+mn-ea"/>
                <a:cs typeface="Segoe UI"/>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3600" dirty="0">
                <a:solidFill>
                  <a:schemeClr val="bg2">
                    <a:lumMod val="25000"/>
                  </a:schemeClr>
                </a:solidFill>
              </a:rPr>
              <a:t>Make this query easier to process! Do things like standardize queries, remove redundancies. </a:t>
            </a:r>
          </a:p>
          <a:p>
            <a:pPr lvl="1"/>
            <a:r>
              <a:rPr lang="en-US" sz="3600" dirty="0">
                <a:solidFill>
                  <a:schemeClr val="bg2">
                    <a:lumMod val="25000"/>
                  </a:schemeClr>
                </a:solidFill>
              </a:rPr>
              <a:t>For example:</a:t>
            </a:r>
          </a:p>
          <a:p>
            <a:pPr lvl="2"/>
            <a:r>
              <a:rPr lang="en-US" sz="3200" dirty="0">
                <a:solidFill>
                  <a:schemeClr val="bg2">
                    <a:lumMod val="25000"/>
                  </a:schemeClr>
                </a:solidFill>
              </a:rPr>
              <a:t>Convert subqueries to joins; Convert inner join to outer join</a:t>
            </a:r>
          </a:p>
          <a:p>
            <a:pPr lvl="2"/>
            <a:r>
              <a:rPr lang="en-US" sz="3200" dirty="0">
                <a:solidFill>
                  <a:schemeClr val="bg2">
                    <a:lumMod val="25000"/>
                  </a:schemeClr>
                </a:solidFill>
              </a:rPr>
              <a:t>Remove redundant joins, such as foreign key join elimination</a:t>
            </a:r>
          </a:p>
          <a:p>
            <a:pPr lvl="2"/>
            <a:r>
              <a:rPr lang="en-US" sz="3200" dirty="0">
                <a:solidFill>
                  <a:schemeClr val="bg2">
                    <a:lumMod val="25000"/>
                  </a:schemeClr>
                </a:solidFill>
              </a:rPr>
              <a:t>Predicate pushdown</a:t>
            </a:r>
          </a:p>
          <a:p>
            <a:pPr lvl="2"/>
            <a:r>
              <a:rPr lang="en-US" sz="3200" dirty="0">
                <a:solidFill>
                  <a:schemeClr val="bg2">
                    <a:lumMod val="25000"/>
                  </a:schemeClr>
                </a:solidFill>
              </a:rPr>
              <a:t>Contradiction detection</a:t>
            </a:r>
          </a:p>
          <a:p>
            <a:pPr lvl="2"/>
            <a:r>
              <a:rPr lang="en-US" sz="3200" dirty="0">
                <a:solidFill>
                  <a:schemeClr val="bg2">
                    <a:lumMod val="25000"/>
                  </a:schemeClr>
                </a:solidFill>
              </a:rPr>
              <a:t>Aggregates on unique keys</a:t>
            </a:r>
          </a:p>
        </p:txBody>
      </p:sp>
      <p:sp>
        <p:nvSpPr>
          <p:cNvPr id="3" name="Rectangle 2"/>
          <p:cNvSpPr/>
          <p:nvPr/>
        </p:nvSpPr>
        <p:spPr>
          <a:xfrm>
            <a:off x="603249" y="1877040"/>
            <a:ext cx="8725807" cy="2618966"/>
          </a:xfrm>
          <a:prstGeom prst="rect">
            <a:avLst/>
          </a:prstGeom>
          <a:solidFill>
            <a:srgbClr val="FFFFFF">
              <a:alpha val="80000"/>
            </a:srgb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957"/>
          </a:p>
        </p:txBody>
      </p:sp>
      <p:sp>
        <p:nvSpPr>
          <p:cNvPr id="7" name="Rectangle 6"/>
          <p:cNvSpPr/>
          <p:nvPr/>
        </p:nvSpPr>
        <p:spPr>
          <a:xfrm>
            <a:off x="13258800" y="1589699"/>
            <a:ext cx="5541253" cy="2618966"/>
          </a:xfrm>
          <a:prstGeom prst="rect">
            <a:avLst/>
          </a:prstGeom>
          <a:solidFill>
            <a:srgbClr val="FFFFFF">
              <a:alpha val="80000"/>
            </a:srgb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957"/>
          </a:p>
        </p:txBody>
      </p:sp>
    </p:spTree>
    <p:extLst>
      <p:ext uri="{BB962C8B-B14F-4D97-AF65-F5344CB8AC3E}">
        <p14:creationId xmlns:p14="http://schemas.microsoft.com/office/powerpoint/2010/main" val="8695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Exploration </a:t>
            </a:r>
            <a:r>
              <a:rPr lang="en-US" dirty="0" smtClean="0"/>
              <a:t>Transformation</a:t>
            </a:r>
            <a:endParaRPr lang="en-US" dirty="0"/>
          </a:p>
        </p:txBody>
      </p:sp>
      <p:sp>
        <p:nvSpPr>
          <p:cNvPr id="3" name="Content Placeholder 2"/>
          <p:cNvSpPr>
            <a:spLocks noGrp="1"/>
          </p:cNvSpPr>
          <p:nvPr>
            <p:ph sz="quarter" idx="10"/>
          </p:nvPr>
        </p:nvSpPr>
        <p:spPr/>
        <p:txBody>
          <a:bodyPr/>
          <a:lstStyle/>
          <a:p>
            <a:pPr marL="753900" indent="-753900">
              <a:buFont typeface="Arial" panose="020B0604020202020204" pitchFamily="34" charset="0"/>
              <a:buChar char="•"/>
            </a:pPr>
            <a:r>
              <a:rPr lang="en-US" dirty="0" smtClean="0">
                <a:solidFill>
                  <a:schemeClr val="bg2">
                    <a:lumMod val="50000"/>
                  </a:schemeClr>
                </a:solidFill>
              </a:rPr>
              <a:t>Start </a:t>
            </a:r>
            <a:r>
              <a:rPr lang="en-US" dirty="0">
                <a:solidFill>
                  <a:schemeClr val="bg2">
                    <a:lumMod val="50000"/>
                  </a:schemeClr>
                </a:solidFill>
              </a:rPr>
              <a:t>from a logical operation (may be a sub-branch of the full query</a:t>
            </a:r>
            <a:r>
              <a:rPr lang="en-US" dirty="0" smtClean="0">
                <a:solidFill>
                  <a:schemeClr val="bg2">
                    <a:lumMod val="50000"/>
                  </a:schemeClr>
                </a:solidFill>
              </a:rPr>
              <a:t>)</a:t>
            </a:r>
            <a:endParaRPr lang="en-US" dirty="0">
              <a:solidFill>
                <a:schemeClr val="bg2">
                  <a:lumMod val="50000"/>
                </a:schemeClr>
              </a:solidFill>
            </a:endParaRPr>
          </a:p>
          <a:p>
            <a:pPr marL="753900" indent="-753900">
              <a:buFont typeface="Arial" panose="020B0604020202020204" pitchFamily="34" charset="0"/>
              <a:buChar char="•"/>
            </a:pPr>
            <a:r>
              <a:rPr lang="en-US" dirty="0">
                <a:solidFill>
                  <a:schemeClr val="bg2">
                    <a:lumMod val="50000"/>
                  </a:schemeClr>
                </a:solidFill>
              </a:rPr>
              <a:t>Find equivalent logical operations, i.e. a substitute operation</a:t>
            </a:r>
          </a:p>
          <a:p>
            <a:pPr marL="753900" indent="-753900">
              <a:buFont typeface="Arial" panose="020B0604020202020204" pitchFamily="34" charset="0"/>
              <a:buChar char="•"/>
            </a:pPr>
            <a:r>
              <a:rPr lang="en-US" dirty="0">
                <a:solidFill>
                  <a:schemeClr val="bg2">
                    <a:lumMod val="50000"/>
                  </a:schemeClr>
                </a:solidFill>
              </a:rPr>
              <a:t>Examples:</a:t>
            </a:r>
          </a:p>
          <a:p>
            <a:pPr lvl="2"/>
            <a:r>
              <a:rPr lang="en-US" dirty="0">
                <a:solidFill>
                  <a:schemeClr val="bg2">
                    <a:lumMod val="50000"/>
                  </a:schemeClr>
                </a:solidFill>
              </a:rPr>
              <a:t>Join commutativity: A⋈B </a:t>
            </a:r>
            <a:r>
              <a:rPr lang="en-US" dirty="0">
                <a:solidFill>
                  <a:schemeClr val="bg2">
                    <a:lumMod val="50000"/>
                  </a:schemeClr>
                </a:solidFill>
                <a:sym typeface="Wingdings" panose="05000000000000000000" pitchFamily="2" charset="2"/>
              </a:rPr>
              <a:t> </a:t>
            </a:r>
            <a:r>
              <a:rPr lang="en-US" dirty="0">
                <a:solidFill>
                  <a:schemeClr val="bg2">
                    <a:lumMod val="50000"/>
                  </a:schemeClr>
                </a:solidFill>
              </a:rPr>
              <a:t>B⋈A</a:t>
            </a:r>
          </a:p>
          <a:p>
            <a:pPr lvl="2"/>
            <a:r>
              <a:rPr lang="en-US" dirty="0">
                <a:solidFill>
                  <a:schemeClr val="bg2">
                    <a:lumMod val="50000"/>
                  </a:schemeClr>
                </a:solidFill>
              </a:rPr>
              <a:t>Join associativity: (A⋈B)⋈C </a:t>
            </a:r>
            <a:r>
              <a:rPr lang="en-US" dirty="0">
                <a:solidFill>
                  <a:schemeClr val="bg2">
                    <a:lumMod val="50000"/>
                  </a:schemeClr>
                </a:solidFill>
                <a:sym typeface="Wingdings" panose="05000000000000000000" pitchFamily="2" charset="2"/>
              </a:rPr>
              <a:t> </a:t>
            </a:r>
            <a:r>
              <a:rPr lang="en-US" dirty="0">
                <a:solidFill>
                  <a:schemeClr val="bg2">
                    <a:lumMod val="50000"/>
                  </a:schemeClr>
                </a:solidFill>
              </a:rPr>
              <a:t>A⋈(B⋈C)</a:t>
            </a:r>
          </a:p>
          <a:p>
            <a:pPr lvl="2"/>
            <a:r>
              <a:rPr lang="en-US" dirty="0">
                <a:solidFill>
                  <a:schemeClr val="bg2">
                    <a:lumMod val="50000"/>
                  </a:schemeClr>
                </a:solidFill>
              </a:rPr>
              <a:t>Aggregate before join</a:t>
            </a:r>
          </a:p>
          <a:p>
            <a:endParaRPr lang="en-US" dirty="0"/>
          </a:p>
        </p:txBody>
      </p:sp>
    </p:spTree>
    <p:extLst>
      <p:ext uri="{BB962C8B-B14F-4D97-AF65-F5344CB8AC3E}">
        <p14:creationId xmlns:p14="http://schemas.microsoft.com/office/powerpoint/2010/main" val="31722641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Transformation</a:t>
            </a:r>
          </a:p>
        </p:txBody>
      </p:sp>
      <p:sp>
        <p:nvSpPr>
          <p:cNvPr id="3" name="Content Placeholder 2"/>
          <p:cNvSpPr>
            <a:spLocks noGrp="1"/>
          </p:cNvSpPr>
          <p:nvPr>
            <p:ph sz="quarter" idx="10"/>
          </p:nvPr>
        </p:nvSpPr>
        <p:spPr/>
        <p:txBody>
          <a:bodyPr/>
          <a:lstStyle/>
          <a:p>
            <a:pPr marL="753900" indent="-753900">
              <a:buFont typeface="Arial" panose="020B0604020202020204" pitchFamily="34" charset="0"/>
              <a:buChar char="•"/>
            </a:pPr>
            <a:r>
              <a:rPr lang="en-US" dirty="0">
                <a:solidFill>
                  <a:schemeClr val="bg2">
                    <a:lumMod val="50000"/>
                  </a:schemeClr>
                </a:solidFill>
              </a:rPr>
              <a:t>Start from a logical operation</a:t>
            </a:r>
          </a:p>
          <a:p>
            <a:pPr marL="753900" indent="-753900">
              <a:buFont typeface="Arial" panose="020B0604020202020204" pitchFamily="34" charset="0"/>
              <a:buChar char="•"/>
            </a:pPr>
            <a:r>
              <a:rPr lang="en-US" dirty="0">
                <a:solidFill>
                  <a:schemeClr val="bg2">
                    <a:lumMod val="50000"/>
                  </a:schemeClr>
                </a:solidFill>
              </a:rPr>
              <a:t>Find equivalent physical operation</a:t>
            </a:r>
          </a:p>
          <a:p>
            <a:pPr marL="753900" indent="-753900">
              <a:buFont typeface="Arial" panose="020B0604020202020204" pitchFamily="34" charset="0"/>
              <a:buChar char="•"/>
            </a:pPr>
            <a:r>
              <a:rPr lang="en-US" dirty="0">
                <a:solidFill>
                  <a:schemeClr val="bg2">
                    <a:lumMod val="50000"/>
                  </a:schemeClr>
                </a:solidFill>
              </a:rPr>
              <a:t>Examples:</a:t>
            </a:r>
          </a:p>
          <a:p>
            <a:pPr lvl="2"/>
            <a:r>
              <a:rPr lang="en-US" dirty="0">
                <a:solidFill>
                  <a:schemeClr val="bg2">
                    <a:lumMod val="50000"/>
                  </a:schemeClr>
                </a:solidFill>
              </a:rPr>
              <a:t>A⋈B </a:t>
            </a:r>
            <a:r>
              <a:rPr lang="en-US" dirty="0">
                <a:solidFill>
                  <a:schemeClr val="bg2">
                    <a:lumMod val="50000"/>
                  </a:schemeClr>
                </a:solidFill>
                <a:sym typeface="Wingdings" panose="05000000000000000000" pitchFamily="2" charset="2"/>
              </a:rPr>
              <a:t> </a:t>
            </a:r>
            <a:r>
              <a:rPr lang="en-US" dirty="0">
                <a:solidFill>
                  <a:schemeClr val="bg2">
                    <a:lumMod val="50000"/>
                  </a:schemeClr>
                </a:solidFill>
              </a:rPr>
              <a:t>A (nested loops join) B</a:t>
            </a:r>
          </a:p>
          <a:p>
            <a:pPr lvl="2"/>
            <a:r>
              <a:rPr lang="en-US" dirty="0">
                <a:solidFill>
                  <a:schemeClr val="bg2">
                    <a:lumMod val="50000"/>
                  </a:schemeClr>
                </a:solidFill>
              </a:rPr>
              <a:t>A⋈B </a:t>
            </a:r>
            <a:r>
              <a:rPr lang="en-US" dirty="0">
                <a:solidFill>
                  <a:schemeClr val="bg2">
                    <a:lumMod val="50000"/>
                  </a:schemeClr>
                </a:solidFill>
                <a:sym typeface="Wingdings" panose="05000000000000000000" pitchFamily="2" charset="2"/>
              </a:rPr>
              <a:t> </a:t>
            </a:r>
            <a:r>
              <a:rPr lang="en-US" dirty="0">
                <a:solidFill>
                  <a:schemeClr val="bg2">
                    <a:lumMod val="50000"/>
                  </a:schemeClr>
                </a:solidFill>
              </a:rPr>
              <a:t>A (merge join) B</a:t>
            </a:r>
          </a:p>
          <a:p>
            <a:pPr lvl="2"/>
            <a:r>
              <a:rPr lang="en-US" dirty="0">
                <a:solidFill>
                  <a:schemeClr val="bg2">
                    <a:lumMod val="50000"/>
                  </a:schemeClr>
                </a:solidFill>
              </a:rPr>
              <a:t>A⋈B </a:t>
            </a:r>
            <a:r>
              <a:rPr lang="en-US" dirty="0">
                <a:solidFill>
                  <a:schemeClr val="bg2">
                    <a:lumMod val="50000"/>
                  </a:schemeClr>
                </a:solidFill>
                <a:sym typeface="Wingdings" panose="05000000000000000000" pitchFamily="2" charset="2"/>
              </a:rPr>
              <a:t> </a:t>
            </a:r>
            <a:r>
              <a:rPr lang="en-US" dirty="0">
                <a:solidFill>
                  <a:schemeClr val="bg2">
                    <a:lumMod val="50000"/>
                  </a:schemeClr>
                </a:solidFill>
              </a:rPr>
              <a:t>A (hash join) B</a:t>
            </a:r>
          </a:p>
          <a:p>
            <a:pPr marL="753900" indent="-753900">
              <a:buFont typeface="Arial" panose="020B0604020202020204" pitchFamily="34" charset="0"/>
              <a:buChar char="•"/>
            </a:pPr>
            <a:r>
              <a:rPr lang="en-US" dirty="0">
                <a:solidFill>
                  <a:schemeClr val="bg2">
                    <a:lumMod val="50000"/>
                  </a:schemeClr>
                </a:solidFill>
              </a:rPr>
              <a:t>Obtain costing on physical operations</a:t>
            </a:r>
          </a:p>
          <a:p>
            <a:pPr marL="753900" indent="-753900">
              <a:buFont typeface="Arial" panose="020B0604020202020204" pitchFamily="34" charset="0"/>
              <a:buChar char="•"/>
            </a:pPr>
            <a:r>
              <a:rPr lang="en-US" dirty="0">
                <a:solidFill>
                  <a:schemeClr val="bg2">
                    <a:lumMod val="50000"/>
                  </a:schemeClr>
                </a:solidFill>
              </a:rPr>
              <a:t>Can prune expensive branches from tree</a:t>
            </a:r>
          </a:p>
          <a:p>
            <a:endParaRPr lang="en-US" dirty="0"/>
          </a:p>
        </p:txBody>
      </p:sp>
    </p:spTree>
    <p:extLst>
      <p:ext uri="{BB962C8B-B14F-4D97-AF65-F5344CB8AC3E}">
        <p14:creationId xmlns:p14="http://schemas.microsoft.com/office/powerpoint/2010/main" val="566942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250" y="92075"/>
            <a:ext cx="18897600" cy="677108"/>
          </a:xfrm>
        </p:spPr>
        <p:txBody>
          <a:bodyPr/>
          <a:lstStyle/>
          <a:p>
            <a:r>
              <a:rPr lang="en-US" dirty="0" smtClean="0"/>
              <a:t>Physical Property </a:t>
            </a:r>
            <a:r>
              <a:rPr lang="en-US" dirty="0"/>
              <a:t>Enforcement Transformation</a:t>
            </a:r>
          </a:p>
        </p:txBody>
      </p:sp>
      <p:sp>
        <p:nvSpPr>
          <p:cNvPr id="3" name="Content Placeholder 2"/>
          <p:cNvSpPr>
            <a:spLocks noGrp="1"/>
          </p:cNvSpPr>
          <p:nvPr>
            <p:ph sz="quarter" idx="10"/>
          </p:nvPr>
        </p:nvSpPr>
        <p:spPr/>
        <p:txBody>
          <a:bodyPr/>
          <a:lstStyle/>
          <a:p>
            <a:pPr marL="753900" indent="-753900">
              <a:buFont typeface="Arial" panose="020B0604020202020204" pitchFamily="34" charset="0"/>
              <a:buChar char="•"/>
            </a:pPr>
            <a:r>
              <a:rPr lang="en-US" dirty="0">
                <a:solidFill>
                  <a:schemeClr val="bg2">
                    <a:lumMod val="50000"/>
                  </a:schemeClr>
                </a:solidFill>
              </a:rPr>
              <a:t>Properties associated with parse tree nodes</a:t>
            </a:r>
          </a:p>
          <a:p>
            <a:pPr lvl="2"/>
            <a:r>
              <a:rPr lang="en-US" dirty="0">
                <a:solidFill>
                  <a:schemeClr val="bg2">
                    <a:lumMod val="50000"/>
                  </a:schemeClr>
                </a:solidFill>
              </a:rPr>
              <a:t>Uniqueness, type, nullability, sort order</a:t>
            </a:r>
          </a:p>
          <a:p>
            <a:pPr lvl="2"/>
            <a:r>
              <a:rPr lang="en-US" dirty="0">
                <a:solidFill>
                  <a:schemeClr val="bg2">
                    <a:lumMod val="50000"/>
                  </a:schemeClr>
                </a:solidFill>
              </a:rPr>
              <a:t>Constraints on column values</a:t>
            </a:r>
          </a:p>
          <a:p>
            <a:pPr marL="753900" indent="-753900">
              <a:buFont typeface="Arial" panose="020B0604020202020204" pitchFamily="34" charset="0"/>
              <a:buChar char="•"/>
            </a:pPr>
            <a:r>
              <a:rPr lang="en-US" dirty="0">
                <a:solidFill>
                  <a:schemeClr val="bg2">
                    <a:lumMod val="50000"/>
                  </a:schemeClr>
                </a:solidFill>
              </a:rPr>
              <a:t>Transformation rules may cause certain properties to be enforced</a:t>
            </a:r>
          </a:p>
          <a:p>
            <a:pPr lvl="2"/>
            <a:r>
              <a:rPr lang="en-US" dirty="0">
                <a:solidFill>
                  <a:schemeClr val="bg2">
                    <a:lumMod val="50000"/>
                  </a:schemeClr>
                </a:solidFill>
              </a:rPr>
              <a:t>Example: sort order for a merge join</a:t>
            </a:r>
          </a:p>
          <a:p>
            <a:endParaRPr lang="en-US" dirty="0"/>
          </a:p>
        </p:txBody>
      </p:sp>
    </p:spTree>
    <p:extLst>
      <p:ext uri="{BB962C8B-B14F-4D97-AF65-F5344CB8AC3E}">
        <p14:creationId xmlns:p14="http://schemas.microsoft.com/office/powerpoint/2010/main" val="2023896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250" y="92075"/>
            <a:ext cx="18897600" cy="677108"/>
          </a:xfrm>
        </p:spPr>
        <p:txBody>
          <a:bodyPr/>
          <a:lstStyle/>
          <a:p>
            <a:r>
              <a:rPr lang="en-US" dirty="0" smtClean="0"/>
              <a:t>Workload Segregation</a:t>
            </a:r>
            <a:endParaRPr lang="en-US" dirty="0"/>
          </a:p>
        </p:txBody>
      </p:sp>
      <p:sp>
        <p:nvSpPr>
          <p:cNvPr id="127" name="Flowchart: Internal Storage 126"/>
          <p:cNvSpPr/>
          <p:nvPr/>
        </p:nvSpPr>
        <p:spPr>
          <a:xfrm>
            <a:off x="7828445" y="8492830"/>
            <a:ext cx="1579608" cy="1723209"/>
          </a:xfrm>
          <a:prstGeom prst="flowChartInternalStorag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dirty="0">
                <a:solidFill>
                  <a:schemeClr val="tx1"/>
                </a:solidFill>
                <a:latin typeface="Open Sans" pitchFamily="34" charset="0"/>
                <a:ea typeface="Open Sans" pitchFamily="34" charset="0"/>
                <a:cs typeface="Open Sans" pitchFamily="34" charset="0"/>
              </a:rPr>
              <a:t>Ndx</a:t>
            </a:r>
          </a:p>
        </p:txBody>
      </p:sp>
      <p:sp>
        <p:nvSpPr>
          <p:cNvPr id="128" name="Flowchart: Internal Storage 127"/>
          <p:cNvSpPr/>
          <p:nvPr/>
        </p:nvSpPr>
        <p:spPr>
          <a:xfrm>
            <a:off x="11188281" y="8492828"/>
            <a:ext cx="1579608" cy="1723209"/>
          </a:xfrm>
          <a:prstGeom prst="flowChartInternalStorag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dirty="0">
                <a:solidFill>
                  <a:schemeClr val="tx1"/>
                </a:solidFill>
                <a:latin typeface="Open Sans" pitchFamily="34" charset="0"/>
                <a:ea typeface="Open Sans" pitchFamily="34" charset="0"/>
                <a:cs typeface="Open Sans" pitchFamily="34" charset="0"/>
              </a:rPr>
              <a:t>Ndx</a:t>
            </a:r>
          </a:p>
        </p:txBody>
      </p:sp>
      <p:sp>
        <p:nvSpPr>
          <p:cNvPr id="129" name="Flowchart: Internal Storage 128"/>
          <p:cNvSpPr/>
          <p:nvPr/>
        </p:nvSpPr>
        <p:spPr>
          <a:xfrm>
            <a:off x="14806414" y="8492830"/>
            <a:ext cx="1579608" cy="1723209"/>
          </a:xfrm>
          <a:prstGeom prst="flowChartInternalStorag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dirty="0">
                <a:solidFill>
                  <a:schemeClr val="tx1"/>
                </a:solidFill>
                <a:latin typeface="Open Sans" pitchFamily="34" charset="0"/>
                <a:ea typeface="Open Sans" pitchFamily="34" charset="0"/>
                <a:cs typeface="Open Sans" pitchFamily="34" charset="0"/>
              </a:rPr>
              <a:t>Ndx</a:t>
            </a:r>
          </a:p>
        </p:txBody>
      </p:sp>
      <p:sp>
        <p:nvSpPr>
          <p:cNvPr id="130" name="Flowchart: Internal Storage 129"/>
          <p:cNvSpPr/>
          <p:nvPr/>
        </p:nvSpPr>
        <p:spPr>
          <a:xfrm>
            <a:off x="5100024" y="8122246"/>
            <a:ext cx="1579608" cy="1723209"/>
          </a:xfrm>
          <a:prstGeom prst="flowChartInternalStorag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dirty="0">
                <a:solidFill>
                  <a:schemeClr val="tx1"/>
                </a:solidFill>
                <a:latin typeface="Open Sans" pitchFamily="34" charset="0"/>
                <a:ea typeface="Open Sans" pitchFamily="34" charset="0"/>
                <a:cs typeface="Open Sans" pitchFamily="34" charset="0"/>
              </a:rPr>
              <a:t>Ndx</a:t>
            </a:r>
          </a:p>
        </p:txBody>
      </p:sp>
      <p:sp>
        <p:nvSpPr>
          <p:cNvPr id="131" name="Flowchart: Magnetic Disk 130"/>
          <p:cNvSpPr/>
          <p:nvPr/>
        </p:nvSpPr>
        <p:spPr>
          <a:xfrm>
            <a:off x="3086444" y="1435837"/>
            <a:ext cx="2818164" cy="3069465"/>
          </a:xfrm>
          <a:prstGeom prst="flowChartMagneticDisk">
            <a:avLst/>
          </a:prstGeom>
          <a:ln>
            <a:solidFill>
              <a:schemeClr val="tx1">
                <a:lumMod val="75000"/>
                <a:lumOff val="25000"/>
              </a:schemeClr>
            </a:solidFill>
          </a:ln>
          <a:effectLst>
            <a:outerShdw blurRad="50800" dist="38100" dir="2700000" algn="tl"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dirty="0">
                <a:solidFill>
                  <a:schemeClr val="tx1"/>
                </a:solidFill>
                <a:latin typeface="Open Sans" pitchFamily="34" charset="0"/>
                <a:ea typeface="Open Sans" pitchFamily="34" charset="0"/>
                <a:cs typeface="Open Sans" pitchFamily="34" charset="0"/>
              </a:rPr>
              <a:t>Sales</a:t>
            </a:r>
          </a:p>
          <a:p>
            <a:pPr algn="ctr"/>
            <a:r>
              <a:rPr lang="en-US" sz="2968" dirty="0">
                <a:solidFill>
                  <a:schemeClr val="tx1"/>
                </a:solidFill>
                <a:latin typeface="Open Sans" pitchFamily="34" charset="0"/>
                <a:ea typeface="Open Sans" pitchFamily="34" charset="0"/>
                <a:cs typeface="Open Sans" pitchFamily="34" charset="0"/>
              </a:rPr>
              <a:t>Databases</a:t>
            </a:r>
          </a:p>
        </p:txBody>
      </p:sp>
      <p:pic>
        <p:nvPicPr>
          <p:cNvPr id="132" name="Picture 131" descr="ICON_FileFolder_yellow_Q308"/>
          <p:cNvPicPr>
            <a:picLocks noChangeAspect="1" noChangeArrowheads="1"/>
          </p:cNvPicPr>
          <p:nvPr/>
        </p:nvPicPr>
        <p:blipFill>
          <a:blip r:embed="rId3"/>
          <a:srcRect/>
          <a:stretch>
            <a:fillRect/>
          </a:stretch>
        </p:blipFill>
        <p:spPr bwMode="auto">
          <a:xfrm>
            <a:off x="7834796" y="1437933"/>
            <a:ext cx="1573251" cy="1960672"/>
          </a:xfrm>
          <a:prstGeom prst="rect">
            <a:avLst/>
          </a:prstGeom>
          <a:noFill/>
          <a:ln w="9525">
            <a:noFill/>
            <a:miter lim="800000"/>
            <a:headEnd/>
            <a:tailEnd/>
          </a:ln>
        </p:spPr>
      </p:pic>
      <p:pic>
        <p:nvPicPr>
          <p:cNvPr id="133" name="Picture 132" descr="ICON_FileFolder_yellow_Q308"/>
          <p:cNvPicPr>
            <a:picLocks noChangeAspect="1" noChangeArrowheads="1"/>
          </p:cNvPicPr>
          <p:nvPr/>
        </p:nvPicPr>
        <p:blipFill>
          <a:blip r:embed="rId3"/>
          <a:srcRect/>
          <a:stretch>
            <a:fillRect/>
          </a:stretch>
        </p:blipFill>
        <p:spPr bwMode="auto">
          <a:xfrm>
            <a:off x="13093431" y="1384078"/>
            <a:ext cx="1573251" cy="1960672"/>
          </a:xfrm>
          <a:prstGeom prst="rect">
            <a:avLst/>
          </a:prstGeom>
          <a:noFill/>
          <a:ln w="9525">
            <a:noFill/>
            <a:miter lim="800000"/>
            <a:headEnd/>
            <a:tailEnd/>
          </a:ln>
        </p:spPr>
      </p:pic>
      <p:sp>
        <p:nvSpPr>
          <p:cNvPr id="134" name="TextBox 133"/>
          <p:cNvSpPr txBox="1"/>
          <p:nvPr/>
        </p:nvSpPr>
        <p:spPr>
          <a:xfrm>
            <a:off x="8067394" y="2955194"/>
            <a:ext cx="987771" cy="549061"/>
          </a:xfrm>
          <a:prstGeom prst="rect">
            <a:avLst/>
          </a:prstGeom>
          <a:noFill/>
        </p:spPr>
        <p:txBody>
          <a:bodyPr wrap="none" rtlCol="0">
            <a:spAutoFit/>
          </a:bodyPr>
          <a:lstStyle/>
          <a:p>
            <a:r>
              <a:rPr lang="en-US" sz="2968" dirty="0">
                <a:latin typeface="Open Sans" pitchFamily="34" charset="0"/>
                <a:ea typeface="Open Sans" pitchFamily="34" charset="0"/>
                <a:cs typeface="Open Sans" pitchFamily="34" charset="0"/>
              </a:rPr>
              <a:t>Data</a:t>
            </a:r>
          </a:p>
        </p:txBody>
      </p:sp>
      <p:sp>
        <p:nvSpPr>
          <p:cNvPr id="135" name="TextBox 134"/>
          <p:cNvSpPr txBox="1"/>
          <p:nvPr/>
        </p:nvSpPr>
        <p:spPr>
          <a:xfrm>
            <a:off x="13592852" y="2955191"/>
            <a:ext cx="819455" cy="549061"/>
          </a:xfrm>
          <a:prstGeom prst="rect">
            <a:avLst/>
          </a:prstGeom>
          <a:noFill/>
        </p:spPr>
        <p:txBody>
          <a:bodyPr wrap="none" rtlCol="0">
            <a:spAutoFit/>
          </a:bodyPr>
          <a:lstStyle/>
          <a:p>
            <a:r>
              <a:rPr lang="en-US" sz="2968" dirty="0">
                <a:latin typeface="Open Sans" pitchFamily="34" charset="0"/>
                <a:ea typeface="Open Sans" pitchFamily="34" charset="0"/>
                <a:cs typeface="Open Sans" pitchFamily="34" charset="0"/>
              </a:rPr>
              <a:t>Log</a:t>
            </a:r>
          </a:p>
        </p:txBody>
      </p:sp>
      <p:cxnSp>
        <p:nvCxnSpPr>
          <p:cNvPr id="136" name="Curved Connector 135"/>
          <p:cNvCxnSpPr>
            <a:stCxn id="131" idx="4"/>
            <a:endCxn id="132" idx="1"/>
          </p:cNvCxnSpPr>
          <p:nvPr/>
        </p:nvCxnSpPr>
        <p:spPr>
          <a:xfrm flipV="1">
            <a:off x="5904608" y="2418270"/>
            <a:ext cx="1930193" cy="552300"/>
          </a:xfrm>
          <a:prstGeom prst="curvedConnector3">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37" name="Flowchart: Internal Storage 136"/>
          <p:cNvSpPr/>
          <p:nvPr/>
        </p:nvSpPr>
        <p:spPr>
          <a:xfrm>
            <a:off x="7397638" y="7942744"/>
            <a:ext cx="1579608" cy="1723209"/>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dirty="0">
                <a:solidFill>
                  <a:schemeClr val="tx1"/>
                </a:solidFill>
                <a:latin typeface="Open Sans" pitchFamily="34" charset="0"/>
                <a:ea typeface="Open Sans" pitchFamily="34" charset="0"/>
                <a:cs typeface="Open Sans" pitchFamily="34" charset="0"/>
              </a:rPr>
              <a:t>Emp</a:t>
            </a:r>
          </a:p>
        </p:txBody>
      </p:sp>
      <p:sp>
        <p:nvSpPr>
          <p:cNvPr id="138" name="Flowchart: Internal Storage 137"/>
          <p:cNvSpPr/>
          <p:nvPr/>
        </p:nvSpPr>
        <p:spPr>
          <a:xfrm>
            <a:off x="10790274" y="7978647"/>
            <a:ext cx="1579608" cy="1723209"/>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dirty="0">
                <a:solidFill>
                  <a:schemeClr val="tx1"/>
                </a:solidFill>
                <a:latin typeface="Open Sans" pitchFamily="34" charset="0"/>
                <a:ea typeface="Open Sans" pitchFamily="34" charset="0"/>
                <a:cs typeface="Open Sans" pitchFamily="34" charset="0"/>
              </a:rPr>
              <a:t>Sales</a:t>
            </a:r>
          </a:p>
        </p:txBody>
      </p:sp>
      <p:sp>
        <p:nvSpPr>
          <p:cNvPr id="139" name="Flowchart: Internal Storage 138"/>
          <p:cNvSpPr/>
          <p:nvPr/>
        </p:nvSpPr>
        <p:spPr>
          <a:xfrm>
            <a:off x="14332329" y="7942746"/>
            <a:ext cx="1579608" cy="1723209"/>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dirty="0">
                <a:solidFill>
                  <a:schemeClr val="tx1"/>
                </a:solidFill>
                <a:latin typeface="Open Sans" pitchFamily="34" charset="0"/>
                <a:ea typeface="Open Sans" pitchFamily="34" charset="0"/>
                <a:cs typeface="Open Sans" pitchFamily="34" charset="0"/>
              </a:rPr>
              <a:t>Prod</a:t>
            </a:r>
          </a:p>
        </p:txBody>
      </p:sp>
      <p:sp>
        <p:nvSpPr>
          <p:cNvPr id="140" name="TextBox 139"/>
          <p:cNvSpPr txBox="1"/>
          <p:nvPr/>
        </p:nvSpPr>
        <p:spPr>
          <a:xfrm>
            <a:off x="2838318" y="7117682"/>
            <a:ext cx="1285416" cy="549061"/>
          </a:xfrm>
          <a:prstGeom prst="rect">
            <a:avLst/>
          </a:prstGeom>
          <a:noFill/>
        </p:spPr>
        <p:txBody>
          <a:bodyPr wrap="none" rtlCol="0">
            <a:spAutoFit/>
          </a:bodyPr>
          <a:lstStyle/>
          <a:p>
            <a:r>
              <a:rPr lang="en-US" sz="2968" dirty="0">
                <a:latin typeface="Open Sans" pitchFamily="34" charset="0"/>
                <a:ea typeface="Open Sans" pitchFamily="34" charset="0"/>
                <a:cs typeface="Open Sans" pitchFamily="34" charset="0"/>
              </a:rPr>
              <a:t>Tables</a:t>
            </a:r>
          </a:p>
        </p:txBody>
      </p:sp>
      <p:cxnSp>
        <p:nvCxnSpPr>
          <p:cNvPr id="141" name="Curved Connector 140"/>
          <p:cNvCxnSpPr>
            <a:stCxn id="149" idx="1"/>
            <a:endCxn id="145" idx="0"/>
          </p:cNvCxnSpPr>
          <p:nvPr/>
        </p:nvCxnSpPr>
        <p:spPr>
          <a:xfrm rot="10800000" flipV="1">
            <a:off x="4812828" y="5048274"/>
            <a:ext cx="3020257" cy="2894471"/>
          </a:xfrm>
          <a:prstGeom prst="curvedConnector2">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42" name="Curved Connector 141"/>
          <p:cNvCxnSpPr>
            <a:stCxn id="151" idx="3"/>
            <a:endCxn id="139" idx="0"/>
          </p:cNvCxnSpPr>
          <p:nvPr/>
        </p:nvCxnSpPr>
        <p:spPr>
          <a:xfrm>
            <a:off x="12084061" y="5204589"/>
            <a:ext cx="3038067" cy="2738156"/>
          </a:xfrm>
          <a:prstGeom prst="curvedConnector2">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43" name="Flowchart: Internal Storage 142"/>
          <p:cNvSpPr/>
          <p:nvPr/>
        </p:nvSpPr>
        <p:spPr>
          <a:xfrm>
            <a:off x="5391208" y="8409444"/>
            <a:ext cx="1579608" cy="1723209"/>
          </a:xfrm>
          <a:prstGeom prst="flowChartInternalStorag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dirty="0">
                <a:solidFill>
                  <a:schemeClr val="tx1"/>
                </a:solidFill>
                <a:latin typeface="Open Sans" pitchFamily="34" charset="0"/>
                <a:ea typeface="Open Sans" pitchFamily="34" charset="0"/>
                <a:cs typeface="Open Sans" pitchFamily="34" charset="0"/>
              </a:rPr>
              <a:t>Ndx</a:t>
            </a:r>
          </a:p>
        </p:txBody>
      </p:sp>
      <p:sp>
        <p:nvSpPr>
          <p:cNvPr id="144" name="Flowchart: Internal Storage 143"/>
          <p:cNvSpPr/>
          <p:nvPr/>
        </p:nvSpPr>
        <p:spPr>
          <a:xfrm>
            <a:off x="5602629" y="8509618"/>
            <a:ext cx="1579608" cy="1723209"/>
          </a:xfrm>
          <a:prstGeom prst="flowChartInternalStorag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dirty="0">
                <a:solidFill>
                  <a:schemeClr val="tx1"/>
                </a:solidFill>
                <a:latin typeface="Open Sans" pitchFamily="34" charset="0"/>
                <a:ea typeface="Open Sans" pitchFamily="34" charset="0"/>
                <a:cs typeface="Open Sans" pitchFamily="34" charset="0"/>
              </a:rPr>
              <a:t>Ndx</a:t>
            </a:r>
          </a:p>
        </p:txBody>
      </p:sp>
      <p:sp>
        <p:nvSpPr>
          <p:cNvPr id="145" name="Flowchart: Internal Storage 144"/>
          <p:cNvSpPr/>
          <p:nvPr/>
        </p:nvSpPr>
        <p:spPr>
          <a:xfrm>
            <a:off x="4023021" y="7942747"/>
            <a:ext cx="1579608" cy="1723209"/>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68" dirty="0">
                <a:solidFill>
                  <a:schemeClr val="tx1"/>
                </a:solidFill>
                <a:latin typeface="Open Sans" pitchFamily="34" charset="0"/>
                <a:ea typeface="Open Sans" pitchFamily="34" charset="0"/>
                <a:cs typeface="Open Sans" pitchFamily="34" charset="0"/>
              </a:rPr>
              <a:t>Cust</a:t>
            </a:r>
          </a:p>
        </p:txBody>
      </p:sp>
      <p:sp>
        <p:nvSpPr>
          <p:cNvPr id="146" name="TextBox 145"/>
          <p:cNvSpPr txBox="1"/>
          <p:nvPr/>
        </p:nvSpPr>
        <p:spPr>
          <a:xfrm>
            <a:off x="2838313" y="9631338"/>
            <a:ext cx="1518364" cy="549061"/>
          </a:xfrm>
          <a:prstGeom prst="rect">
            <a:avLst/>
          </a:prstGeom>
          <a:noFill/>
        </p:spPr>
        <p:txBody>
          <a:bodyPr wrap="none" rtlCol="0">
            <a:spAutoFit/>
          </a:bodyPr>
          <a:lstStyle/>
          <a:p>
            <a:r>
              <a:rPr lang="en-US" sz="2968" dirty="0">
                <a:latin typeface="Open Sans" pitchFamily="34" charset="0"/>
                <a:ea typeface="Open Sans" pitchFamily="34" charset="0"/>
                <a:cs typeface="Open Sans" pitchFamily="34" charset="0"/>
              </a:rPr>
              <a:t>Indexes</a:t>
            </a:r>
          </a:p>
        </p:txBody>
      </p:sp>
      <p:pic>
        <p:nvPicPr>
          <p:cNvPr id="147" name="Picture 146" descr="ICON_Storage_3up_Q408.png"/>
          <p:cNvPicPr>
            <a:picLocks noChangeAspect="1"/>
          </p:cNvPicPr>
          <p:nvPr/>
        </p:nvPicPr>
        <p:blipFill>
          <a:blip r:embed="rId4"/>
          <a:srcRect/>
          <a:stretch>
            <a:fillRect/>
          </a:stretch>
        </p:blipFill>
        <p:spPr bwMode="auto">
          <a:xfrm>
            <a:off x="9983753" y="1536650"/>
            <a:ext cx="2102031" cy="2075854"/>
          </a:xfrm>
          <a:prstGeom prst="rect">
            <a:avLst/>
          </a:prstGeom>
          <a:noFill/>
          <a:ln w="9525">
            <a:noFill/>
            <a:miter lim="800000"/>
            <a:headEnd/>
            <a:tailEnd/>
          </a:ln>
        </p:spPr>
      </p:pic>
      <p:pic>
        <p:nvPicPr>
          <p:cNvPr id="148" name="Picture 147" descr="ICON_Storage_3up_Q408.png"/>
          <p:cNvPicPr>
            <a:picLocks noChangeAspect="1"/>
          </p:cNvPicPr>
          <p:nvPr/>
        </p:nvPicPr>
        <p:blipFill>
          <a:blip r:embed="rId4"/>
          <a:srcRect/>
          <a:stretch>
            <a:fillRect/>
          </a:stretch>
        </p:blipFill>
        <p:spPr bwMode="auto">
          <a:xfrm>
            <a:off x="15270563" y="1557425"/>
            <a:ext cx="2102031" cy="2075854"/>
          </a:xfrm>
          <a:prstGeom prst="rect">
            <a:avLst/>
          </a:prstGeom>
          <a:noFill/>
          <a:ln w="9525">
            <a:noFill/>
            <a:miter lim="800000"/>
            <a:headEnd/>
            <a:tailEnd/>
          </a:ln>
        </p:spPr>
      </p:pic>
      <p:pic>
        <p:nvPicPr>
          <p:cNvPr id="149" name="Picture 148" descr="ICON_FileFolder_yellow_Q308"/>
          <p:cNvPicPr>
            <a:picLocks noChangeAspect="1" noChangeArrowheads="1"/>
          </p:cNvPicPr>
          <p:nvPr/>
        </p:nvPicPr>
        <p:blipFill>
          <a:blip r:embed="rId3"/>
          <a:srcRect/>
          <a:stretch>
            <a:fillRect/>
          </a:stretch>
        </p:blipFill>
        <p:spPr bwMode="auto">
          <a:xfrm>
            <a:off x="7833077" y="4067939"/>
            <a:ext cx="1573251" cy="1960672"/>
          </a:xfrm>
          <a:prstGeom prst="rect">
            <a:avLst/>
          </a:prstGeom>
          <a:noFill/>
          <a:ln w="9525">
            <a:noFill/>
            <a:miter lim="800000"/>
            <a:headEnd/>
            <a:tailEnd/>
          </a:ln>
        </p:spPr>
      </p:pic>
      <p:sp>
        <p:nvSpPr>
          <p:cNvPr id="150" name="TextBox 149"/>
          <p:cNvSpPr txBox="1"/>
          <p:nvPr/>
        </p:nvSpPr>
        <p:spPr>
          <a:xfrm>
            <a:off x="8001441" y="5846448"/>
            <a:ext cx="1516762" cy="549061"/>
          </a:xfrm>
          <a:prstGeom prst="rect">
            <a:avLst/>
          </a:prstGeom>
          <a:noFill/>
        </p:spPr>
        <p:txBody>
          <a:bodyPr wrap="none" rtlCol="0">
            <a:spAutoFit/>
          </a:bodyPr>
          <a:lstStyle/>
          <a:p>
            <a:r>
              <a:rPr lang="en-US" sz="2968" dirty="0">
                <a:latin typeface="Open Sans" pitchFamily="34" charset="0"/>
                <a:ea typeface="Open Sans" pitchFamily="34" charset="0"/>
                <a:cs typeface="Open Sans" pitchFamily="34" charset="0"/>
              </a:rPr>
              <a:t>Reports</a:t>
            </a:r>
          </a:p>
        </p:txBody>
      </p:sp>
      <p:pic>
        <p:nvPicPr>
          <p:cNvPr id="151" name="Picture 150" descr="ICON_Storage_3up_Q408.png"/>
          <p:cNvPicPr>
            <a:picLocks noChangeAspect="1"/>
          </p:cNvPicPr>
          <p:nvPr/>
        </p:nvPicPr>
        <p:blipFill>
          <a:blip r:embed="rId4"/>
          <a:srcRect/>
          <a:stretch>
            <a:fillRect/>
          </a:stretch>
        </p:blipFill>
        <p:spPr bwMode="auto">
          <a:xfrm>
            <a:off x="9982035" y="4166656"/>
            <a:ext cx="2102031" cy="2075854"/>
          </a:xfrm>
          <a:prstGeom prst="rect">
            <a:avLst/>
          </a:prstGeom>
          <a:noFill/>
          <a:ln w="9525">
            <a:noFill/>
            <a:miter lim="800000"/>
            <a:headEnd/>
            <a:tailEnd/>
          </a:ln>
        </p:spPr>
      </p:pic>
    </p:spTree>
    <p:extLst>
      <p:ext uri="{BB962C8B-B14F-4D97-AF65-F5344CB8AC3E}">
        <p14:creationId xmlns:p14="http://schemas.microsoft.com/office/powerpoint/2010/main" val="2395129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6"/>
                                        </p:tgtEl>
                                        <p:attrNameLst>
                                          <p:attrName>style.visibility</p:attrName>
                                        </p:attrNameLst>
                                      </p:cBhvr>
                                      <p:to>
                                        <p:strVal val="visible"/>
                                      </p:to>
                                    </p:set>
                                    <p:animEffect transition="in" filter="fade">
                                      <p:cBhvr>
                                        <p:cTn id="12" dur="500"/>
                                        <p:tgtEl>
                                          <p:spTgt spid="136"/>
                                        </p:tgtEl>
                                      </p:cBhvr>
                                    </p:animEffect>
                                  </p:childTnLst>
                                </p:cTn>
                              </p:par>
                              <p:par>
                                <p:cTn id="13" presetID="2" presetClass="entr" presetSubtype="4" fill="hold" nodeType="withEffect">
                                  <p:stCondLst>
                                    <p:cond delay="0"/>
                                  </p:stCondLst>
                                  <p:childTnLst>
                                    <p:set>
                                      <p:cBhvr>
                                        <p:cTn id="14" dur="1" fill="hold">
                                          <p:stCondLst>
                                            <p:cond delay="0"/>
                                          </p:stCondLst>
                                        </p:cTn>
                                        <p:tgtEl>
                                          <p:spTgt spid="132"/>
                                        </p:tgtEl>
                                        <p:attrNameLst>
                                          <p:attrName>style.visibility</p:attrName>
                                        </p:attrNameLst>
                                      </p:cBhvr>
                                      <p:to>
                                        <p:strVal val="visible"/>
                                      </p:to>
                                    </p:set>
                                    <p:anim calcmode="lin" valueType="num">
                                      <p:cBhvr additive="base">
                                        <p:cTn id="15" dur="500" fill="hold"/>
                                        <p:tgtEl>
                                          <p:spTgt spid="132"/>
                                        </p:tgtEl>
                                        <p:attrNameLst>
                                          <p:attrName>ppt_x</p:attrName>
                                        </p:attrNameLst>
                                      </p:cBhvr>
                                      <p:tavLst>
                                        <p:tav tm="0">
                                          <p:val>
                                            <p:strVal val="#ppt_x"/>
                                          </p:val>
                                        </p:tav>
                                        <p:tav tm="100000">
                                          <p:val>
                                            <p:strVal val="#ppt_x"/>
                                          </p:val>
                                        </p:tav>
                                      </p:tavLst>
                                    </p:anim>
                                    <p:anim calcmode="lin" valueType="num">
                                      <p:cBhvr additive="base">
                                        <p:cTn id="16" dur="500" fill="hold"/>
                                        <p:tgtEl>
                                          <p:spTgt spid="13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33"/>
                                        </p:tgtEl>
                                        <p:attrNameLst>
                                          <p:attrName>style.visibility</p:attrName>
                                        </p:attrNameLst>
                                      </p:cBhvr>
                                      <p:to>
                                        <p:strVal val="visible"/>
                                      </p:to>
                                    </p:set>
                                    <p:anim calcmode="lin" valueType="num">
                                      <p:cBhvr additive="base">
                                        <p:cTn id="19" dur="500" fill="hold"/>
                                        <p:tgtEl>
                                          <p:spTgt spid="133"/>
                                        </p:tgtEl>
                                        <p:attrNameLst>
                                          <p:attrName>ppt_x</p:attrName>
                                        </p:attrNameLst>
                                      </p:cBhvr>
                                      <p:tavLst>
                                        <p:tav tm="0">
                                          <p:val>
                                            <p:strVal val="#ppt_x"/>
                                          </p:val>
                                        </p:tav>
                                        <p:tav tm="100000">
                                          <p:val>
                                            <p:strVal val="#ppt_x"/>
                                          </p:val>
                                        </p:tav>
                                      </p:tavLst>
                                    </p:anim>
                                    <p:anim calcmode="lin" valueType="num">
                                      <p:cBhvr additive="base">
                                        <p:cTn id="20" dur="500" fill="hold"/>
                                        <p:tgtEl>
                                          <p:spTgt spid="13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4"/>
                                        </p:tgtEl>
                                        <p:attrNameLst>
                                          <p:attrName>style.visibility</p:attrName>
                                        </p:attrNameLst>
                                      </p:cBhvr>
                                      <p:to>
                                        <p:strVal val="visible"/>
                                      </p:to>
                                    </p:set>
                                    <p:anim calcmode="lin" valueType="num">
                                      <p:cBhvr additive="base">
                                        <p:cTn id="23" dur="500" fill="hold"/>
                                        <p:tgtEl>
                                          <p:spTgt spid="134"/>
                                        </p:tgtEl>
                                        <p:attrNameLst>
                                          <p:attrName>ppt_x</p:attrName>
                                        </p:attrNameLst>
                                      </p:cBhvr>
                                      <p:tavLst>
                                        <p:tav tm="0">
                                          <p:val>
                                            <p:strVal val="#ppt_x"/>
                                          </p:val>
                                        </p:tav>
                                        <p:tav tm="100000">
                                          <p:val>
                                            <p:strVal val="#ppt_x"/>
                                          </p:val>
                                        </p:tav>
                                      </p:tavLst>
                                    </p:anim>
                                    <p:anim calcmode="lin" valueType="num">
                                      <p:cBhvr additive="base">
                                        <p:cTn id="24" dur="500" fill="hold"/>
                                        <p:tgtEl>
                                          <p:spTgt spid="13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35"/>
                                        </p:tgtEl>
                                        <p:attrNameLst>
                                          <p:attrName>style.visibility</p:attrName>
                                        </p:attrNameLst>
                                      </p:cBhvr>
                                      <p:to>
                                        <p:strVal val="visible"/>
                                      </p:to>
                                    </p:set>
                                    <p:anim calcmode="lin" valueType="num">
                                      <p:cBhvr additive="base">
                                        <p:cTn id="27" dur="500" fill="hold"/>
                                        <p:tgtEl>
                                          <p:spTgt spid="135"/>
                                        </p:tgtEl>
                                        <p:attrNameLst>
                                          <p:attrName>ppt_x</p:attrName>
                                        </p:attrNameLst>
                                      </p:cBhvr>
                                      <p:tavLst>
                                        <p:tav tm="0">
                                          <p:val>
                                            <p:strVal val="#ppt_x"/>
                                          </p:val>
                                        </p:tav>
                                        <p:tav tm="100000">
                                          <p:val>
                                            <p:strVal val="#ppt_x"/>
                                          </p:val>
                                        </p:tav>
                                      </p:tavLst>
                                    </p:anim>
                                    <p:anim calcmode="lin" valueType="num">
                                      <p:cBhvr additive="base">
                                        <p:cTn id="28" dur="500" fill="hold"/>
                                        <p:tgtEl>
                                          <p:spTgt spid="13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48"/>
                                        </p:tgtEl>
                                        <p:attrNameLst>
                                          <p:attrName>style.visibility</p:attrName>
                                        </p:attrNameLst>
                                      </p:cBhvr>
                                      <p:to>
                                        <p:strVal val="visible"/>
                                      </p:to>
                                    </p:set>
                                    <p:anim calcmode="lin" valueType="num">
                                      <p:cBhvr additive="base">
                                        <p:cTn id="33" dur="500" fill="hold"/>
                                        <p:tgtEl>
                                          <p:spTgt spid="148"/>
                                        </p:tgtEl>
                                        <p:attrNameLst>
                                          <p:attrName>ppt_x</p:attrName>
                                        </p:attrNameLst>
                                      </p:cBhvr>
                                      <p:tavLst>
                                        <p:tav tm="0">
                                          <p:val>
                                            <p:strVal val="#ppt_x"/>
                                          </p:val>
                                        </p:tav>
                                        <p:tav tm="100000">
                                          <p:val>
                                            <p:strVal val="#ppt_x"/>
                                          </p:val>
                                        </p:tav>
                                      </p:tavLst>
                                    </p:anim>
                                    <p:anim calcmode="lin" valueType="num">
                                      <p:cBhvr additive="base">
                                        <p:cTn id="34" dur="500" fill="hold"/>
                                        <p:tgtEl>
                                          <p:spTgt spid="148"/>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47"/>
                                        </p:tgtEl>
                                        <p:attrNameLst>
                                          <p:attrName>style.visibility</p:attrName>
                                        </p:attrNameLst>
                                      </p:cBhvr>
                                      <p:to>
                                        <p:strVal val="visible"/>
                                      </p:to>
                                    </p:set>
                                    <p:anim calcmode="lin" valueType="num">
                                      <p:cBhvr additive="base">
                                        <p:cTn id="37" dur="500" fill="hold"/>
                                        <p:tgtEl>
                                          <p:spTgt spid="147"/>
                                        </p:tgtEl>
                                        <p:attrNameLst>
                                          <p:attrName>ppt_x</p:attrName>
                                        </p:attrNameLst>
                                      </p:cBhvr>
                                      <p:tavLst>
                                        <p:tav tm="0">
                                          <p:val>
                                            <p:strVal val="#ppt_x"/>
                                          </p:val>
                                        </p:tav>
                                        <p:tav tm="100000">
                                          <p:val>
                                            <p:strVal val="#ppt_x"/>
                                          </p:val>
                                        </p:tav>
                                      </p:tavLst>
                                    </p:anim>
                                    <p:anim calcmode="lin" valueType="num">
                                      <p:cBhvr additive="base">
                                        <p:cTn id="38" dur="500" fill="hold"/>
                                        <p:tgtEl>
                                          <p:spTgt spid="14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49"/>
                                        </p:tgtEl>
                                        <p:attrNameLst>
                                          <p:attrName>style.visibility</p:attrName>
                                        </p:attrNameLst>
                                      </p:cBhvr>
                                      <p:to>
                                        <p:strVal val="visible"/>
                                      </p:to>
                                    </p:set>
                                    <p:anim calcmode="lin" valueType="num">
                                      <p:cBhvr additive="base">
                                        <p:cTn id="43" dur="500" fill="hold"/>
                                        <p:tgtEl>
                                          <p:spTgt spid="149"/>
                                        </p:tgtEl>
                                        <p:attrNameLst>
                                          <p:attrName>ppt_x</p:attrName>
                                        </p:attrNameLst>
                                      </p:cBhvr>
                                      <p:tavLst>
                                        <p:tav tm="0">
                                          <p:val>
                                            <p:strVal val="#ppt_x"/>
                                          </p:val>
                                        </p:tav>
                                        <p:tav tm="100000">
                                          <p:val>
                                            <p:strVal val="#ppt_x"/>
                                          </p:val>
                                        </p:tav>
                                      </p:tavLst>
                                    </p:anim>
                                    <p:anim calcmode="lin" valueType="num">
                                      <p:cBhvr additive="base">
                                        <p:cTn id="44" dur="500" fill="hold"/>
                                        <p:tgtEl>
                                          <p:spTgt spid="149"/>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50"/>
                                        </p:tgtEl>
                                        <p:attrNameLst>
                                          <p:attrName>style.visibility</p:attrName>
                                        </p:attrNameLst>
                                      </p:cBhvr>
                                      <p:to>
                                        <p:strVal val="visible"/>
                                      </p:to>
                                    </p:set>
                                    <p:anim calcmode="lin" valueType="num">
                                      <p:cBhvr additive="base">
                                        <p:cTn id="47" dur="500" fill="hold"/>
                                        <p:tgtEl>
                                          <p:spTgt spid="150"/>
                                        </p:tgtEl>
                                        <p:attrNameLst>
                                          <p:attrName>ppt_x</p:attrName>
                                        </p:attrNameLst>
                                      </p:cBhvr>
                                      <p:tavLst>
                                        <p:tav tm="0">
                                          <p:val>
                                            <p:strVal val="#ppt_x"/>
                                          </p:val>
                                        </p:tav>
                                        <p:tav tm="100000">
                                          <p:val>
                                            <p:strVal val="#ppt_x"/>
                                          </p:val>
                                        </p:tav>
                                      </p:tavLst>
                                    </p:anim>
                                    <p:anim calcmode="lin" valueType="num">
                                      <p:cBhvr additive="base">
                                        <p:cTn id="48" dur="500" fill="hold"/>
                                        <p:tgtEl>
                                          <p:spTgt spid="150"/>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51"/>
                                        </p:tgtEl>
                                        <p:attrNameLst>
                                          <p:attrName>style.visibility</p:attrName>
                                        </p:attrNameLst>
                                      </p:cBhvr>
                                      <p:to>
                                        <p:strVal val="visible"/>
                                      </p:to>
                                    </p:set>
                                    <p:anim calcmode="lin" valueType="num">
                                      <p:cBhvr additive="base">
                                        <p:cTn id="51" dur="500" fill="hold"/>
                                        <p:tgtEl>
                                          <p:spTgt spid="151"/>
                                        </p:tgtEl>
                                        <p:attrNameLst>
                                          <p:attrName>ppt_x</p:attrName>
                                        </p:attrNameLst>
                                      </p:cBhvr>
                                      <p:tavLst>
                                        <p:tav tm="0">
                                          <p:val>
                                            <p:strVal val="#ppt_x"/>
                                          </p:val>
                                        </p:tav>
                                        <p:tav tm="100000">
                                          <p:val>
                                            <p:strVal val="#ppt_x"/>
                                          </p:val>
                                        </p:tav>
                                      </p:tavLst>
                                    </p:anim>
                                    <p:anim calcmode="lin" valueType="num">
                                      <p:cBhvr additive="base">
                                        <p:cTn id="52" dur="500" fill="hold"/>
                                        <p:tgtEl>
                                          <p:spTgt spid="151"/>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40"/>
                                        </p:tgtEl>
                                        <p:attrNameLst>
                                          <p:attrName>style.visibility</p:attrName>
                                        </p:attrNameLst>
                                      </p:cBhvr>
                                      <p:to>
                                        <p:strVal val="visible"/>
                                      </p:to>
                                    </p:set>
                                    <p:anim calcmode="lin" valueType="num">
                                      <p:cBhvr additive="base">
                                        <p:cTn id="57" dur="500" fill="hold"/>
                                        <p:tgtEl>
                                          <p:spTgt spid="140"/>
                                        </p:tgtEl>
                                        <p:attrNameLst>
                                          <p:attrName>ppt_x</p:attrName>
                                        </p:attrNameLst>
                                      </p:cBhvr>
                                      <p:tavLst>
                                        <p:tav tm="0">
                                          <p:val>
                                            <p:strVal val="#ppt_x"/>
                                          </p:val>
                                        </p:tav>
                                        <p:tav tm="100000">
                                          <p:val>
                                            <p:strVal val="#ppt_x"/>
                                          </p:val>
                                        </p:tav>
                                      </p:tavLst>
                                    </p:anim>
                                    <p:anim calcmode="lin" valueType="num">
                                      <p:cBhvr additive="base">
                                        <p:cTn id="58" dur="500" fill="hold"/>
                                        <p:tgtEl>
                                          <p:spTgt spid="140"/>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45"/>
                                        </p:tgtEl>
                                        <p:attrNameLst>
                                          <p:attrName>style.visibility</p:attrName>
                                        </p:attrNameLst>
                                      </p:cBhvr>
                                      <p:to>
                                        <p:strVal val="visible"/>
                                      </p:to>
                                    </p:set>
                                    <p:anim calcmode="lin" valueType="num">
                                      <p:cBhvr additive="base">
                                        <p:cTn id="61" dur="500" fill="hold"/>
                                        <p:tgtEl>
                                          <p:spTgt spid="145"/>
                                        </p:tgtEl>
                                        <p:attrNameLst>
                                          <p:attrName>ppt_x</p:attrName>
                                        </p:attrNameLst>
                                      </p:cBhvr>
                                      <p:tavLst>
                                        <p:tav tm="0">
                                          <p:val>
                                            <p:strVal val="#ppt_x"/>
                                          </p:val>
                                        </p:tav>
                                        <p:tav tm="100000">
                                          <p:val>
                                            <p:strVal val="#ppt_x"/>
                                          </p:val>
                                        </p:tav>
                                      </p:tavLst>
                                    </p:anim>
                                    <p:anim calcmode="lin" valueType="num">
                                      <p:cBhvr additive="base">
                                        <p:cTn id="62" dur="500" fill="hold"/>
                                        <p:tgtEl>
                                          <p:spTgt spid="145"/>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37"/>
                                        </p:tgtEl>
                                        <p:attrNameLst>
                                          <p:attrName>style.visibility</p:attrName>
                                        </p:attrNameLst>
                                      </p:cBhvr>
                                      <p:to>
                                        <p:strVal val="visible"/>
                                      </p:to>
                                    </p:set>
                                    <p:anim calcmode="lin" valueType="num">
                                      <p:cBhvr additive="base">
                                        <p:cTn id="65" dur="500" fill="hold"/>
                                        <p:tgtEl>
                                          <p:spTgt spid="137"/>
                                        </p:tgtEl>
                                        <p:attrNameLst>
                                          <p:attrName>ppt_x</p:attrName>
                                        </p:attrNameLst>
                                      </p:cBhvr>
                                      <p:tavLst>
                                        <p:tav tm="0">
                                          <p:val>
                                            <p:strVal val="#ppt_x"/>
                                          </p:val>
                                        </p:tav>
                                        <p:tav tm="100000">
                                          <p:val>
                                            <p:strVal val="#ppt_x"/>
                                          </p:val>
                                        </p:tav>
                                      </p:tavLst>
                                    </p:anim>
                                    <p:anim calcmode="lin" valueType="num">
                                      <p:cBhvr additive="base">
                                        <p:cTn id="66" dur="500" fill="hold"/>
                                        <p:tgtEl>
                                          <p:spTgt spid="137"/>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38"/>
                                        </p:tgtEl>
                                        <p:attrNameLst>
                                          <p:attrName>style.visibility</p:attrName>
                                        </p:attrNameLst>
                                      </p:cBhvr>
                                      <p:to>
                                        <p:strVal val="visible"/>
                                      </p:to>
                                    </p:set>
                                    <p:anim calcmode="lin" valueType="num">
                                      <p:cBhvr additive="base">
                                        <p:cTn id="69" dur="500" fill="hold"/>
                                        <p:tgtEl>
                                          <p:spTgt spid="138"/>
                                        </p:tgtEl>
                                        <p:attrNameLst>
                                          <p:attrName>ppt_x</p:attrName>
                                        </p:attrNameLst>
                                      </p:cBhvr>
                                      <p:tavLst>
                                        <p:tav tm="0">
                                          <p:val>
                                            <p:strVal val="#ppt_x"/>
                                          </p:val>
                                        </p:tav>
                                        <p:tav tm="100000">
                                          <p:val>
                                            <p:strVal val="#ppt_x"/>
                                          </p:val>
                                        </p:tav>
                                      </p:tavLst>
                                    </p:anim>
                                    <p:anim calcmode="lin" valueType="num">
                                      <p:cBhvr additive="base">
                                        <p:cTn id="70" dur="500" fill="hold"/>
                                        <p:tgtEl>
                                          <p:spTgt spid="138"/>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139"/>
                                        </p:tgtEl>
                                        <p:attrNameLst>
                                          <p:attrName>style.visibility</p:attrName>
                                        </p:attrNameLst>
                                      </p:cBhvr>
                                      <p:to>
                                        <p:strVal val="visible"/>
                                      </p:to>
                                    </p:set>
                                    <p:anim calcmode="lin" valueType="num">
                                      <p:cBhvr additive="base">
                                        <p:cTn id="73" dur="500" fill="hold"/>
                                        <p:tgtEl>
                                          <p:spTgt spid="139"/>
                                        </p:tgtEl>
                                        <p:attrNameLst>
                                          <p:attrName>ppt_x</p:attrName>
                                        </p:attrNameLst>
                                      </p:cBhvr>
                                      <p:tavLst>
                                        <p:tav tm="0">
                                          <p:val>
                                            <p:strVal val="#ppt_x"/>
                                          </p:val>
                                        </p:tav>
                                        <p:tav tm="100000">
                                          <p:val>
                                            <p:strVal val="#ppt_x"/>
                                          </p:val>
                                        </p:tav>
                                      </p:tavLst>
                                    </p:anim>
                                    <p:anim calcmode="lin" valueType="num">
                                      <p:cBhvr additive="base">
                                        <p:cTn id="74" dur="500" fill="hold"/>
                                        <p:tgtEl>
                                          <p:spTgt spid="139"/>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141"/>
                                        </p:tgtEl>
                                        <p:attrNameLst>
                                          <p:attrName>style.visibility</p:attrName>
                                        </p:attrNameLst>
                                      </p:cBhvr>
                                      <p:to>
                                        <p:strVal val="visible"/>
                                      </p:to>
                                    </p:set>
                                    <p:anim calcmode="lin" valueType="num">
                                      <p:cBhvr additive="base">
                                        <p:cTn id="77" dur="500" fill="hold"/>
                                        <p:tgtEl>
                                          <p:spTgt spid="141"/>
                                        </p:tgtEl>
                                        <p:attrNameLst>
                                          <p:attrName>ppt_x</p:attrName>
                                        </p:attrNameLst>
                                      </p:cBhvr>
                                      <p:tavLst>
                                        <p:tav tm="0">
                                          <p:val>
                                            <p:strVal val="#ppt_x"/>
                                          </p:val>
                                        </p:tav>
                                        <p:tav tm="100000">
                                          <p:val>
                                            <p:strVal val="#ppt_x"/>
                                          </p:val>
                                        </p:tav>
                                      </p:tavLst>
                                    </p:anim>
                                    <p:anim calcmode="lin" valueType="num">
                                      <p:cBhvr additive="base">
                                        <p:cTn id="78" dur="500" fill="hold"/>
                                        <p:tgtEl>
                                          <p:spTgt spid="141"/>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142"/>
                                        </p:tgtEl>
                                        <p:attrNameLst>
                                          <p:attrName>style.visibility</p:attrName>
                                        </p:attrNameLst>
                                      </p:cBhvr>
                                      <p:to>
                                        <p:strVal val="visible"/>
                                      </p:to>
                                    </p:set>
                                    <p:anim calcmode="lin" valueType="num">
                                      <p:cBhvr additive="base">
                                        <p:cTn id="81" dur="500" fill="hold"/>
                                        <p:tgtEl>
                                          <p:spTgt spid="142"/>
                                        </p:tgtEl>
                                        <p:attrNameLst>
                                          <p:attrName>ppt_x</p:attrName>
                                        </p:attrNameLst>
                                      </p:cBhvr>
                                      <p:tavLst>
                                        <p:tav tm="0">
                                          <p:val>
                                            <p:strVal val="#ppt_x"/>
                                          </p:val>
                                        </p:tav>
                                        <p:tav tm="100000">
                                          <p:val>
                                            <p:strVal val="#ppt_x"/>
                                          </p:val>
                                        </p:tav>
                                      </p:tavLst>
                                    </p:anim>
                                    <p:anim calcmode="lin" valueType="num">
                                      <p:cBhvr additive="base">
                                        <p:cTn id="82" dur="500" fill="hold"/>
                                        <p:tgtEl>
                                          <p:spTgt spid="142"/>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146"/>
                                        </p:tgtEl>
                                        <p:attrNameLst>
                                          <p:attrName>style.visibility</p:attrName>
                                        </p:attrNameLst>
                                      </p:cBhvr>
                                      <p:to>
                                        <p:strVal val="visible"/>
                                      </p:to>
                                    </p:set>
                                    <p:anim calcmode="lin" valueType="num">
                                      <p:cBhvr additive="base">
                                        <p:cTn id="85" dur="500" fill="hold"/>
                                        <p:tgtEl>
                                          <p:spTgt spid="146"/>
                                        </p:tgtEl>
                                        <p:attrNameLst>
                                          <p:attrName>ppt_x</p:attrName>
                                        </p:attrNameLst>
                                      </p:cBhvr>
                                      <p:tavLst>
                                        <p:tav tm="0">
                                          <p:val>
                                            <p:strVal val="#ppt_x"/>
                                          </p:val>
                                        </p:tav>
                                        <p:tav tm="100000">
                                          <p:val>
                                            <p:strVal val="#ppt_x"/>
                                          </p:val>
                                        </p:tav>
                                      </p:tavLst>
                                    </p:anim>
                                    <p:anim calcmode="lin" valueType="num">
                                      <p:cBhvr additive="base">
                                        <p:cTn id="86" dur="500" fill="hold"/>
                                        <p:tgtEl>
                                          <p:spTgt spid="146"/>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130"/>
                                        </p:tgtEl>
                                        <p:attrNameLst>
                                          <p:attrName>style.visibility</p:attrName>
                                        </p:attrNameLst>
                                      </p:cBhvr>
                                      <p:to>
                                        <p:strVal val="visible"/>
                                      </p:to>
                                    </p:set>
                                    <p:anim calcmode="lin" valueType="num">
                                      <p:cBhvr additive="base">
                                        <p:cTn id="89" dur="500" fill="hold"/>
                                        <p:tgtEl>
                                          <p:spTgt spid="130"/>
                                        </p:tgtEl>
                                        <p:attrNameLst>
                                          <p:attrName>ppt_x</p:attrName>
                                        </p:attrNameLst>
                                      </p:cBhvr>
                                      <p:tavLst>
                                        <p:tav tm="0">
                                          <p:val>
                                            <p:strVal val="#ppt_x"/>
                                          </p:val>
                                        </p:tav>
                                        <p:tav tm="100000">
                                          <p:val>
                                            <p:strVal val="#ppt_x"/>
                                          </p:val>
                                        </p:tav>
                                      </p:tavLst>
                                    </p:anim>
                                    <p:anim calcmode="lin" valueType="num">
                                      <p:cBhvr additive="base">
                                        <p:cTn id="90" dur="500" fill="hold"/>
                                        <p:tgtEl>
                                          <p:spTgt spid="130"/>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128"/>
                                        </p:tgtEl>
                                        <p:attrNameLst>
                                          <p:attrName>style.visibility</p:attrName>
                                        </p:attrNameLst>
                                      </p:cBhvr>
                                      <p:to>
                                        <p:strVal val="visible"/>
                                      </p:to>
                                    </p:set>
                                    <p:anim calcmode="lin" valueType="num">
                                      <p:cBhvr additive="base">
                                        <p:cTn id="97" dur="500" fill="hold"/>
                                        <p:tgtEl>
                                          <p:spTgt spid="128"/>
                                        </p:tgtEl>
                                        <p:attrNameLst>
                                          <p:attrName>ppt_x</p:attrName>
                                        </p:attrNameLst>
                                      </p:cBhvr>
                                      <p:tavLst>
                                        <p:tav tm="0">
                                          <p:val>
                                            <p:strVal val="#ppt_x"/>
                                          </p:val>
                                        </p:tav>
                                        <p:tav tm="100000">
                                          <p:val>
                                            <p:strVal val="#ppt_x"/>
                                          </p:val>
                                        </p:tav>
                                      </p:tavLst>
                                    </p:anim>
                                    <p:anim calcmode="lin" valueType="num">
                                      <p:cBhvr additive="base">
                                        <p:cTn id="98" dur="500" fill="hold"/>
                                        <p:tgtEl>
                                          <p:spTgt spid="128"/>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29"/>
                                        </p:tgtEl>
                                        <p:attrNameLst>
                                          <p:attrName>style.visibility</p:attrName>
                                        </p:attrNameLst>
                                      </p:cBhvr>
                                      <p:to>
                                        <p:strVal val="visible"/>
                                      </p:to>
                                    </p:set>
                                    <p:anim calcmode="lin" valueType="num">
                                      <p:cBhvr additive="base">
                                        <p:cTn id="101" dur="500" fill="hold"/>
                                        <p:tgtEl>
                                          <p:spTgt spid="129"/>
                                        </p:tgtEl>
                                        <p:attrNameLst>
                                          <p:attrName>ppt_x</p:attrName>
                                        </p:attrNameLst>
                                      </p:cBhvr>
                                      <p:tavLst>
                                        <p:tav tm="0">
                                          <p:val>
                                            <p:strVal val="#ppt_x"/>
                                          </p:val>
                                        </p:tav>
                                        <p:tav tm="100000">
                                          <p:val>
                                            <p:strVal val="#ppt_x"/>
                                          </p:val>
                                        </p:tav>
                                      </p:tavLst>
                                    </p:anim>
                                    <p:anim calcmode="lin" valueType="num">
                                      <p:cBhvr additive="base">
                                        <p:cTn id="102" dur="500" fill="hold"/>
                                        <p:tgtEl>
                                          <p:spTgt spid="129"/>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143"/>
                                        </p:tgtEl>
                                        <p:attrNameLst>
                                          <p:attrName>style.visibility</p:attrName>
                                        </p:attrNameLst>
                                      </p:cBhvr>
                                      <p:to>
                                        <p:strVal val="visible"/>
                                      </p:to>
                                    </p:set>
                                    <p:anim calcmode="lin" valueType="num">
                                      <p:cBhvr additive="base">
                                        <p:cTn id="105" dur="500" fill="hold"/>
                                        <p:tgtEl>
                                          <p:spTgt spid="143"/>
                                        </p:tgtEl>
                                        <p:attrNameLst>
                                          <p:attrName>ppt_x</p:attrName>
                                        </p:attrNameLst>
                                      </p:cBhvr>
                                      <p:tavLst>
                                        <p:tav tm="0">
                                          <p:val>
                                            <p:strVal val="#ppt_x"/>
                                          </p:val>
                                        </p:tav>
                                        <p:tav tm="100000">
                                          <p:val>
                                            <p:strVal val="#ppt_x"/>
                                          </p:val>
                                        </p:tav>
                                      </p:tavLst>
                                    </p:anim>
                                    <p:anim calcmode="lin" valueType="num">
                                      <p:cBhvr additive="base">
                                        <p:cTn id="106" dur="500" fill="hold"/>
                                        <p:tgtEl>
                                          <p:spTgt spid="143"/>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144"/>
                                        </p:tgtEl>
                                        <p:attrNameLst>
                                          <p:attrName>style.visibility</p:attrName>
                                        </p:attrNameLst>
                                      </p:cBhvr>
                                      <p:to>
                                        <p:strVal val="visible"/>
                                      </p:to>
                                    </p:set>
                                    <p:anim calcmode="lin" valueType="num">
                                      <p:cBhvr additive="base">
                                        <p:cTn id="109" dur="500" fill="hold"/>
                                        <p:tgtEl>
                                          <p:spTgt spid="144"/>
                                        </p:tgtEl>
                                        <p:attrNameLst>
                                          <p:attrName>ppt_x</p:attrName>
                                        </p:attrNameLst>
                                      </p:cBhvr>
                                      <p:tavLst>
                                        <p:tav tm="0">
                                          <p:val>
                                            <p:strVal val="#ppt_x"/>
                                          </p:val>
                                        </p:tav>
                                        <p:tav tm="100000">
                                          <p:val>
                                            <p:strVal val="#ppt_x"/>
                                          </p:val>
                                        </p:tav>
                                      </p:tavLst>
                                    </p:anim>
                                    <p:anim calcmode="lin" valueType="num">
                                      <p:cBhvr additive="base">
                                        <p:cTn id="110" dur="500" fill="hold"/>
                                        <p:tgtEl>
                                          <p:spTgt spid="1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P spid="128" grpId="0" animBg="1"/>
      <p:bldP spid="129" grpId="0" animBg="1"/>
      <p:bldP spid="130" grpId="0" animBg="1"/>
      <p:bldP spid="131" grpId="0" animBg="1"/>
      <p:bldP spid="134" grpId="0"/>
      <p:bldP spid="135" grpId="0"/>
      <p:bldP spid="137" grpId="0" animBg="1"/>
      <p:bldP spid="138" grpId="0" animBg="1"/>
      <p:bldP spid="139" grpId="0" animBg="1"/>
      <p:bldP spid="140" grpId="0"/>
      <p:bldP spid="143" grpId="0" animBg="1"/>
      <p:bldP spid="144" grpId="0" animBg="1"/>
      <p:bldP spid="145" grpId="0" animBg="1"/>
      <p:bldP spid="146" grpId="0"/>
      <p:bldP spid="150"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3250" y="92075"/>
            <a:ext cx="18897600" cy="677108"/>
          </a:xfrm>
        </p:spPr>
        <p:txBody>
          <a:bodyPr/>
          <a:lstStyle/>
          <a:p>
            <a:r>
              <a:rPr lang="en-US" dirty="0" smtClean="0"/>
              <a:t>The WHY of Normalization</a:t>
            </a:r>
            <a:endParaRPr lang="en-US" dirty="0"/>
          </a:p>
        </p:txBody>
      </p:sp>
      <p:sp>
        <p:nvSpPr>
          <p:cNvPr id="3" name="Content Placeholder 2"/>
          <p:cNvSpPr>
            <a:spLocks noGrp="1"/>
          </p:cNvSpPr>
          <p:nvPr>
            <p:ph sz="quarter" idx="10"/>
          </p:nvPr>
        </p:nvSpPr>
        <p:spPr>
          <a:xfrm>
            <a:off x="603250" y="1235075"/>
            <a:ext cx="18897600" cy="7078861"/>
          </a:xfrm>
        </p:spPr>
        <p:txBody>
          <a:bodyPr/>
          <a:lstStyle/>
          <a:p>
            <a:pPr marL="914400" indent="-914400">
              <a:buFont typeface="Arial" panose="020B0604020202020204" pitchFamily="34" charset="0"/>
              <a:buChar char="•"/>
            </a:pPr>
            <a:r>
              <a:rPr lang="en-US" sz="4000" dirty="0">
                <a:solidFill>
                  <a:schemeClr val="tx1">
                    <a:lumMod val="75000"/>
                  </a:schemeClr>
                </a:solidFill>
              </a:rPr>
              <a:t>A design technique that minimizes programming and data quality </a:t>
            </a:r>
            <a:r>
              <a:rPr lang="en-US" sz="4000" dirty="0" smtClean="0">
                <a:solidFill>
                  <a:schemeClr val="tx1">
                    <a:lumMod val="75000"/>
                  </a:schemeClr>
                </a:solidFill>
              </a:rPr>
              <a:t>problems:</a:t>
            </a:r>
          </a:p>
          <a:p>
            <a:pPr marL="1371600" lvl="1" indent="-914400">
              <a:buFont typeface="Arial" panose="020B0604020202020204" pitchFamily="34" charset="0"/>
              <a:buChar char="•"/>
            </a:pPr>
            <a:r>
              <a:rPr lang="en-US" sz="3600" dirty="0" smtClean="0">
                <a:solidFill>
                  <a:schemeClr val="tx1">
                    <a:lumMod val="75000"/>
                  </a:schemeClr>
                </a:solidFill>
              </a:rPr>
              <a:t>Insert-Update-Delete anomalies </a:t>
            </a:r>
            <a:endParaRPr lang="en-US" sz="3600" dirty="0">
              <a:solidFill>
                <a:schemeClr val="tx1">
                  <a:lumMod val="75000"/>
                </a:schemeClr>
              </a:solidFill>
            </a:endParaRPr>
          </a:p>
          <a:p>
            <a:pPr marL="1371600" lvl="1" indent="-914400">
              <a:buFont typeface="Arial" panose="020B0604020202020204" pitchFamily="34" charset="0"/>
              <a:buChar char="•"/>
            </a:pPr>
            <a:r>
              <a:rPr lang="en-US" sz="3600" dirty="0">
                <a:solidFill>
                  <a:schemeClr val="tx1">
                    <a:lumMod val="75000"/>
                  </a:schemeClr>
                </a:solidFill>
              </a:rPr>
              <a:t>Reduces redundant data.</a:t>
            </a:r>
          </a:p>
          <a:p>
            <a:pPr marL="1371600" lvl="1" indent="-914400">
              <a:buFont typeface="Arial" panose="020B0604020202020204" pitchFamily="34" charset="0"/>
              <a:buChar char="•"/>
            </a:pPr>
            <a:r>
              <a:rPr lang="en-US" sz="3600" dirty="0">
                <a:solidFill>
                  <a:schemeClr val="tx1">
                    <a:lumMod val="75000"/>
                  </a:schemeClr>
                </a:solidFill>
              </a:rPr>
              <a:t>Organizes data so that future changes to tables are </a:t>
            </a:r>
            <a:r>
              <a:rPr lang="en-US" sz="3600" dirty="0" smtClean="0">
                <a:solidFill>
                  <a:schemeClr val="tx1">
                    <a:lumMod val="75000"/>
                  </a:schemeClr>
                </a:solidFill>
              </a:rPr>
              <a:t>easier</a:t>
            </a:r>
            <a:endParaRPr lang="en-US" sz="3600" dirty="0">
              <a:solidFill>
                <a:schemeClr val="tx1">
                  <a:lumMod val="75000"/>
                </a:schemeClr>
              </a:solidFill>
            </a:endParaRPr>
          </a:p>
          <a:p>
            <a:pPr marL="1371600" lvl="1" indent="-914400">
              <a:buFont typeface="Arial" panose="020B0604020202020204" pitchFamily="34" charset="0"/>
              <a:buChar char="•"/>
            </a:pPr>
            <a:r>
              <a:rPr lang="en-US" sz="3600" dirty="0">
                <a:solidFill>
                  <a:schemeClr val="tx1">
                    <a:lumMod val="75000"/>
                  </a:schemeClr>
                </a:solidFill>
              </a:rPr>
              <a:t>Ensure data quality throughout data manipulation </a:t>
            </a:r>
            <a:r>
              <a:rPr lang="en-US" sz="3600" dirty="0" smtClean="0">
                <a:solidFill>
                  <a:schemeClr val="tx1">
                    <a:lumMod val="75000"/>
                  </a:schemeClr>
                </a:solidFill>
              </a:rPr>
              <a:t>operations</a:t>
            </a:r>
            <a:endParaRPr lang="en-US" sz="3600" dirty="0">
              <a:solidFill>
                <a:schemeClr val="tx1">
                  <a:lumMod val="75000"/>
                </a:schemeClr>
              </a:solidFill>
            </a:endParaRPr>
          </a:p>
          <a:p>
            <a:pPr marL="914400" indent="-914400">
              <a:buFont typeface="Arial" panose="020B0604020202020204" pitchFamily="34" charset="0"/>
              <a:buChar char="•"/>
            </a:pPr>
            <a:endParaRPr lang="en-US" sz="4000" dirty="0">
              <a:solidFill>
                <a:schemeClr val="tx1">
                  <a:lumMod val="75000"/>
                </a:schemeClr>
              </a:solidFill>
            </a:endParaRPr>
          </a:p>
          <a:p>
            <a:pPr marL="914400" indent="-914400">
              <a:buFont typeface="Arial" panose="020B0604020202020204" pitchFamily="34" charset="0"/>
              <a:buChar char="•"/>
            </a:pPr>
            <a:r>
              <a:rPr lang="en-US" sz="4000" dirty="0">
                <a:solidFill>
                  <a:schemeClr val="tx1">
                    <a:lumMod val="75000"/>
                  </a:schemeClr>
                </a:solidFill>
              </a:rPr>
              <a:t>Performance and efficiency</a:t>
            </a:r>
            <a:r>
              <a:rPr lang="en-US" sz="4000" dirty="0" smtClean="0">
                <a:solidFill>
                  <a:schemeClr val="tx1">
                    <a:lumMod val="75000"/>
                  </a:schemeClr>
                </a:solidFill>
              </a:rPr>
              <a:t>? Incidentally, but not directly.</a:t>
            </a:r>
            <a:endParaRPr lang="en-US" sz="4000" dirty="0">
              <a:solidFill>
                <a:schemeClr val="tx1">
                  <a:lumMod val="75000"/>
                </a:schemeClr>
              </a:solidFill>
            </a:endParaRPr>
          </a:p>
          <a:p>
            <a:pPr marL="914400" indent="-914400">
              <a:buFont typeface="Arial" panose="020B0604020202020204" pitchFamily="34" charset="0"/>
              <a:buChar char="•"/>
            </a:pPr>
            <a:endParaRPr lang="en-US" sz="4000" dirty="0">
              <a:solidFill>
                <a:schemeClr val="tx1">
                  <a:lumMod val="75000"/>
                </a:schemeClr>
              </a:solidFill>
            </a:endParaRPr>
          </a:p>
          <a:p>
            <a:pPr marL="914400" indent="-914400">
              <a:buFont typeface="Arial" panose="020B0604020202020204" pitchFamily="34" charset="0"/>
              <a:buChar char="•"/>
            </a:pPr>
            <a:r>
              <a:rPr lang="en-US" sz="4000" dirty="0">
                <a:solidFill>
                  <a:schemeClr val="tx1">
                    <a:lumMod val="75000"/>
                  </a:schemeClr>
                </a:solidFill>
              </a:rPr>
              <a:t>Characterized by levels of adherence called normal </a:t>
            </a:r>
            <a:r>
              <a:rPr lang="en-US" sz="4000" dirty="0" smtClean="0">
                <a:solidFill>
                  <a:schemeClr val="tx1">
                    <a:lumMod val="75000"/>
                  </a:schemeClr>
                </a:solidFill>
              </a:rPr>
              <a:t>forms: </a:t>
            </a:r>
            <a:endParaRPr lang="en-US" sz="4000" dirty="0">
              <a:solidFill>
                <a:schemeClr val="tx1">
                  <a:lumMod val="75000"/>
                </a:schemeClr>
              </a:solidFill>
            </a:endParaRPr>
          </a:p>
          <a:p>
            <a:pPr marL="1371600" lvl="1" indent="-914400">
              <a:buFont typeface="Arial" panose="020B0604020202020204" pitchFamily="34" charset="0"/>
              <a:buChar char="•"/>
            </a:pPr>
            <a:r>
              <a:rPr lang="en-US" sz="3600" dirty="0" smtClean="0">
                <a:solidFill>
                  <a:schemeClr val="tx1">
                    <a:lumMod val="75000"/>
                  </a:schemeClr>
                </a:solidFill>
              </a:rPr>
              <a:t>Spans </a:t>
            </a:r>
            <a:r>
              <a:rPr lang="en-US" sz="3600" dirty="0">
                <a:solidFill>
                  <a:schemeClr val="tx1">
                    <a:lumMod val="75000"/>
                  </a:schemeClr>
                </a:solidFill>
              </a:rPr>
              <a:t>levels 1 through </a:t>
            </a:r>
            <a:r>
              <a:rPr lang="en-US" sz="3600" dirty="0" smtClean="0">
                <a:solidFill>
                  <a:schemeClr val="tx1">
                    <a:lumMod val="75000"/>
                  </a:schemeClr>
                </a:solidFill>
              </a:rPr>
              <a:t>5, but most apps only need up to 3NF</a:t>
            </a:r>
          </a:p>
          <a:p>
            <a:pPr marL="1371600" lvl="1" indent="-914400">
              <a:buFont typeface="Arial" panose="020B0604020202020204" pitchFamily="34" charset="0"/>
              <a:buChar char="•"/>
            </a:pPr>
            <a:r>
              <a:rPr lang="en-US" sz="3600" dirty="0" smtClean="0">
                <a:solidFill>
                  <a:schemeClr val="tx1">
                    <a:lumMod val="75000"/>
                  </a:schemeClr>
                </a:solidFill>
              </a:rPr>
              <a:t>Read-heavy BI workloads often require denormalization</a:t>
            </a:r>
            <a:endParaRPr lang="en-US" sz="3600" dirty="0">
              <a:solidFill>
                <a:schemeClr val="tx1">
                  <a:lumMod val="75000"/>
                </a:schemeClr>
              </a:solidFill>
            </a:endParaRPr>
          </a:p>
          <a:p>
            <a:pPr marL="914400" indent="-914400">
              <a:buFont typeface="Arial" panose="020B0604020202020204" pitchFamily="34" charset="0"/>
              <a:buChar char="•"/>
            </a:pPr>
            <a:endParaRPr lang="en-US" sz="4400" dirty="0" smtClean="0">
              <a:solidFill>
                <a:schemeClr val="tx1">
                  <a:lumMod val="75000"/>
                </a:schemeClr>
              </a:solidFill>
            </a:endParaRPr>
          </a:p>
        </p:txBody>
      </p:sp>
    </p:spTree>
    <p:extLst>
      <p:ext uri="{BB962C8B-B14F-4D97-AF65-F5344CB8AC3E}">
        <p14:creationId xmlns:p14="http://schemas.microsoft.com/office/powerpoint/2010/main" val="2818611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Unnormalized Data</a:t>
            </a:r>
            <a:endParaRPr lang="en-US" dirty="0"/>
          </a:p>
        </p:txBody>
      </p:sp>
      <p:sp>
        <p:nvSpPr>
          <p:cNvPr id="6" name="Rounded Rectangle 5"/>
          <p:cNvSpPr/>
          <p:nvPr/>
        </p:nvSpPr>
        <p:spPr>
          <a:xfrm>
            <a:off x="3140781" y="2261870"/>
            <a:ext cx="7162588" cy="816786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2968" b="1" dirty="0" err="1">
                <a:solidFill>
                  <a:schemeClr val="tx1"/>
                </a:solidFill>
              </a:rPr>
              <a:t>Circus_Info</a:t>
            </a:r>
            <a:r>
              <a:rPr lang="en-US" sz="2968" dirty="0">
                <a:solidFill>
                  <a:schemeClr val="tx1"/>
                </a:solidFill>
              </a:rPr>
              <a:t> Table</a:t>
            </a:r>
          </a:p>
          <a:p>
            <a:r>
              <a:rPr lang="en-US" sz="2968" dirty="0">
                <a:solidFill>
                  <a:schemeClr val="tx1"/>
                </a:solidFill>
              </a:rPr>
              <a:t> </a:t>
            </a:r>
          </a:p>
          <a:p>
            <a:pPr lvl="0"/>
            <a:r>
              <a:rPr lang="en-US" sz="2968" b="1" dirty="0" err="1">
                <a:solidFill>
                  <a:schemeClr val="tx1"/>
                </a:solidFill>
              </a:rPr>
              <a:t>animal_nbr</a:t>
            </a:r>
            <a:r>
              <a:rPr lang="en-US" sz="2968" b="1" dirty="0">
                <a:solidFill>
                  <a:schemeClr val="tx1"/>
                </a:solidFill>
              </a:rPr>
              <a:t> (the primary key)</a:t>
            </a:r>
            <a:endParaRPr lang="en-US" sz="2968" dirty="0">
              <a:solidFill>
                <a:schemeClr val="tx1"/>
              </a:solidFill>
            </a:endParaRPr>
          </a:p>
          <a:p>
            <a:pPr lvl="0"/>
            <a:r>
              <a:rPr lang="en-US" sz="2968" dirty="0" err="1">
                <a:solidFill>
                  <a:schemeClr val="tx1"/>
                </a:solidFill>
              </a:rPr>
              <a:t>animal_name</a:t>
            </a:r>
            <a:r>
              <a:rPr lang="en-US" sz="2968" dirty="0">
                <a:solidFill>
                  <a:schemeClr val="tx1"/>
                </a:solidFill>
              </a:rPr>
              <a:t> </a:t>
            </a:r>
          </a:p>
          <a:p>
            <a:pPr lvl="0"/>
            <a:r>
              <a:rPr lang="en-US" sz="2968" dirty="0" err="1">
                <a:solidFill>
                  <a:schemeClr val="tx1"/>
                </a:solidFill>
              </a:rPr>
              <a:t>tent_nbr</a:t>
            </a:r>
            <a:r>
              <a:rPr lang="en-US" sz="2968" dirty="0">
                <a:solidFill>
                  <a:schemeClr val="tx1"/>
                </a:solidFill>
              </a:rPr>
              <a:t> </a:t>
            </a:r>
          </a:p>
          <a:p>
            <a:pPr lvl="0"/>
            <a:r>
              <a:rPr lang="en-US" sz="2968" dirty="0" err="1">
                <a:solidFill>
                  <a:schemeClr val="tx1"/>
                </a:solidFill>
              </a:rPr>
              <a:t>tent_name</a:t>
            </a:r>
            <a:r>
              <a:rPr lang="en-US" sz="2968" dirty="0">
                <a:solidFill>
                  <a:schemeClr val="tx1"/>
                </a:solidFill>
              </a:rPr>
              <a:t> </a:t>
            </a:r>
          </a:p>
          <a:p>
            <a:pPr lvl="0"/>
            <a:r>
              <a:rPr lang="en-US" sz="2968" dirty="0" err="1">
                <a:solidFill>
                  <a:schemeClr val="tx1"/>
                </a:solidFill>
              </a:rPr>
              <a:t>tent_location</a:t>
            </a:r>
            <a:r>
              <a:rPr lang="en-US" sz="2968" dirty="0">
                <a:solidFill>
                  <a:schemeClr val="tx1"/>
                </a:solidFill>
              </a:rPr>
              <a:t> </a:t>
            </a:r>
          </a:p>
          <a:p>
            <a:pPr lvl="0"/>
            <a:r>
              <a:rPr lang="en-US" sz="2968" dirty="0" err="1">
                <a:solidFill>
                  <a:schemeClr val="tx1"/>
                </a:solidFill>
              </a:rPr>
              <a:t>handler_name</a:t>
            </a:r>
            <a:endParaRPr lang="en-US" sz="2968" dirty="0">
              <a:solidFill>
                <a:schemeClr val="tx1"/>
              </a:solidFill>
            </a:endParaRPr>
          </a:p>
          <a:p>
            <a:pPr lvl="0"/>
            <a:r>
              <a:rPr lang="en-US" sz="2968" dirty="0">
                <a:solidFill>
                  <a:schemeClr val="tx1"/>
                </a:solidFill>
              </a:rPr>
              <a:t>trick_nbr1 </a:t>
            </a:r>
          </a:p>
          <a:p>
            <a:pPr lvl="0"/>
            <a:r>
              <a:rPr lang="en-US" sz="2968" dirty="0">
                <a:solidFill>
                  <a:schemeClr val="tx1"/>
                </a:solidFill>
              </a:rPr>
              <a:t>trick_name1 </a:t>
            </a:r>
          </a:p>
          <a:p>
            <a:pPr lvl="0"/>
            <a:r>
              <a:rPr lang="en-US" sz="2968" dirty="0">
                <a:solidFill>
                  <a:schemeClr val="tx1"/>
                </a:solidFill>
              </a:rPr>
              <a:t>trick_learned_at1 </a:t>
            </a:r>
          </a:p>
          <a:p>
            <a:pPr lvl="0"/>
            <a:r>
              <a:rPr lang="en-US" sz="2968" dirty="0">
                <a:solidFill>
                  <a:schemeClr val="tx1"/>
                </a:solidFill>
              </a:rPr>
              <a:t>trick_skill_level1 </a:t>
            </a:r>
          </a:p>
          <a:p>
            <a:pPr lvl="0"/>
            <a:r>
              <a:rPr lang="en-US" sz="2968" dirty="0">
                <a:solidFill>
                  <a:schemeClr val="tx1"/>
                </a:solidFill>
              </a:rPr>
              <a:t>trick_nbr2 (...16) </a:t>
            </a:r>
          </a:p>
          <a:p>
            <a:pPr lvl="0"/>
            <a:r>
              <a:rPr lang="en-US" sz="2968" dirty="0">
                <a:solidFill>
                  <a:schemeClr val="tx1"/>
                </a:solidFill>
              </a:rPr>
              <a:t>trick_name2 (...16) </a:t>
            </a:r>
          </a:p>
          <a:p>
            <a:pPr lvl="0"/>
            <a:r>
              <a:rPr lang="en-US" sz="2968" dirty="0">
                <a:solidFill>
                  <a:schemeClr val="tx1"/>
                </a:solidFill>
              </a:rPr>
              <a:t>trick_learned_at2 (...16) </a:t>
            </a:r>
          </a:p>
          <a:p>
            <a:pPr lvl="0"/>
            <a:r>
              <a:rPr lang="en-US" sz="2968" dirty="0">
                <a:solidFill>
                  <a:schemeClr val="tx1"/>
                </a:solidFill>
              </a:rPr>
              <a:t>trick_skill_level2 (...16) </a:t>
            </a:r>
          </a:p>
        </p:txBody>
      </p:sp>
      <p:pic>
        <p:nvPicPr>
          <p:cNvPr id="4098" name="Picture 2"/>
          <p:cNvPicPr>
            <a:picLocks noChangeAspect="1" noChangeArrowheads="1"/>
          </p:cNvPicPr>
          <p:nvPr/>
        </p:nvPicPr>
        <p:blipFill>
          <a:blip r:embed="rId3" cstate="print"/>
          <a:srcRect/>
          <a:stretch>
            <a:fillRect/>
          </a:stretch>
        </p:blipFill>
        <p:spPr bwMode="auto">
          <a:xfrm>
            <a:off x="11182985" y="251319"/>
            <a:ext cx="6094483" cy="4753697"/>
          </a:xfrm>
          <a:prstGeom prst="rect">
            <a:avLst/>
          </a:prstGeom>
          <a:noFill/>
          <a:ln w="9525">
            <a:noFill/>
            <a:miter lim="800000"/>
            <a:headEnd/>
            <a:tailEnd/>
          </a:ln>
        </p:spPr>
      </p:pic>
      <p:sp>
        <p:nvSpPr>
          <p:cNvPr id="7" name="Content Placeholder 4"/>
          <p:cNvSpPr>
            <a:spLocks noGrp="1"/>
          </p:cNvSpPr>
          <p:nvPr>
            <p:ph idx="1"/>
          </p:nvPr>
        </p:nvSpPr>
        <p:spPr>
          <a:xfrm>
            <a:off x="10554688" y="5277697"/>
            <a:ext cx="6785610" cy="5026378"/>
          </a:xfrm>
        </p:spPr>
        <p:txBody>
          <a:bodyPr>
            <a:normAutofit/>
          </a:bodyPr>
          <a:lstStyle/>
          <a:p>
            <a:r>
              <a:rPr lang="en-US" dirty="0" smtClean="0"/>
              <a:t>Insert problems!</a:t>
            </a:r>
          </a:p>
          <a:p>
            <a:endParaRPr lang="en-US" dirty="0" smtClean="0">
              <a:latin typeface="Arial" pitchFamily="34" charset="0"/>
              <a:cs typeface="Arial" pitchFamily="34" charset="0"/>
            </a:endParaRPr>
          </a:p>
          <a:p>
            <a:r>
              <a:rPr lang="en-US" dirty="0" smtClean="0">
                <a:latin typeface="Arial" pitchFamily="34" charset="0"/>
                <a:cs typeface="Arial" pitchFamily="34" charset="0"/>
              </a:rPr>
              <a:t>Delete problems!</a:t>
            </a:r>
          </a:p>
          <a:p>
            <a:endParaRPr lang="en-US" dirty="0" smtClean="0">
              <a:latin typeface="Arial" pitchFamily="34" charset="0"/>
              <a:cs typeface="Arial" pitchFamily="34" charset="0"/>
            </a:endParaRPr>
          </a:p>
          <a:p>
            <a:r>
              <a:rPr lang="en-US" dirty="0" smtClean="0">
                <a:latin typeface="Arial" pitchFamily="34" charset="0"/>
                <a:cs typeface="Arial" pitchFamily="34" charset="0"/>
              </a:rPr>
              <a:t>Update problems!</a:t>
            </a:r>
          </a:p>
        </p:txBody>
      </p:sp>
      <p:sp>
        <p:nvSpPr>
          <p:cNvPr id="8" name="TextBox 7"/>
          <p:cNvSpPr txBox="1"/>
          <p:nvPr/>
        </p:nvSpPr>
        <p:spPr>
          <a:xfrm>
            <a:off x="3392100" y="10429734"/>
            <a:ext cx="12188966" cy="549061"/>
          </a:xfrm>
          <a:prstGeom prst="rect">
            <a:avLst/>
          </a:prstGeom>
          <a:noFill/>
        </p:spPr>
        <p:txBody>
          <a:bodyPr wrap="square" rtlCol="0">
            <a:spAutoFit/>
          </a:bodyPr>
          <a:lstStyle/>
          <a:p>
            <a:r>
              <a:rPr lang="en-US" sz="2968" b="1" i="1" dirty="0">
                <a:solidFill>
                  <a:schemeClr val="bg1"/>
                </a:solidFill>
              </a:rPr>
              <a:t>To achieve 1NF, we must separate repeating groups.</a:t>
            </a:r>
          </a:p>
        </p:txBody>
      </p:sp>
      <p:sp>
        <p:nvSpPr>
          <p:cNvPr id="9" name="Left Brace 8"/>
          <p:cNvSpPr/>
          <p:nvPr/>
        </p:nvSpPr>
        <p:spPr>
          <a:xfrm>
            <a:off x="2763802" y="6534291"/>
            <a:ext cx="502638" cy="364412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968"/>
          </a:p>
        </p:txBody>
      </p:sp>
    </p:spTree>
    <p:extLst>
      <p:ext uri="{BB962C8B-B14F-4D97-AF65-F5344CB8AC3E}">
        <p14:creationId xmlns:p14="http://schemas.microsoft.com/office/powerpoint/2010/main" val="238960799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1+#ppt_w/2"/>
                                          </p:val>
                                        </p:tav>
                                        <p:tav tm="100000">
                                          <p:val>
                                            <p:strVal val="#ppt_x"/>
                                          </p:val>
                                        </p:tav>
                                      </p:tavLst>
                                    </p:anim>
                                    <p:anim calcmode="lin" valueType="num">
                                      <p:cBhvr additive="base">
                                        <p:cTn id="8" dur="500" fill="hold"/>
                                        <p:tgtEl>
                                          <p:spTgt spid="409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0-#ppt_w/2"/>
                                          </p:val>
                                        </p:tav>
                                        <p:tav tm="100000">
                                          <p:val>
                                            <p:strVal val="#ppt_x"/>
                                          </p:val>
                                        </p:tav>
                                      </p:tavLst>
                                    </p:anim>
                                    <p:anim calcmode="lin" valueType="num">
                                      <p:cBhvr additive="base">
                                        <p:cTn id="30"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1NF Data</a:t>
            </a:r>
            <a:endParaRPr lang="en-US" dirty="0"/>
          </a:p>
        </p:txBody>
      </p:sp>
      <p:sp>
        <p:nvSpPr>
          <p:cNvPr id="6" name="Rounded Rectangle 5"/>
          <p:cNvSpPr/>
          <p:nvPr/>
        </p:nvSpPr>
        <p:spPr>
          <a:xfrm>
            <a:off x="3266440" y="2261870"/>
            <a:ext cx="7162588" cy="314148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2968" b="1" dirty="0" err="1">
                <a:solidFill>
                  <a:schemeClr val="tx1"/>
                </a:solidFill>
              </a:rPr>
              <a:t>Circus_Animals</a:t>
            </a:r>
            <a:r>
              <a:rPr lang="en-US" sz="2968" dirty="0">
                <a:solidFill>
                  <a:schemeClr val="tx1"/>
                </a:solidFill>
              </a:rPr>
              <a:t> Table</a:t>
            </a:r>
          </a:p>
          <a:p>
            <a:endParaRPr lang="en-US" sz="2968" dirty="0">
              <a:solidFill>
                <a:schemeClr val="tx1"/>
              </a:solidFill>
            </a:endParaRPr>
          </a:p>
          <a:p>
            <a:pPr lvl="0"/>
            <a:r>
              <a:rPr lang="en-US" sz="2968" b="1" dirty="0" err="1">
                <a:solidFill>
                  <a:schemeClr val="tx1"/>
                </a:solidFill>
              </a:rPr>
              <a:t>animal_nbr</a:t>
            </a:r>
            <a:r>
              <a:rPr lang="en-US" sz="2968" b="1" dirty="0">
                <a:solidFill>
                  <a:schemeClr val="tx1"/>
                </a:solidFill>
              </a:rPr>
              <a:t>  (the primary key)</a:t>
            </a:r>
            <a:endParaRPr lang="en-US" sz="2968" dirty="0">
              <a:solidFill>
                <a:schemeClr val="tx1"/>
              </a:solidFill>
            </a:endParaRPr>
          </a:p>
          <a:p>
            <a:pPr lvl="0"/>
            <a:r>
              <a:rPr lang="en-US" sz="2968" dirty="0" err="1">
                <a:solidFill>
                  <a:schemeClr val="tx1"/>
                </a:solidFill>
              </a:rPr>
              <a:t>animal_name</a:t>
            </a:r>
            <a:r>
              <a:rPr lang="en-US" sz="2968" dirty="0">
                <a:solidFill>
                  <a:schemeClr val="tx1"/>
                </a:solidFill>
              </a:rPr>
              <a:t> </a:t>
            </a:r>
          </a:p>
          <a:p>
            <a:pPr lvl="0"/>
            <a:r>
              <a:rPr lang="en-US" sz="2968" dirty="0" err="1">
                <a:solidFill>
                  <a:schemeClr val="tx1"/>
                </a:solidFill>
              </a:rPr>
              <a:t>tent_nbr</a:t>
            </a:r>
            <a:r>
              <a:rPr lang="en-US" sz="2968" dirty="0">
                <a:solidFill>
                  <a:schemeClr val="tx1"/>
                </a:solidFill>
              </a:rPr>
              <a:t> </a:t>
            </a:r>
          </a:p>
          <a:p>
            <a:pPr lvl="0"/>
            <a:r>
              <a:rPr lang="en-US" sz="2968" dirty="0" err="1">
                <a:solidFill>
                  <a:schemeClr val="tx1"/>
                </a:solidFill>
              </a:rPr>
              <a:t>tent_name</a:t>
            </a:r>
            <a:r>
              <a:rPr lang="en-US" sz="2968" dirty="0">
                <a:solidFill>
                  <a:schemeClr val="tx1"/>
                </a:solidFill>
              </a:rPr>
              <a:t> </a:t>
            </a:r>
          </a:p>
          <a:p>
            <a:pPr lvl="0"/>
            <a:r>
              <a:rPr lang="en-US" sz="2968" dirty="0" err="1">
                <a:solidFill>
                  <a:schemeClr val="tx1"/>
                </a:solidFill>
              </a:rPr>
              <a:t>tent_location</a:t>
            </a:r>
            <a:r>
              <a:rPr lang="en-US" sz="2968" dirty="0">
                <a:solidFill>
                  <a:schemeClr val="tx1"/>
                </a:solidFill>
              </a:rPr>
              <a:t> </a:t>
            </a:r>
          </a:p>
        </p:txBody>
      </p:sp>
      <p:sp>
        <p:nvSpPr>
          <p:cNvPr id="7" name="Content Placeholder 4"/>
          <p:cNvSpPr>
            <a:spLocks noGrp="1"/>
          </p:cNvSpPr>
          <p:nvPr>
            <p:ph idx="1"/>
          </p:nvPr>
        </p:nvSpPr>
        <p:spPr>
          <a:xfrm>
            <a:off x="10554688" y="5277697"/>
            <a:ext cx="6785610" cy="5026378"/>
          </a:xfrm>
        </p:spPr>
        <p:txBody>
          <a:bodyPr>
            <a:normAutofit/>
          </a:bodyPr>
          <a:lstStyle/>
          <a:p>
            <a:r>
              <a:rPr lang="en-US" dirty="0" smtClean="0"/>
              <a:t>Insert problems!</a:t>
            </a:r>
          </a:p>
          <a:p>
            <a:endParaRPr lang="en-US" dirty="0" smtClean="0">
              <a:latin typeface="Arial" pitchFamily="34" charset="0"/>
              <a:cs typeface="Arial" pitchFamily="34" charset="0"/>
            </a:endParaRPr>
          </a:p>
          <a:p>
            <a:r>
              <a:rPr lang="en-US" dirty="0" smtClean="0">
                <a:latin typeface="Arial" pitchFamily="34" charset="0"/>
                <a:cs typeface="Arial" pitchFamily="34" charset="0"/>
              </a:rPr>
              <a:t>Delete problems!</a:t>
            </a:r>
          </a:p>
          <a:p>
            <a:endParaRPr lang="en-US" dirty="0" smtClean="0">
              <a:latin typeface="Arial" pitchFamily="34" charset="0"/>
              <a:cs typeface="Arial" pitchFamily="34" charset="0"/>
            </a:endParaRPr>
          </a:p>
          <a:p>
            <a:r>
              <a:rPr lang="en-US" dirty="0" smtClean="0">
                <a:latin typeface="Arial" pitchFamily="34" charset="0"/>
                <a:cs typeface="Arial" pitchFamily="34" charset="0"/>
              </a:rPr>
              <a:t>Update problems!</a:t>
            </a:r>
          </a:p>
        </p:txBody>
      </p:sp>
      <p:sp>
        <p:nvSpPr>
          <p:cNvPr id="8" name="TextBox 7"/>
          <p:cNvSpPr txBox="1"/>
          <p:nvPr/>
        </p:nvSpPr>
        <p:spPr>
          <a:xfrm>
            <a:off x="3392100" y="10429734"/>
            <a:ext cx="12188966" cy="549061"/>
          </a:xfrm>
          <a:prstGeom prst="rect">
            <a:avLst/>
          </a:prstGeom>
          <a:noFill/>
        </p:spPr>
        <p:txBody>
          <a:bodyPr wrap="square" rtlCol="0">
            <a:spAutoFit/>
          </a:bodyPr>
          <a:lstStyle/>
          <a:p>
            <a:r>
              <a:rPr lang="en-US" sz="2968" b="1" i="1" dirty="0">
                <a:solidFill>
                  <a:schemeClr val="bg1"/>
                </a:solidFill>
              </a:rPr>
              <a:t>To achieve 2NF, we must separate partial dependencies.</a:t>
            </a:r>
          </a:p>
        </p:txBody>
      </p:sp>
      <p:pic>
        <p:nvPicPr>
          <p:cNvPr id="5122" name="Picture 2"/>
          <p:cNvPicPr>
            <a:picLocks noChangeAspect="1" noChangeArrowheads="1"/>
          </p:cNvPicPr>
          <p:nvPr/>
        </p:nvPicPr>
        <p:blipFill>
          <a:blip r:embed="rId3" cstate="print"/>
          <a:srcRect/>
          <a:stretch>
            <a:fillRect/>
          </a:stretch>
        </p:blipFill>
        <p:spPr bwMode="auto">
          <a:xfrm>
            <a:off x="10806007" y="251319"/>
            <a:ext cx="6282972" cy="4869303"/>
          </a:xfrm>
          <a:prstGeom prst="rect">
            <a:avLst/>
          </a:prstGeom>
          <a:noFill/>
          <a:ln w="9525">
            <a:noFill/>
            <a:miter lim="800000"/>
            <a:headEnd/>
            <a:tailEnd/>
          </a:ln>
        </p:spPr>
      </p:pic>
      <p:sp>
        <p:nvSpPr>
          <p:cNvPr id="9" name="Rounded Rectangle 8"/>
          <p:cNvSpPr/>
          <p:nvPr/>
        </p:nvSpPr>
        <p:spPr>
          <a:xfrm>
            <a:off x="3266440" y="6031653"/>
            <a:ext cx="7162588" cy="339280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2968" b="1" dirty="0">
                <a:solidFill>
                  <a:schemeClr val="tx1"/>
                </a:solidFill>
              </a:rPr>
              <a:t>Tricks</a:t>
            </a:r>
            <a:r>
              <a:rPr lang="en-US" sz="2968" dirty="0">
                <a:solidFill>
                  <a:schemeClr val="tx1"/>
                </a:solidFill>
              </a:rPr>
              <a:t> Table</a:t>
            </a:r>
          </a:p>
          <a:p>
            <a:endParaRPr lang="en-US" sz="2968" dirty="0">
              <a:solidFill>
                <a:schemeClr val="tx1"/>
              </a:solidFill>
            </a:endParaRPr>
          </a:p>
          <a:p>
            <a:pPr lvl="0"/>
            <a:r>
              <a:rPr lang="en-US" sz="2968" b="1" dirty="0" err="1">
                <a:solidFill>
                  <a:schemeClr val="tx1"/>
                </a:solidFill>
              </a:rPr>
              <a:t>animal_nbr</a:t>
            </a:r>
            <a:r>
              <a:rPr lang="en-US" sz="2968" b="1" dirty="0">
                <a:solidFill>
                  <a:schemeClr val="tx1"/>
                </a:solidFill>
              </a:rPr>
              <a:t> (the concatenated key)</a:t>
            </a:r>
            <a:endParaRPr lang="en-US" sz="2968" dirty="0">
              <a:solidFill>
                <a:schemeClr val="tx1"/>
              </a:solidFill>
            </a:endParaRPr>
          </a:p>
          <a:p>
            <a:pPr lvl="0"/>
            <a:r>
              <a:rPr lang="en-US" sz="2968" b="1" dirty="0" err="1">
                <a:solidFill>
                  <a:schemeClr val="tx1"/>
                </a:solidFill>
              </a:rPr>
              <a:t>trick_nbr</a:t>
            </a:r>
            <a:r>
              <a:rPr lang="en-US" sz="2968" b="1" dirty="0">
                <a:solidFill>
                  <a:schemeClr val="tx1"/>
                </a:solidFill>
              </a:rPr>
              <a:t>  (the concatenated key)</a:t>
            </a:r>
            <a:endParaRPr lang="en-US" sz="2968" dirty="0">
              <a:solidFill>
                <a:schemeClr val="tx1"/>
              </a:solidFill>
            </a:endParaRPr>
          </a:p>
          <a:p>
            <a:pPr lvl="0"/>
            <a:r>
              <a:rPr lang="en-US" sz="2968" dirty="0" err="1">
                <a:solidFill>
                  <a:schemeClr val="tx1"/>
                </a:solidFill>
              </a:rPr>
              <a:t>trick_name</a:t>
            </a:r>
            <a:r>
              <a:rPr lang="en-US" sz="2968" dirty="0">
                <a:solidFill>
                  <a:schemeClr val="tx1"/>
                </a:solidFill>
              </a:rPr>
              <a:t> </a:t>
            </a:r>
          </a:p>
          <a:p>
            <a:pPr lvl="0"/>
            <a:r>
              <a:rPr lang="en-US" sz="2968" dirty="0" err="1">
                <a:solidFill>
                  <a:schemeClr val="tx1"/>
                </a:solidFill>
              </a:rPr>
              <a:t>trick_learned_at</a:t>
            </a:r>
            <a:r>
              <a:rPr lang="en-US" sz="2968" dirty="0">
                <a:solidFill>
                  <a:schemeClr val="tx1"/>
                </a:solidFill>
              </a:rPr>
              <a:t> </a:t>
            </a:r>
          </a:p>
          <a:p>
            <a:pPr lvl="0"/>
            <a:r>
              <a:rPr lang="en-US" sz="2968" dirty="0" err="1">
                <a:solidFill>
                  <a:schemeClr val="tx1"/>
                </a:solidFill>
              </a:rPr>
              <a:t>trick_skill_level</a:t>
            </a:r>
            <a:r>
              <a:rPr lang="en-US" sz="2968" dirty="0">
                <a:solidFill>
                  <a:schemeClr val="tx1"/>
                </a:solidFill>
              </a:rPr>
              <a:t> </a:t>
            </a:r>
          </a:p>
        </p:txBody>
      </p:sp>
      <p:sp>
        <p:nvSpPr>
          <p:cNvPr id="10" name="Left Brace 9"/>
          <p:cNvSpPr/>
          <p:nvPr/>
        </p:nvSpPr>
        <p:spPr>
          <a:xfrm>
            <a:off x="2889462" y="8042205"/>
            <a:ext cx="502638" cy="125659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968"/>
          </a:p>
        </p:txBody>
      </p:sp>
    </p:spTree>
    <p:extLst>
      <p:ext uri="{BB962C8B-B14F-4D97-AF65-F5344CB8AC3E}">
        <p14:creationId xmlns:p14="http://schemas.microsoft.com/office/powerpoint/2010/main" val="134975420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1+#ppt_w/2"/>
                                          </p:val>
                                        </p:tav>
                                        <p:tav tm="100000">
                                          <p:val>
                                            <p:strVal val="#ppt_x"/>
                                          </p:val>
                                        </p:tav>
                                      </p:tavLst>
                                    </p:anim>
                                    <p:anim calcmode="lin" valueType="num">
                                      <p:cBhvr additive="base">
                                        <p:cTn id="8" dur="500" fill="hold"/>
                                        <p:tgtEl>
                                          <p:spTgt spid="512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0-#ppt_w/2"/>
                                          </p:val>
                                        </p:tav>
                                        <p:tav tm="100000">
                                          <p:val>
                                            <p:strVal val="#ppt_x"/>
                                          </p:val>
                                        </p:tav>
                                      </p:tavLst>
                                    </p:anim>
                                    <p:anim calcmode="lin" valueType="num">
                                      <p:cBhvr additive="base">
                                        <p:cTn id="30"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2NF Data</a:t>
            </a:r>
            <a:endParaRPr lang="en-US" dirty="0"/>
          </a:p>
        </p:txBody>
      </p:sp>
      <p:sp>
        <p:nvSpPr>
          <p:cNvPr id="6" name="Rounded Rectangle 5"/>
          <p:cNvSpPr/>
          <p:nvPr/>
        </p:nvSpPr>
        <p:spPr>
          <a:xfrm>
            <a:off x="3140781" y="1884892"/>
            <a:ext cx="7162588" cy="188489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2968" b="1" dirty="0">
                <a:solidFill>
                  <a:schemeClr val="tx1"/>
                </a:solidFill>
              </a:rPr>
              <a:t>Tricks</a:t>
            </a:r>
            <a:r>
              <a:rPr lang="en-US" sz="2968" dirty="0">
                <a:solidFill>
                  <a:schemeClr val="tx1"/>
                </a:solidFill>
              </a:rPr>
              <a:t> Table</a:t>
            </a:r>
          </a:p>
          <a:p>
            <a:endParaRPr lang="en-US" sz="2968" dirty="0">
              <a:solidFill>
                <a:schemeClr val="tx1"/>
              </a:solidFill>
            </a:endParaRPr>
          </a:p>
          <a:p>
            <a:pPr lvl="0"/>
            <a:r>
              <a:rPr lang="en-US" sz="2968" b="1" dirty="0" err="1">
                <a:solidFill>
                  <a:schemeClr val="tx1"/>
                </a:solidFill>
              </a:rPr>
              <a:t>trick_nbr</a:t>
            </a:r>
            <a:r>
              <a:rPr lang="en-US" sz="2968" b="1" dirty="0">
                <a:solidFill>
                  <a:schemeClr val="tx1"/>
                </a:solidFill>
              </a:rPr>
              <a:t> </a:t>
            </a:r>
            <a:endParaRPr lang="en-US" sz="2968" dirty="0">
              <a:solidFill>
                <a:schemeClr val="tx1"/>
              </a:solidFill>
            </a:endParaRPr>
          </a:p>
          <a:p>
            <a:pPr lvl="0"/>
            <a:r>
              <a:rPr lang="en-US" sz="2968" dirty="0" err="1">
                <a:solidFill>
                  <a:schemeClr val="tx1"/>
                </a:solidFill>
              </a:rPr>
              <a:t>trick_name</a:t>
            </a:r>
            <a:r>
              <a:rPr lang="en-US" sz="2968" dirty="0">
                <a:solidFill>
                  <a:schemeClr val="tx1"/>
                </a:solidFill>
              </a:rPr>
              <a:t> </a:t>
            </a:r>
          </a:p>
        </p:txBody>
      </p:sp>
      <p:sp>
        <p:nvSpPr>
          <p:cNvPr id="7" name="Content Placeholder 4"/>
          <p:cNvSpPr>
            <a:spLocks noGrp="1"/>
          </p:cNvSpPr>
          <p:nvPr>
            <p:ph idx="1"/>
          </p:nvPr>
        </p:nvSpPr>
        <p:spPr>
          <a:xfrm>
            <a:off x="10554688" y="5277697"/>
            <a:ext cx="6785610" cy="5026378"/>
          </a:xfrm>
        </p:spPr>
        <p:txBody>
          <a:bodyPr>
            <a:normAutofit/>
          </a:bodyPr>
          <a:lstStyle/>
          <a:p>
            <a:r>
              <a:rPr lang="en-US" dirty="0" smtClean="0"/>
              <a:t>Insert problems!</a:t>
            </a:r>
          </a:p>
          <a:p>
            <a:endParaRPr lang="en-US" dirty="0" smtClean="0">
              <a:latin typeface="Arial" pitchFamily="34" charset="0"/>
              <a:cs typeface="Arial" pitchFamily="34" charset="0"/>
            </a:endParaRPr>
          </a:p>
          <a:p>
            <a:r>
              <a:rPr lang="en-US" dirty="0" smtClean="0">
                <a:latin typeface="Arial" pitchFamily="34" charset="0"/>
                <a:cs typeface="Arial" pitchFamily="34" charset="0"/>
              </a:rPr>
              <a:t>Delete problems!</a:t>
            </a:r>
          </a:p>
          <a:p>
            <a:endParaRPr lang="en-US" dirty="0" smtClean="0">
              <a:latin typeface="Arial" pitchFamily="34" charset="0"/>
              <a:cs typeface="Arial" pitchFamily="34" charset="0"/>
            </a:endParaRPr>
          </a:p>
          <a:p>
            <a:r>
              <a:rPr lang="en-US" dirty="0" smtClean="0">
                <a:latin typeface="Arial" pitchFamily="34" charset="0"/>
                <a:cs typeface="Arial" pitchFamily="34" charset="0"/>
              </a:rPr>
              <a:t>Update problems!</a:t>
            </a:r>
          </a:p>
        </p:txBody>
      </p:sp>
      <p:sp>
        <p:nvSpPr>
          <p:cNvPr id="8" name="TextBox 7"/>
          <p:cNvSpPr txBox="1"/>
          <p:nvPr/>
        </p:nvSpPr>
        <p:spPr>
          <a:xfrm>
            <a:off x="3392100" y="10429734"/>
            <a:ext cx="12188966" cy="549061"/>
          </a:xfrm>
          <a:prstGeom prst="rect">
            <a:avLst/>
          </a:prstGeom>
          <a:noFill/>
        </p:spPr>
        <p:txBody>
          <a:bodyPr wrap="square" rtlCol="0">
            <a:spAutoFit/>
          </a:bodyPr>
          <a:lstStyle/>
          <a:p>
            <a:r>
              <a:rPr lang="en-US" sz="2968" b="1" i="1" dirty="0">
                <a:solidFill>
                  <a:schemeClr val="bg1"/>
                </a:solidFill>
              </a:rPr>
              <a:t>To achieve 3NF, we must separate transitive (i.e., hidden) dependencies.</a:t>
            </a:r>
          </a:p>
        </p:txBody>
      </p:sp>
      <p:sp>
        <p:nvSpPr>
          <p:cNvPr id="9" name="Rounded Rectangle 8"/>
          <p:cNvSpPr/>
          <p:nvPr/>
        </p:nvSpPr>
        <p:spPr>
          <a:xfrm>
            <a:off x="3140781" y="4146762"/>
            <a:ext cx="7162588" cy="276450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2968" b="1" dirty="0" err="1">
                <a:solidFill>
                  <a:schemeClr val="tx1"/>
                </a:solidFill>
              </a:rPr>
              <a:t>Animal_Tricks</a:t>
            </a:r>
            <a:r>
              <a:rPr lang="en-US" sz="2968" dirty="0">
                <a:solidFill>
                  <a:schemeClr val="tx1"/>
                </a:solidFill>
              </a:rPr>
              <a:t> Table</a:t>
            </a:r>
          </a:p>
          <a:p>
            <a:endParaRPr lang="en-US" sz="2968" dirty="0">
              <a:solidFill>
                <a:schemeClr val="tx1"/>
              </a:solidFill>
            </a:endParaRPr>
          </a:p>
          <a:p>
            <a:pPr lvl="0"/>
            <a:r>
              <a:rPr lang="en-US" sz="2968" b="1" dirty="0" err="1">
                <a:solidFill>
                  <a:schemeClr val="tx1"/>
                </a:solidFill>
              </a:rPr>
              <a:t>animal_nbr</a:t>
            </a:r>
            <a:r>
              <a:rPr lang="en-US" sz="2968" b="1" dirty="0">
                <a:solidFill>
                  <a:schemeClr val="tx1"/>
                </a:solidFill>
              </a:rPr>
              <a:t> </a:t>
            </a:r>
            <a:endParaRPr lang="en-US" sz="2968" dirty="0">
              <a:solidFill>
                <a:schemeClr val="tx1"/>
              </a:solidFill>
            </a:endParaRPr>
          </a:p>
          <a:p>
            <a:pPr lvl="0"/>
            <a:r>
              <a:rPr lang="en-US" sz="2968" b="1" dirty="0" err="1">
                <a:solidFill>
                  <a:schemeClr val="tx1"/>
                </a:solidFill>
              </a:rPr>
              <a:t>trick_nbr</a:t>
            </a:r>
            <a:r>
              <a:rPr lang="en-US" sz="2968" b="1" dirty="0">
                <a:solidFill>
                  <a:schemeClr val="tx1"/>
                </a:solidFill>
              </a:rPr>
              <a:t> </a:t>
            </a:r>
            <a:endParaRPr lang="en-US" sz="2968" dirty="0">
              <a:solidFill>
                <a:schemeClr val="tx1"/>
              </a:solidFill>
            </a:endParaRPr>
          </a:p>
          <a:p>
            <a:pPr lvl="0"/>
            <a:r>
              <a:rPr lang="en-US" sz="2968" dirty="0" err="1">
                <a:solidFill>
                  <a:schemeClr val="tx1"/>
                </a:solidFill>
              </a:rPr>
              <a:t>trick_learned_at</a:t>
            </a:r>
            <a:r>
              <a:rPr lang="en-US" sz="2968" dirty="0">
                <a:solidFill>
                  <a:schemeClr val="tx1"/>
                </a:solidFill>
              </a:rPr>
              <a:t> </a:t>
            </a:r>
          </a:p>
          <a:p>
            <a:pPr lvl="0"/>
            <a:r>
              <a:rPr lang="en-US" sz="2968" dirty="0" err="1">
                <a:solidFill>
                  <a:schemeClr val="tx1"/>
                </a:solidFill>
              </a:rPr>
              <a:t>trick_skill_level</a:t>
            </a:r>
            <a:r>
              <a:rPr lang="en-US" sz="2968" dirty="0">
                <a:solidFill>
                  <a:schemeClr val="tx1"/>
                </a:solidFill>
              </a:rPr>
              <a:t> </a:t>
            </a:r>
          </a:p>
        </p:txBody>
      </p:sp>
      <p:sp>
        <p:nvSpPr>
          <p:cNvPr id="10" name="Left Brace 9"/>
          <p:cNvSpPr/>
          <p:nvPr/>
        </p:nvSpPr>
        <p:spPr>
          <a:xfrm>
            <a:off x="2512483" y="8042205"/>
            <a:ext cx="502638" cy="125659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968"/>
          </a:p>
        </p:txBody>
      </p:sp>
      <p:pic>
        <p:nvPicPr>
          <p:cNvPr id="6146" name="Picture 2"/>
          <p:cNvPicPr>
            <a:picLocks noChangeAspect="1" noChangeArrowheads="1"/>
          </p:cNvPicPr>
          <p:nvPr/>
        </p:nvPicPr>
        <p:blipFill>
          <a:blip r:embed="rId3" cstate="print"/>
          <a:srcRect/>
          <a:stretch>
            <a:fillRect/>
          </a:stretch>
        </p:blipFill>
        <p:spPr bwMode="auto">
          <a:xfrm>
            <a:off x="10806006" y="376978"/>
            <a:ext cx="6452072" cy="4547302"/>
          </a:xfrm>
          <a:prstGeom prst="rect">
            <a:avLst/>
          </a:prstGeom>
          <a:noFill/>
          <a:ln w="9525">
            <a:noFill/>
            <a:miter lim="800000"/>
            <a:headEnd/>
            <a:tailEnd/>
          </a:ln>
        </p:spPr>
      </p:pic>
      <p:sp>
        <p:nvSpPr>
          <p:cNvPr id="11" name="Rounded Rectangle 10"/>
          <p:cNvSpPr/>
          <p:nvPr/>
        </p:nvSpPr>
        <p:spPr>
          <a:xfrm>
            <a:off x="3140781" y="7288248"/>
            <a:ext cx="7162588" cy="314148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2968" b="1" dirty="0">
                <a:solidFill>
                  <a:schemeClr val="tx1"/>
                </a:solidFill>
              </a:rPr>
              <a:t>Animal</a:t>
            </a:r>
            <a:r>
              <a:rPr lang="en-US" sz="2968" dirty="0">
                <a:solidFill>
                  <a:schemeClr val="tx1"/>
                </a:solidFill>
              </a:rPr>
              <a:t> Table </a:t>
            </a:r>
          </a:p>
          <a:p>
            <a:endParaRPr lang="en-US" sz="2968" dirty="0">
              <a:solidFill>
                <a:schemeClr val="tx1"/>
              </a:solidFill>
            </a:endParaRPr>
          </a:p>
          <a:p>
            <a:pPr lvl="0"/>
            <a:r>
              <a:rPr lang="en-US" sz="2968" dirty="0" err="1">
                <a:solidFill>
                  <a:schemeClr val="tx1"/>
                </a:solidFill>
              </a:rPr>
              <a:t>animal_nbr</a:t>
            </a:r>
            <a:r>
              <a:rPr lang="en-US" sz="2968" dirty="0">
                <a:solidFill>
                  <a:schemeClr val="tx1"/>
                </a:solidFill>
              </a:rPr>
              <a:t> </a:t>
            </a:r>
          </a:p>
          <a:p>
            <a:pPr lvl="0"/>
            <a:r>
              <a:rPr lang="en-US" sz="2968" dirty="0" err="1">
                <a:solidFill>
                  <a:schemeClr val="tx1"/>
                </a:solidFill>
              </a:rPr>
              <a:t>animal_name</a:t>
            </a:r>
            <a:r>
              <a:rPr lang="en-US" sz="2968" dirty="0">
                <a:solidFill>
                  <a:schemeClr val="tx1"/>
                </a:solidFill>
              </a:rPr>
              <a:t> </a:t>
            </a:r>
          </a:p>
          <a:p>
            <a:pPr lvl="0"/>
            <a:r>
              <a:rPr lang="en-US" sz="2968" dirty="0" err="1">
                <a:solidFill>
                  <a:schemeClr val="tx1"/>
                </a:solidFill>
              </a:rPr>
              <a:t>tent_nbr</a:t>
            </a:r>
            <a:r>
              <a:rPr lang="en-US" sz="2968" dirty="0">
                <a:solidFill>
                  <a:schemeClr val="tx1"/>
                </a:solidFill>
              </a:rPr>
              <a:t> </a:t>
            </a:r>
          </a:p>
          <a:p>
            <a:pPr lvl="0"/>
            <a:r>
              <a:rPr lang="en-US" sz="2968" dirty="0" err="1">
                <a:solidFill>
                  <a:schemeClr val="tx1"/>
                </a:solidFill>
              </a:rPr>
              <a:t>tent_name</a:t>
            </a:r>
            <a:r>
              <a:rPr lang="en-US" sz="2968" dirty="0">
                <a:solidFill>
                  <a:schemeClr val="tx1"/>
                </a:solidFill>
              </a:rPr>
              <a:t> </a:t>
            </a:r>
          </a:p>
          <a:p>
            <a:pPr lvl="0"/>
            <a:r>
              <a:rPr lang="en-US" sz="2968" dirty="0" err="1">
                <a:solidFill>
                  <a:schemeClr val="tx1"/>
                </a:solidFill>
              </a:rPr>
              <a:t>tent_location</a:t>
            </a:r>
            <a:r>
              <a:rPr lang="en-US" sz="2968" dirty="0">
                <a:solidFill>
                  <a:schemeClr val="tx1"/>
                </a:solidFill>
              </a:rPr>
              <a:t> </a:t>
            </a:r>
          </a:p>
        </p:txBody>
      </p:sp>
    </p:spTree>
    <p:extLst>
      <p:ext uri="{BB962C8B-B14F-4D97-AF65-F5344CB8AC3E}">
        <p14:creationId xmlns:p14="http://schemas.microsoft.com/office/powerpoint/2010/main" val="708670171"/>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additive="base">
                                        <p:cTn id="7" dur="500" fill="hold"/>
                                        <p:tgtEl>
                                          <p:spTgt spid="6146"/>
                                        </p:tgtEl>
                                        <p:attrNameLst>
                                          <p:attrName>ppt_x</p:attrName>
                                        </p:attrNameLst>
                                      </p:cBhvr>
                                      <p:tavLst>
                                        <p:tav tm="0">
                                          <p:val>
                                            <p:strVal val="1+#ppt_w/2"/>
                                          </p:val>
                                        </p:tav>
                                        <p:tav tm="100000">
                                          <p:val>
                                            <p:strVal val="#ppt_x"/>
                                          </p:val>
                                        </p:tav>
                                      </p:tavLst>
                                    </p:anim>
                                    <p:anim calcmode="lin" valueType="num">
                                      <p:cBhvr additive="base">
                                        <p:cTn id="8" dur="500" fill="hold"/>
                                        <p:tgtEl>
                                          <p:spTgt spid="614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0-#ppt_w/2"/>
                                          </p:val>
                                        </p:tav>
                                        <p:tav tm="100000">
                                          <p:val>
                                            <p:strVal val="#ppt_x"/>
                                          </p:val>
                                        </p:tav>
                                      </p:tavLst>
                                    </p:anim>
                                    <p:anim calcmode="lin" valueType="num">
                                      <p:cBhvr additive="base">
                                        <p:cTn id="30"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3NF Data</a:t>
            </a:r>
            <a:endParaRPr lang="en-US" dirty="0"/>
          </a:p>
        </p:txBody>
      </p:sp>
      <p:sp>
        <p:nvSpPr>
          <p:cNvPr id="6" name="Rounded Rectangle 5"/>
          <p:cNvSpPr/>
          <p:nvPr/>
        </p:nvSpPr>
        <p:spPr>
          <a:xfrm>
            <a:off x="3140781" y="1884892"/>
            <a:ext cx="7162588" cy="138225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2968" b="1" dirty="0">
                <a:solidFill>
                  <a:schemeClr val="tx1"/>
                </a:solidFill>
              </a:rPr>
              <a:t>Tricks</a:t>
            </a:r>
            <a:r>
              <a:rPr lang="en-US" sz="2968" dirty="0">
                <a:solidFill>
                  <a:schemeClr val="tx1"/>
                </a:solidFill>
              </a:rPr>
              <a:t> Table</a:t>
            </a:r>
          </a:p>
          <a:p>
            <a:pPr lvl="0"/>
            <a:r>
              <a:rPr lang="en-US" sz="2968" b="1" dirty="0">
                <a:solidFill>
                  <a:schemeClr val="tx1"/>
                </a:solidFill>
              </a:rPr>
              <a:t>    </a:t>
            </a:r>
            <a:r>
              <a:rPr lang="en-US" sz="2968" b="1" dirty="0" err="1">
                <a:solidFill>
                  <a:schemeClr val="tx1"/>
                </a:solidFill>
              </a:rPr>
              <a:t>trick_nbr</a:t>
            </a:r>
            <a:r>
              <a:rPr lang="en-US" sz="2968" b="1" dirty="0">
                <a:solidFill>
                  <a:schemeClr val="tx1"/>
                </a:solidFill>
              </a:rPr>
              <a:t> </a:t>
            </a:r>
            <a:endParaRPr lang="en-US" sz="2968" dirty="0">
              <a:solidFill>
                <a:schemeClr val="tx1"/>
              </a:solidFill>
            </a:endParaRPr>
          </a:p>
          <a:p>
            <a:pPr lvl="0"/>
            <a:r>
              <a:rPr lang="en-US" sz="2968" dirty="0">
                <a:solidFill>
                  <a:schemeClr val="tx1"/>
                </a:solidFill>
              </a:rPr>
              <a:t>    </a:t>
            </a:r>
            <a:r>
              <a:rPr lang="en-US" sz="2968" dirty="0" err="1">
                <a:solidFill>
                  <a:schemeClr val="tx1"/>
                </a:solidFill>
              </a:rPr>
              <a:t>trick_name</a:t>
            </a:r>
            <a:r>
              <a:rPr lang="en-US" sz="2968" dirty="0">
                <a:solidFill>
                  <a:schemeClr val="tx1"/>
                </a:solidFill>
              </a:rPr>
              <a:t> </a:t>
            </a:r>
          </a:p>
        </p:txBody>
      </p:sp>
      <p:sp>
        <p:nvSpPr>
          <p:cNvPr id="7" name="Content Placeholder 4"/>
          <p:cNvSpPr>
            <a:spLocks noGrp="1"/>
          </p:cNvSpPr>
          <p:nvPr>
            <p:ph idx="1"/>
          </p:nvPr>
        </p:nvSpPr>
        <p:spPr>
          <a:xfrm>
            <a:off x="10554688" y="5277697"/>
            <a:ext cx="6785610" cy="5026378"/>
          </a:xfrm>
        </p:spPr>
        <p:txBody>
          <a:bodyPr>
            <a:normAutofit/>
          </a:bodyPr>
          <a:lstStyle/>
          <a:p>
            <a:r>
              <a:rPr lang="en-US" b="1" i="1" dirty="0" smtClean="0"/>
              <a:t>Each column of a 3NF table should provide a single-value fact about the key, using the whole key (if concatenated), and nothing but the key to derive its uniqueness.</a:t>
            </a:r>
            <a:endParaRPr lang="en-US" dirty="0" smtClean="0">
              <a:latin typeface="Arial" pitchFamily="34" charset="0"/>
              <a:cs typeface="Arial" pitchFamily="34" charset="0"/>
            </a:endParaRPr>
          </a:p>
        </p:txBody>
      </p:sp>
      <p:sp>
        <p:nvSpPr>
          <p:cNvPr id="9" name="Rounded Rectangle 8"/>
          <p:cNvSpPr/>
          <p:nvPr/>
        </p:nvSpPr>
        <p:spPr>
          <a:xfrm>
            <a:off x="3140781" y="3518464"/>
            <a:ext cx="7162588" cy="226187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2968" b="1" dirty="0" err="1">
                <a:solidFill>
                  <a:schemeClr val="tx1"/>
                </a:solidFill>
              </a:rPr>
              <a:t>Animal_Tricks</a:t>
            </a:r>
            <a:r>
              <a:rPr lang="en-US" sz="2968" dirty="0">
                <a:solidFill>
                  <a:schemeClr val="tx1"/>
                </a:solidFill>
              </a:rPr>
              <a:t> Table</a:t>
            </a:r>
          </a:p>
          <a:p>
            <a:pPr lvl="0"/>
            <a:r>
              <a:rPr lang="en-US" sz="2968" b="1" dirty="0">
                <a:solidFill>
                  <a:schemeClr val="tx1"/>
                </a:solidFill>
              </a:rPr>
              <a:t>    </a:t>
            </a:r>
            <a:r>
              <a:rPr lang="en-US" sz="2968" b="1" dirty="0" err="1">
                <a:solidFill>
                  <a:schemeClr val="tx1"/>
                </a:solidFill>
              </a:rPr>
              <a:t>animal_nbr</a:t>
            </a:r>
            <a:r>
              <a:rPr lang="en-US" sz="2968" b="1" dirty="0">
                <a:solidFill>
                  <a:schemeClr val="tx1"/>
                </a:solidFill>
              </a:rPr>
              <a:t> </a:t>
            </a:r>
            <a:endParaRPr lang="en-US" sz="2968" dirty="0">
              <a:solidFill>
                <a:schemeClr val="tx1"/>
              </a:solidFill>
            </a:endParaRPr>
          </a:p>
          <a:p>
            <a:pPr lvl="0"/>
            <a:r>
              <a:rPr lang="en-US" sz="2968" b="1" dirty="0">
                <a:solidFill>
                  <a:schemeClr val="tx1"/>
                </a:solidFill>
              </a:rPr>
              <a:t>    </a:t>
            </a:r>
            <a:r>
              <a:rPr lang="en-US" sz="2968" b="1" dirty="0" err="1">
                <a:solidFill>
                  <a:schemeClr val="tx1"/>
                </a:solidFill>
              </a:rPr>
              <a:t>trick_nbr</a:t>
            </a:r>
            <a:r>
              <a:rPr lang="en-US" sz="2968" b="1" dirty="0">
                <a:solidFill>
                  <a:schemeClr val="tx1"/>
                </a:solidFill>
              </a:rPr>
              <a:t> </a:t>
            </a:r>
            <a:endParaRPr lang="en-US" sz="2968" dirty="0">
              <a:solidFill>
                <a:schemeClr val="tx1"/>
              </a:solidFill>
            </a:endParaRPr>
          </a:p>
          <a:p>
            <a:pPr lvl="0"/>
            <a:r>
              <a:rPr lang="en-US" sz="2968" dirty="0">
                <a:solidFill>
                  <a:schemeClr val="tx1"/>
                </a:solidFill>
              </a:rPr>
              <a:t>    </a:t>
            </a:r>
            <a:r>
              <a:rPr lang="en-US" sz="2968" dirty="0" err="1">
                <a:solidFill>
                  <a:schemeClr val="tx1"/>
                </a:solidFill>
              </a:rPr>
              <a:t>trick_learned_at</a:t>
            </a:r>
            <a:r>
              <a:rPr lang="en-US" sz="2968" dirty="0">
                <a:solidFill>
                  <a:schemeClr val="tx1"/>
                </a:solidFill>
              </a:rPr>
              <a:t> </a:t>
            </a:r>
          </a:p>
          <a:p>
            <a:pPr lvl="0"/>
            <a:r>
              <a:rPr lang="en-US" sz="2968" dirty="0">
                <a:solidFill>
                  <a:schemeClr val="tx1"/>
                </a:solidFill>
              </a:rPr>
              <a:t>    </a:t>
            </a:r>
            <a:r>
              <a:rPr lang="en-US" sz="2968" dirty="0" err="1">
                <a:solidFill>
                  <a:schemeClr val="tx1"/>
                </a:solidFill>
              </a:rPr>
              <a:t>trick_skill_level</a:t>
            </a:r>
            <a:r>
              <a:rPr lang="en-US" sz="2968" dirty="0">
                <a:solidFill>
                  <a:schemeClr val="tx1"/>
                </a:solidFill>
              </a:rPr>
              <a:t> </a:t>
            </a:r>
          </a:p>
        </p:txBody>
      </p:sp>
      <p:sp>
        <p:nvSpPr>
          <p:cNvPr id="11" name="Rounded Rectangle 10"/>
          <p:cNvSpPr/>
          <p:nvPr/>
        </p:nvSpPr>
        <p:spPr>
          <a:xfrm>
            <a:off x="3140781" y="6031653"/>
            <a:ext cx="7162588" cy="213621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2968" b="1" dirty="0">
                <a:solidFill>
                  <a:schemeClr val="tx1"/>
                </a:solidFill>
              </a:rPr>
              <a:t>Animal</a:t>
            </a:r>
            <a:r>
              <a:rPr lang="en-US" sz="2968" dirty="0">
                <a:solidFill>
                  <a:schemeClr val="tx1"/>
                </a:solidFill>
              </a:rPr>
              <a:t> Table </a:t>
            </a:r>
          </a:p>
          <a:p>
            <a:pPr lvl="0"/>
            <a:r>
              <a:rPr lang="en-US" sz="2968" b="1" dirty="0">
                <a:solidFill>
                  <a:schemeClr val="tx1"/>
                </a:solidFill>
              </a:rPr>
              <a:t>    </a:t>
            </a:r>
            <a:r>
              <a:rPr lang="en-US" sz="2968" b="1" dirty="0" err="1">
                <a:solidFill>
                  <a:schemeClr val="tx1"/>
                </a:solidFill>
              </a:rPr>
              <a:t>animal_nbr</a:t>
            </a:r>
            <a:r>
              <a:rPr lang="en-US" sz="2968" dirty="0">
                <a:solidFill>
                  <a:schemeClr val="tx1"/>
                </a:solidFill>
              </a:rPr>
              <a:t> </a:t>
            </a:r>
          </a:p>
          <a:p>
            <a:pPr lvl="0"/>
            <a:r>
              <a:rPr lang="en-US" sz="2968" dirty="0">
                <a:solidFill>
                  <a:schemeClr val="tx1"/>
                </a:solidFill>
              </a:rPr>
              <a:t>    </a:t>
            </a:r>
            <a:r>
              <a:rPr lang="en-US" sz="2968" dirty="0" err="1">
                <a:solidFill>
                  <a:schemeClr val="tx1"/>
                </a:solidFill>
              </a:rPr>
              <a:t>animal_name</a:t>
            </a:r>
            <a:endParaRPr lang="en-US" sz="2968" dirty="0">
              <a:solidFill>
                <a:schemeClr val="tx1"/>
              </a:solidFill>
            </a:endParaRPr>
          </a:p>
          <a:p>
            <a:pPr lvl="0"/>
            <a:r>
              <a:rPr lang="en-US" sz="2968" dirty="0">
                <a:solidFill>
                  <a:schemeClr val="tx1"/>
                </a:solidFill>
              </a:rPr>
              <a:t>    </a:t>
            </a:r>
            <a:r>
              <a:rPr lang="en-US" sz="2968" dirty="0" err="1">
                <a:solidFill>
                  <a:schemeClr val="tx1"/>
                </a:solidFill>
              </a:rPr>
              <a:t>tent_nbr</a:t>
            </a:r>
            <a:endParaRPr lang="en-US" sz="2968" dirty="0">
              <a:solidFill>
                <a:schemeClr val="tx1"/>
              </a:solidFill>
            </a:endParaRPr>
          </a:p>
        </p:txBody>
      </p:sp>
      <p:pic>
        <p:nvPicPr>
          <p:cNvPr id="7170" name="Picture 2"/>
          <p:cNvPicPr>
            <a:picLocks noChangeAspect="1" noChangeArrowheads="1"/>
          </p:cNvPicPr>
          <p:nvPr/>
        </p:nvPicPr>
        <p:blipFill>
          <a:blip r:embed="rId3" cstate="print"/>
          <a:srcRect/>
          <a:stretch>
            <a:fillRect/>
          </a:stretch>
        </p:blipFill>
        <p:spPr bwMode="auto">
          <a:xfrm>
            <a:off x="10931666" y="251319"/>
            <a:ext cx="5560430" cy="4712229"/>
          </a:xfrm>
          <a:prstGeom prst="rect">
            <a:avLst/>
          </a:prstGeom>
          <a:noFill/>
          <a:ln w="9525">
            <a:noFill/>
            <a:miter lim="800000"/>
            <a:headEnd/>
            <a:tailEnd/>
          </a:ln>
        </p:spPr>
      </p:pic>
      <p:sp>
        <p:nvSpPr>
          <p:cNvPr id="12" name="Rounded Rectangle 11"/>
          <p:cNvSpPr/>
          <p:nvPr/>
        </p:nvSpPr>
        <p:spPr>
          <a:xfrm>
            <a:off x="3140781" y="8419183"/>
            <a:ext cx="7162588" cy="201055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2968" b="1" dirty="0">
                <a:solidFill>
                  <a:schemeClr val="tx1"/>
                </a:solidFill>
              </a:rPr>
              <a:t>Animal</a:t>
            </a:r>
            <a:r>
              <a:rPr lang="en-US" sz="2968" dirty="0">
                <a:solidFill>
                  <a:schemeClr val="tx1"/>
                </a:solidFill>
              </a:rPr>
              <a:t> Table </a:t>
            </a:r>
          </a:p>
          <a:p>
            <a:pPr lvl="0"/>
            <a:r>
              <a:rPr lang="en-US" sz="2968" dirty="0">
                <a:solidFill>
                  <a:schemeClr val="tx1"/>
                </a:solidFill>
              </a:rPr>
              <a:t>    </a:t>
            </a:r>
            <a:r>
              <a:rPr lang="en-US" sz="2968" dirty="0" err="1">
                <a:solidFill>
                  <a:schemeClr val="tx1"/>
                </a:solidFill>
              </a:rPr>
              <a:t>tent_nbr</a:t>
            </a:r>
            <a:r>
              <a:rPr lang="en-US" sz="2968" dirty="0">
                <a:solidFill>
                  <a:schemeClr val="tx1"/>
                </a:solidFill>
              </a:rPr>
              <a:t> </a:t>
            </a:r>
          </a:p>
          <a:p>
            <a:pPr lvl="0"/>
            <a:r>
              <a:rPr lang="en-US" sz="2968" dirty="0">
                <a:solidFill>
                  <a:schemeClr val="tx1"/>
                </a:solidFill>
              </a:rPr>
              <a:t>    </a:t>
            </a:r>
            <a:r>
              <a:rPr lang="en-US" sz="2968" dirty="0" err="1">
                <a:solidFill>
                  <a:schemeClr val="tx1"/>
                </a:solidFill>
              </a:rPr>
              <a:t>tent_name</a:t>
            </a:r>
            <a:r>
              <a:rPr lang="en-US" sz="2968" dirty="0">
                <a:solidFill>
                  <a:schemeClr val="tx1"/>
                </a:solidFill>
              </a:rPr>
              <a:t> </a:t>
            </a:r>
          </a:p>
          <a:p>
            <a:pPr lvl="0"/>
            <a:r>
              <a:rPr lang="en-US" sz="2968" dirty="0">
                <a:solidFill>
                  <a:schemeClr val="tx1"/>
                </a:solidFill>
              </a:rPr>
              <a:t>    </a:t>
            </a:r>
            <a:r>
              <a:rPr lang="en-US" sz="2968" dirty="0" err="1">
                <a:solidFill>
                  <a:schemeClr val="tx1"/>
                </a:solidFill>
              </a:rPr>
              <a:t>tent_location</a:t>
            </a:r>
            <a:r>
              <a:rPr lang="en-US" sz="2968" dirty="0">
                <a:solidFill>
                  <a:schemeClr val="tx1"/>
                </a:solidFill>
              </a:rPr>
              <a:t> </a:t>
            </a:r>
          </a:p>
        </p:txBody>
      </p:sp>
    </p:spTree>
    <p:extLst>
      <p:ext uri="{BB962C8B-B14F-4D97-AF65-F5344CB8AC3E}">
        <p14:creationId xmlns:p14="http://schemas.microsoft.com/office/powerpoint/2010/main" val="313178380"/>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1+#ppt_w/2"/>
                                          </p:val>
                                        </p:tav>
                                        <p:tav tm="100000">
                                          <p:val>
                                            <p:strVal val="#ppt_x"/>
                                          </p:val>
                                        </p:tav>
                                      </p:tavLst>
                                    </p:anim>
                                    <p:anim calcmode="lin" valueType="num">
                                      <p:cBhvr additive="base">
                                        <p:cTn id="8" dur="500" fill="hold"/>
                                        <p:tgtEl>
                                          <p:spTgt spid="717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p:nvPr/>
        </p:nvSpPr>
        <p:spPr>
          <a:xfrm>
            <a:off x="0" y="0"/>
            <a:ext cx="20104100" cy="701675"/>
          </a:xfrm>
          <a:custGeom>
            <a:avLst/>
            <a:gdLst/>
            <a:ahLst/>
            <a:cxnLst/>
            <a:rect l="l" t="t" r="r" b="b"/>
            <a:pathLst>
              <a:path w="20104100" h="1036955">
                <a:moveTo>
                  <a:pt x="0" y="1036617"/>
                </a:moveTo>
                <a:lnTo>
                  <a:pt x="20104099" y="1036617"/>
                </a:lnTo>
                <a:lnTo>
                  <a:pt x="20104099" y="0"/>
                </a:lnTo>
                <a:lnTo>
                  <a:pt x="0" y="0"/>
                </a:lnTo>
                <a:lnTo>
                  <a:pt x="0" y="1036617"/>
                </a:lnTo>
                <a:close/>
              </a:path>
            </a:pathLst>
          </a:custGeom>
          <a:solidFill>
            <a:srgbClr val="414042"/>
          </a:solidFill>
        </p:spPr>
        <p:txBody>
          <a:bodyPr wrap="square" lIns="0" tIns="0" rIns="0" bIns="0" rtlCol="0"/>
          <a:lstStyle/>
          <a:p>
            <a:endParaRPr>
              <a:latin typeface="Ubuntu" panose="020B050403060203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5700" y="1602711"/>
            <a:ext cx="7620000" cy="1320800"/>
          </a:xfrm>
          <a:prstGeom prst="rect">
            <a:avLst/>
          </a:prstGeom>
        </p:spPr>
      </p:pic>
      <p:sp>
        <p:nvSpPr>
          <p:cNvPr id="6" name="Rectangle 5"/>
          <p:cNvSpPr/>
          <p:nvPr/>
        </p:nvSpPr>
        <p:spPr>
          <a:xfrm>
            <a:off x="4117221" y="3157274"/>
            <a:ext cx="11869660" cy="584775"/>
          </a:xfrm>
          <a:prstGeom prst="rect">
            <a:avLst/>
          </a:prstGeom>
        </p:spPr>
        <p:txBody>
          <a:bodyPr wrap="none">
            <a:spAutoFit/>
          </a:bodyPr>
          <a:lstStyle/>
          <a:p>
            <a:pPr algn="ctr"/>
            <a:r>
              <a:rPr lang="en-US" sz="3200" dirty="0">
                <a:latin typeface="Ubuntu" panose="020B0504030602030204" pitchFamily="34" charset="0"/>
                <a:ea typeface="Ubuntu Light" charset="0"/>
                <a:cs typeface="Ubuntu Light" charset="0"/>
              </a:rPr>
              <a:t>The </a:t>
            </a:r>
            <a:r>
              <a:rPr lang="en-US" sz="3200" dirty="0">
                <a:solidFill>
                  <a:srgbClr val="C41B2F"/>
                </a:solidFill>
                <a:latin typeface="Ubuntu" panose="020B0504030602030204" pitchFamily="34" charset="0"/>
                <a:ea typeface="Ubuntu Medium" charset="0"/>
                <a:cs typeface="Ubuntu Medium" charset="0"/>
              </a:rPr>
              <a:t>One</a:t>
            </a:r>
            <a:r>
              <a:rPr lang="en-US" sz="3200" dirty="0">
                <a:latin typeface="Ubuntu" panose="020B0504030602030204" pitchFamily="34" charset="0"/>
                <a:ea typeface="Ubuntu Light" charset="0"/>
                <a:cs typeface="Ubuntu Light" charset="0"/>
              </a:rPr>
              <a:t> Platform for Physical, Virtual, and Cloud Performance.</a:t>
            </a:r>
          </a:p>
        </p:txBody>
      </p:sp>
      <p:sp>
        <p:nvSpPr>
          <p:cNvPr id="2" name="AutoShape 2" descr="Win Sentry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Ubuntu" panose="020B0504030602030204" pitchFamily="34" charset="0"/>
            </a:endParaRPr>
          </a:p>
        </p:txBody>
      </p:sp>
      <p:sp>
        <p:nvSpPr>
          <p:cNvPr id="7" name="Content Placeholder 6"/>
          <p:cNvSpPr>
            <a:spLocks noGrp="1"/>
          </p:cNvSpPr>
          <p:nvPr>
            <p:ph sz="quarter" idx="10"/>
          </p:nvPr>
        </p:nvSpPr>
        <p:spPr>
          <a:xfrm>
            <a:off x="582068" y="4243515"/>
            <a:ext cx="8991600" cy="2831544"/>
          </a:xfrm>
        </p:spPr>
        <p:txBody>
          <a:bodyPr lIns="228600"/>
          <a:lstStyle/>
          <a:p>
            <a:pPr algn="ctr"/>
            <a:r>
              <a:rPr lang="en-US" sz="3200" u="sng" dirty="0"/>
              <a:t>Free e-books</a:t>
            </a:r>
          </a:p>
          <a:p>
            <a:r>
              <a:rPr lang="en-US" sz="2000" i="1" dirty="0"/>
              <a:t>In these books, you will find useful, hand-picked articles that will help give insight into some of your most vexing performance problems. These articles were written by several of the SQL Server industry's leading experts, including Aaron Bertrand, Paul White, Paul Randal, Jonathan </a:t>
            </a:r>
            <a:r>
              <a:rPr lang="en-US" sz="2000" i="1" dirty="0" err="1"/>
              <a:t>Kehayias</a:t>
            </a:r>
            <a:r>
              <a:rPr lang="en-US" sz="2000" i="1" dirty="0"/>
              <a:t>, Erin </a:t>
            </a:r>
            <a:r>
              <a:rPr lang="en-US" sz="2000" i="1" dirty="0" err="1"/>
              <a:t>Stellato</a:t>
            </a:r>
            <a:r>
              <a:rPr lang="en-US" sz="2000" i="1" dirty="0"/>
              <a:t>, Glenn Berry, and Joe Sack.</a:t>
            </a:r>
          </a:p>
          <a:p>
            <a:endParaRPr lang="en-US" sz="2000" dirty="0"/>
          </a:p>
          <a:p>
            <a:pPr algn="ctr"/>
            <a:r>
              <a:rPr lang="en-US" sz="3200" dirty="0">
                <a:solidFill>
                  <a:srgbClr val="C00000"/>
                </a:solidFill>
                <a:hlinkClick r:id="rId4"/>
              </a:rPr>
              <a:t>http://</a:t>
            </a:r>
            <a:r>
              <a:rPr lang="en-US" sz="3200" dirty="0" smtClean="0">
                <a:solidFill>
                  <a:srgbClr val="C00000"/>
                </a:solidFill>
                <a:hlinkClick r:id="rId4"/>
              </a:rPr>
              <a:t>www.sentryone.com/ebooks</a:t>
            </a:r>
            <a:r>
              <a:rPr lang="en-US" sz="3200" dirty="0">
                <a:solidFill>
                  <a:srgbClr val="C00000"/>
                </a:solidFill>
                <a:hlinkClick r:id="rId4"/>
              </a:rPr>
              <a:t>/</a:t>
            </a:r>
            <a:endParaRPr lang="en-US" sz="1800" dirty="0"/>
          </a:p>
        </p:txBody>
      </p:sp>
      <p:sp>
        <p:nvSpPr>
          <p:cNvPr id="8" name="Content Placeholder 7"/>
          <p:cNvSpPr>
            <a:spLocks noGrp="1"/>
          </p:cNvSpPr>
          <p:nvPr>
            <p:ph sz="quarter" idx="11"/>
          </p:nvPr>
        </p:nvSpPr>
        <p:spPr>
          <a:xfrm>
            <a:off x="10405789" y="4243515"/>
            <a:ext cx="8991600" cy="5293757"/>
          </a:xfrm>
        </p:spPr>
        <p:txBody>
          <a:bodyPr lIns="228600"/>
          <a:lstStyle/>
          <a:p>
            <a:pPr algn="ctr" fontAlgn="base"/>
            <a:r>
              <a:rPr lang="en-US" sz="3200" u="sng" dirty="0"/>
              <a:t>Websites</a:t>
            </a:r>
            <a:endParaRPr lang="en-US" sz="2800" u="sng" dirty="0"/>
          </a:p>
          <a:p>
            <a:pPr fontAlgn="base"/>
            <a:r>
              <a:rPr lang="en-US" sz="2400" dirty="0">
                <a:solidFill>
                  <a:srgbClr val="C41B2F"/>
                </a:solidFill>
                <a:hlinkClick r:id="rId5"/>
              </a:rPr>
              <a:t>SQLPerformance.com</a:t>
            </a:r>
            <a:r>
              <a:rPr lang="en-US" sz="2400" dirty="0"/>
              <a:t> provides innovative and practical solutions for improving SQL Server performance.</a:t>
            </a:r>
          </a:p>
          <a:p>
            <a:pPr fontAlgn="base"/>
            <a:endParaRPr lang="en-US" sz="2400" dirty="0"/>
          </a:p>
          <a:p>
            <a:pPr fontAlgn="base"/>
            <a:r>
              <a:rPr lang="en-US" sz="2400" dirty="0">
                <a:hlinkClick r:id="rId6"/>
              </a:rPr>
              <a:t>Answers.SQLPerformance.com</a:t>
            </a:r>
            <a:r>
              <a:rPr lang="en-US" sz="2400" dirty="0"/>
              <a:t> is a Q&amp;A site where you can upload query plans directly from Plan Explorer and have questions answered from MVPs, staff, and expert Paul White.</a:t>
            </a:r>
          </a:p>
          <a:p>
            <a:pPr fontAlgn="base"/>
            <a:endParaRPr lang="en-US" sz="2400" dirty="0"/>
          </a:p>
          <a:p>
            <a:pPr fontAlgn="base"/>
            <a:r>
              <a:rPr lang="en-US" sz="2400" dirty="0">
                <a:hlinkClick r:id="rId7"/>
              </a:rPr>
              <a:t>SQLSentry.TV</a:t>
            </a:r>
            <a:r>
              <a:rPr lang="en-US" sz="2400" dirty="0"/>
              <a:t> offers an inside look into the world of SentryOne with videos on query tuning and product demos.</a:t>
            </a:r>
          </a:p>
          <a:p>
            <a:pPr fontAlgn="base"/>
            <a:endParaRPr lang="en-US" sz="2400" dirty="0"/>
          </a:p>
          <a:p>
            <a:pPr fontAlgn="base"/>
            <a:r>
              <a:rPr lang="en-US" sz="2400" dirty="0">
                <a:hlinkClick r:id="rId8"/>
              </a:rPr>
              <a:t>Blogs.SentryOne.com</a:t>
            </a:r>
            <a:r>
              <a:rPr lang="en-US" sz="2400" dirty="0"/>
              <a:t> is where you can find all of our team members’ blogs as well as important information about the latest updates to SentryOne software, SQL Server and server performance issues.</a:t>
            </a:r>
          </a:p>
        </p:txBody>
      </p:sp>
      <p:sp>
        <p:nvSpPr>
          <p:cNvPr id="4" name="Title 3"/>
          <p:cNvSpPr>
            <a:spLocks noGrp="1"/>
          </p:cNvSpPr>
          <p:nvPr>
            <p:ph type="title"/>
          </p:nvPr>
        </p:nvSpPr>
        <p:spPr/>
        <p:txBody>
          <a:bodyPr/>
          <a:lstStyle/>
          <a:p>
            <a:r>
              <a:rPr lang="en-US" dirty="0">
                <a:latin typeface="Ubuntu" panose="020B0504030602030204" pitchFamily="34" charset="0"/>
              </a:rPr>
              <a:t>Free Resources</a:t>
            </a:r>
          </a:p>
        </p:txBody>
      </p:sp>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1725" y="8066913"/>
            <a:ext cx="2272374" cy="2940718"/>
          </a:xfrm>
          <a:prstGeom prst="rect">
            <a:avLst/>
          </a:prstGeom>
        </p:spPr>
      </p:pic>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87746" y="7098486"/>
            <a:ext cx="2272374" cy="2940718"/>
          </a:xfrm>
          <a:prstGeom prst="rect">
            <a:avLst/>
          </a:prstGeom>
        </p:spPr>
      </p:pic>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41681" y="8066913"/>
            <a:ext cx="2272374" cy="2940718"/>
          </a:xfrm>
          <a:prstGeom prst="rect">
            <a:avLst/>
          </a:prstGeom>
        </p:spPr>
      </p:pic>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73654" y="7098486"/>
            <a:ext cx="2272374" cy="2940718"/>
          </a:xfrm>
          <a:prstGeom prst="rect">
            <a:avLst/>
          </a:prstGeom>
        </p:spPr>
      </p:pic>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023375" y="8066913"/>
            <a:ext cx="2272374" cy="2940718"/>
          </a:xfrm>
          <a:prstGeom prst="rect">
            <a:avLst/>
          </a:prstGeom>
        </p:spPr>
      </p:pic>
    </p:spTree>
    <p:extLst>
      <p:ext uri="{BB962C8B-B14F-4D97-AF65-F5344CB8AC3E}">
        <p14:creationId xmlns:p14="http://schemas.microsoft.com/office/powerpoint/2010/main" val="3805670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59299" y="0"/>
            <a:ext cx="9985502" cy="615553"/>
          </a:xfrm>
        </p:spPr>
        <p:txBody>
          <a:bodyPr/>
          <a:lstStyle/>
          <a:p>
            <a:r>
              <a:rPr lang="en-US" sz="4000" dirty="0" smtClean="0">
                <a:latin typeface="+mj-lt"/>
              </a:rPr>
              <a:t>Recap of Normalization</a:t>
            </a:r>
            <a:endParaRPr lang="en-US" sz="4000" dirty="0">
              <a:latin typeface="+mj-lt"/>
            </a:endParaRPr>
          </a:p>
        </p:txBody>
      </p:sp>
      <p:sp>
        <p:nvSpPr>
          <p:cNvPr id="7" name="Content Placeholder 4"/>
          <p:cNvSpPr>
            <a:spLocks noGrp="1"/>
          </p:cNvSpPr>
          <p:nvPr>
            <p:ph idx="1"/>
          </p:nvPr>
        </p:nvSpPr>
        <p:spPr>
          <a:xfrm>
            <a:off x="1005205" y="1208314"/>
            <a:ext cx="18093690" cy="8648521"/>
          </a:xfrm>
        </p:spPr>
        <p:txBody>
          <a:bodyPr/>
          <a:lstStyle/>
          <a:p>
            <a:pPr marL="571500" indent="-571500">
              <a:buFont typeface="Arial" panose="020B0604020202020204" pitchFamily="34" charset="0"/>
              <a:buChar char="•"/>
            </a:pPr>
            <a:r>
              <a:rPr lang="en-US" dirty="0">
                <a:solidFill>
                  <a:schemeClr val="tx1">
                    <a:lumMod val="75000"/>
                  </a:schemeClr>
                </a:solidFill>
              </a:rPr>
              <a:t>Normalization:</a:t>
            </a:r>
          </a:p>
          <a:p>
            <a:pPr marL="1028700" lvl="1" indent="-571500">
              <a:buFont typeface="Arial" panose="020B0604020202020204" pitchFamily="34" charset="0"/>
              <a:buChar char="•"/>
            </a:pPr>
            <a:r>
              <a:rPr lang="en-US" sz="2800" dirty="0">
                <a:solidFill>
                  <a:schemeClr val="tx1">
                    <a:lumMod val="75000"/>
                  </a:schemeClr>
                </a:solidFill>
              </a:rPr>
              <a:t>Reduces redundant data.</a:t>
            </a:r>
          </a:p>
          <a:p>
            <a:pPr marL="1028700" lvl="1" indent="-571500">
              <a:buFont typeface="Arial" panose="020B0604020202020204" pitchFamily="34" charset="0"/>
              <a:buChar char="•"/>
            </a:pPr>
            <a:r>
              <a:rPr lang="en-US" sz="2800" dirty="0">
                <a:solidFill>
                  <a:schemeClr val="tx1">
                    <a:lumMod val="75000"/>
                  </a:schemeClr>
                </a:solidFill>
              </a:rPr>
              <a:t>Organizes data so that future changes to tables are easier.</a:t>
            </a:r>
          </a:p>
          <a:p>
            <a:pPr marL="1028700" lvl="1" indent="-571500">
              <a:buFont typeface="Arial" panose="020B0604020202020204" pitchFamily="34" charset="0"/>
              <a:buChar char="•"/>
            </a:pPr>
            <a:r>
              <a:rPr lang="en-US" sz="2800" dirty="0">
                <a:solidFill>
                  <a:schemeClr val="tx1">
                    <a:lumMod val="75000"/>
                  </a:schemeClr>
                </a:solidFill>
              </a:rPr>
              <a:t>Ensure data quality throughout data manipulation operations.</a:t>
            </a:r>
          </a:p>
          <a:p>
            <a:pPr marL="571500" indent="-571500">
              <a:buFont typeface="Arial" panose="020B0604020202020204" pitchFamily="34" charset="0"/>
              <a:buChar char="•"/>
            </a:pPr>
            <a:r>
              <a:rPr lang="en-US" dirty="0">
                <a:solidFill>
                  <a:schemeClr val="tx1">
                    <a:lumMod val="75000"/>
                  </a:schemeClr>
                </a:solidFill>
              </a:rPr>
              <a:t>1NF tables:</a:t>
            </a:r>
          </a:p>
          <a:p>
            <a:pPr marL="1028700" lvl="1" indent="-571500">
              <a:buFont typeface="Arial" panose="020B0604020202020204" pitchFamily="34" charset="0"/>
              <a:buChar char="•"/>
            </a:pPr>
            <a:r>
              <a:rPr lang="en-US" sz="2800" dirty="0">
                <a:solidFill>
                  <a:schemeClr val="tx1">
                    <a:lumMod val="75000"/>
                  </a:schemeClr>
                </a:solidFill>
              </a:rPr>
              <a:t>Contain no repeating fields. </a:t>
            </a:r>
          </a:p>
          <a:p>
            <a:pPr marL="571500" indent="-571500">
              <a:buFont typeface="Arial" panose="020B0604020202020204" pitchFamily="34" charset="0"/>
              <a:buChar char="•"/>
            </a:pPr>
            <a:r>
              <a:rPr lang="en-US" dirty="0">
                <a:solidFill>
                  <a:schemeClr val="tx1">
                    <a:lumMod val="75000"/>
                  </a:schemeClr>
                </a:solidFill>
              </a:rPr>
              <a:t>2NF tables:</a:t>
            </a:r>
          </a:p>
          <a:p>
            <a:pPr marL="1028700" lvl="1" indent="-571500">
              <a:buFont typeface="Arial" panose="020B0604020202020204" pitchFamily="34" charset="0"/>
              <a:buChar char="•"/>
            </a:pPr>
            <a:r>
              <a:rPr lang="en-US" sz="2800" dirty="0" smtClean="0">
                <a:solidFill>
                  <a:schemeClr val="tx1">
                    <a:lumMod val="75000"/>
                  </a:schemeClr>
                </a:solidFill>
              </a:rPr>
              <a:t>Are 1NF, plus…</a:t>
            </a:r>
          </a:p>
          <a:p>
            <a:pPr marL="1028700" lvl="1" indent="-571500">
              <a:buFont typeface="Arial" panose="020B0604020202020204" pitchFamily="34" charset="0"/>
              <a:buChar char="•"/>
            </a:pPr>
            <a:r>
              <a:rPr lang="en-US" sz="2800" dirty="0" smtClean="0">
                <a:solidFill>
                  <a:schemeClr val="tx1">
                    <a:lumMod val="75000"/>
                  </a:schemeClr>
                </a:solidFill>
              </a:rPr>
              <a:t>Have </a:t>
            </a:r>
            <a:r>
              <a:rPr lang="en-US" sz="2800" dirty="0">
                <a:solidFill>
                  <a:schemeClr val="tx1">
                    <a:lumMod val="75000"/>
                  </a:schemeClr>
                </a:solidFill>
              </a:rPr>
              <a:t>a multiple-field primary key, but each non-key field relates to all of the fields making up the primary key. </a:t>
            </a:r>
          </a:p>
          <a:p>
            <a:pPr marL="571500" indent="-571500">
              <a:buFont typeface="Arial" panose="020B0604020202020204" pitchFamily="34" charset="0"/>
              <a:buChar char="•"/>
            </a:pPr>
            <a:r>
              <a:rPr lang="en-US" dirty="0">
                <a:solidFill>
                  <a:schemeClr val="tx1">
                    <a:lumMod val="75000"/>
                  </a:schemeClr>
                </a:solidFill>
              </a:rPr>
              <a:t>3NF tables: </a:t>
            </a:r>
          </a:p>
          <a:p>
            <a:pPr marL="1028700" lvl="1" indent="-571500">
              <a:buFont typeface="Arial" panose="020B0604020202020204" pitchFamily="34" charset="0"/>
              <a:buChar char="•"/>
            </a:pPr>
            <a:r>
              <a:rPr lang="en-US" sz="2800" dirty="0" smtClean="0">
                <a:solidFill>
                  <a:schemeClr val="tx1">
                    <a:lumMod val="75000"/>
                  </a:schemeClr>
                </a:solidFill>
              </a:rPr>
              <a:t>Are 2NF, plus…</a:t>
            </a:r>
          </a:p>
          <a:p>
            <a:pPr marL="1028700" lvl="1" indent="-571500">
              <a:buFont typeface="Arial" panose="020B0604020202020204" pitchFamily="34" charset="0"/>
              <a:buChar char="•"/>
            </a:pPr>
            <a:r>
              <a:rPr lang="en-US" sz="2800" dirty="0" smtClean="0">
                <a:solidFill>
                  <a:schemeClr val="tx1">
                    <a:lumMod val="75000"/>
                  </a:schemeClr>
                </a:solidFill>
              </a:rPr>
              <a:t>Have </a:t>
            </a:r>
            <a:r>
              <a:rPr lang="en-US" sz="2800" dirty="0">
                <a:solidFill>
                  <a:schemeClr val="tx1">
                    <a:lumMod val="75000"/>
                  </a:schemeClr>
                </a:solidFill>
              </a:rPr>
              <a:t>a single-field primary key and requires that each non-key field be a direct description of the primary key field. </a:t>
            </a:r>
            <a:endParaRPr lang="en-US" sz="2800" dirty="0" smtClean="0">
              <a:solidFill>
                <a:schemeClr val="tx1">
                  <a:lumMod val="75000"/>
                </a:schemeClr>
              </a:solidFill>
            </a:endParaRPr>
          </a:p>
          <a:p>
            <a:pPr marL="571500" indent="-571500">
              <a:buFont typeface="Arial" panose="020B0604020202020204" pitchFamily="34" charset="0"/>
              <a:buChar char="•"/>
            </a:pPr>
            <a:endParaRPr lang="en-US" sz="4600" dirty="0">
              <a:solidFill>
                <a:schemeClr val="tx1">
                  <a:lumMod val="75000"/>
                </a:schemeClr>
              </a:solidFill>
            </a:endParaRPr>
          </a:p>
          <a:p>
            <a:pPr marL="571500" indent="-571500">
              <a:buFont typeface="Arial" panose="020B0604020202020204" pitchFamily="34" charset="0"/>
              <a:buChar char="•"/>
            </a:pPr>
            <a:r>
              <a:rPr lang="en-US" dirty="0" smtClean="0">
                <a:solidFill>
                  <a:schemeClr val="tx1">
                    <a:lumMod val="75000"/>
                  </a:schemeClr>
                </a:solidFill>
              </a:rPr>
              <a:t>Denormalization:</a:t>
            </a:r>
          </a:p>
          <a:p>
            <a:pPr marL="1033463" lvl="1" indent="-576263">
              <a:buFont typeface="Arial" panose="020B0604020202020204" pitchFamily="34" charset="0"/>
              <a:buChar char="•"/>
            </a:pPr>
            <a:r>
              <a:rPr lang="en-US" sz="2800" kern="1200" dirty="0" smtClean="0">
                <a:solidFill>
                  <a:schemeClr val="tx1"/>
                </a:solidFill>
              </a:rPr>
              <a:t>Improves performance by reducing joins, as well as simplified </a:t>
            </a:r>
            <a:r>
              <a:rPr lang="en-US" sz="2800" kern="1200" dirty="0">
                <a:solidFill>
                  <a:schemeClr val="tx1"/>
                </a:solidFill>
              </a:rPr>
              <a:t>data retrieval and </a:t>
            </a:r>
            <a:r>
              <a:rPr lang="en-US" sz="2800" kern="1200" dirty="0" smtClean="0">
                <a:solidFill>
                  <a:schemeClr val="tx1"/>
                </a:solidFill>
              </a:rPr>
              <a:t>manipulation.</a:t>
            </a:r>
          </a:p>
          <a:p>
            <a:pPr marL="1033463" lvl="1" indent="-576263">
              <a:buFont typeface="Arial" panose="020B0604020202020204" pitchFamily="34" charset="0"/>
              <a:buChar char="•"/>
            </a:pPr>
            <a:r>
              <a:rPr lang="en-US" sz="2800" kern="1200" dirty="0" smtClean="0">
                <a:solidFill>
                  <a:schemeClr val="tx1"/>
                </a:solidFill>
              </a:rPr>
              <a:t>Lessens tempdb usage and decreases calculations and aggregations needed for summary </a:t>
            </a:r>
            <a:r>
              <a:rPr lang="en-US" sz="2800" kern="1200" dirty="0">
                <a:solidFill>
                  <a:schemeClr val="tx1"/>
                </a:solidFill>
              </a:rPr>
              <a:t>reports</a:t>
            </a:r>
            <a:r>
              <a:rPr lang="en-US" sz="2800" kern="1200" dirty="0" smtClean="0">
                <a:solidFill>
                  <a:schemeClr val="tx1"/>
                </a:solidFill>
              </a:rPr>
              <a:t>.</a:t>
            </a:r>
          </a:p>
          <a:p>
            <a:pPr marL="1033463" lvl="1" indent="-576263">
              <a:buFont typeface="Arial" panose="020B0604020202020204" pitchFamily="34" charset="0"/>
              <a:buChar char="•"/>
            </a:pPr>
            <a:r>
              <a:rPr lang="en-US" sz="2800" kern="1200" dirty="0" smtClean="0">
                <a:solidFill>
                  <a:schemeClr val="tx1"/>
                </a:solidFill>
              </a:rPr>
              <a:t>Consumes more storage space. </a:t>
            </a:r>
          </a:p>
          <a:p>
            <a:pPr marL="1033463" lvl="1" indent="-576263">
              <a:buFont typeface="Arial" panose="020B0604020202020204" pitchFamily="34" charset="0"/>
              <a:buChar char="•"/>
            </a:pPr>
            <a:r>
              <a:rPr lang="en-US" sz="2800" kern="1200" dirty="0" smtClean="0">
                <a:solidFill>
                  <a:schemeClr val="tx1"/>
                </a:solidFill>
              </a:rPr>
              <a:t>Typically used for reporting and BI, but </a:t>
            </a:r>
            <a:r>
              <a:rPr lang="en-US" sz="2800" i="1" kern="1200" dirty="0" smtClean="0">
                <a:solidFill>
                  <a:schemeClr val="tx1"/>
                </a:solidFill>
              </a:rPr>
              <a:t>not </a:t>
            </a:r>
            <a:r>
              <a:rPr lang="en-US" sz="2800" kern="1200" dirty="0" smtClean="0">
                <a:solidFill>
                  <a:schemeClr val="tx1"/>
                </a:solidFill>
              </a:rPr>
              <a:t>in transaction-processing systems.</a:t>
            </a:r>
            <a:endParaRPr lang="en-US" sz="2800" kern="1200" dirty="0">
              <a:solidFill>
                <a:schemeClr val="tx1"/>
              </a:solidFill>
            </a:endParaRPr>
          </a:p>
        </p:txBody>
      </p:sp>
    </p:spTree>
    <p:extLst>
      <p:ext uri="{BB962C8B-B14F-4D97-AF65-F5344CB8AC3E}">
        <p14:creationId xmlns:p14="http://schemas.microsoft.com/office/powerpoint/2010/main" val="132345417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
                                            <p:txEl>
                                              <p:pRg st="16" end="1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250" y="92075"/>
            <a:ext cx="18897600" cy="677108"/>
          </a:xfrm>
        </p:spPr>
        <p:txBody>
          <a:bodyPr/>
          <a:lstStyle/>
          <a:p>
            <a:r>
              <a:rPr lang="en-US" dirty="0" smtClean="0"/>
              <a:t>Designing for Concurrency</a:t>
            </a:r>
            <a:endParaRPr lang="en-US" dirty="0"/>
          </a:p>
        </p:txBody>
      </p:sp>
      <p:sp>
        <p:nvSpPr>
          <p:cNvPr id="3" name="Content Placeholder 2"/>
          <p:cNvSpPr>
            <a:spLocks noGrp="1"/>
          </p:cNvSpPr>
          <p:nvPr>
            <p:ph sz="quarter" idx="10"/>
          </p:nvPr>
        </p:nvSpPr>
        <p:spPr>
          <a:xfrm>
            <a:off x="603250" y="1235075"/>
            <a:ext cx="18897600" cy="8125301"/>
          </a:xfrm>
        </p:spPr>
        <p:txBody>
          <a:bodyPr/>
          <a:lstStyle/>
          <a:p>
            <a:pPr marL="914400" indent="-914400">
              <a:buFont typeface="Arial" panose="020B0604020202020204" pitchFamily="34" charset="0"/>
              <a:buChar char="•"/>
            </a:pPr>
            <a:r>
              <a:rPr lang="en-US" sz="4400" b="1" dirty="0" smtClean="0">
                <a:solidFill>
                  <a:schemeClr val="tx1">
                    <a:lumMod val="75000"/>
                  </a:schemeClr>
                </a:solidFill>
              </a:rPr>
              <a:t>Blocking and Deadlocking:</a:t>
            </a:r>
          </a:p>
          <a:p>
            <a:pPr marL="1371600" lvl="1" indent="-914400">
              <a:buFont typeface="Arial" panose="020B0604020202020204" pitchFamily="34" charset="0"/>
              <a:buChar char="•"/>
            </a:pPr>
            <a:r>
              <a:rPr lang="en-US" sz="4000" dirty="0" smtClean="0">
                <a:solidFill>
                  <a:schemeClr val="tx1">
                    <a:lumMod val="75000"/>
                  </a:schemeClr>
                </a:solidFill>
              </a:rPr>
              <a:t>SQL Server issues locks according to the type of </a:t>
            </a:r>
            <a:r>
              <a:rPr lang="en-US" sz="4000" i="1" dirty="0" smtClean="0">
                <a:solidFill>
                  <a:schemeClr val="tx1">
                    <a:lumMod val="75000"/>
                  </a:schemeClr>
                </a:solidFill>
              </a:rPr>
              <a:t>indexes</a:t>
            </a:r>
            <a:r>
              <a:rPr lang="en-US" sz="4000" dirty="0" smtClean="0">
                <a:solidFill>
                  <a:schemeClr val="tx1">
                    <a:lumMod val="75000"/>
                  </a:schemeClr>
                </a:solidFill>
              </a:rPr>
              <a:t> available and the kind of transaction. The locks are held until the transaction is complete.</a:t>
            </a:r>
          </a:p>
          <a:p>
            <a:pPr marL="1371600" lvl="1" indent="-914400">
              <a:buFont typeface="Arial" panose="020B0604020202020204" pitchFamily="34" charset="0"/>
              <a:buChar char="•"/>
            </a:pPr>
            <a:r>
              <a:rPr lang="en-US" sz="4000" dirty="0" smtClean="0">
                <a:solidFill>
                  <a:schemeClr val="tx1">
                    <a:lumMod val="75000"/>
                  </a:schemeClr>
                </a:solidFill>
              </a:rPr>
              <a:t>Whether and where you put indexes matters a lot for locking!</a:t>
            </a:r>
          </a:p>
          <a:p>
            <a:pPr marL="1371600" lvl="1" indent="-914400">
              <a:buFont typeface="Arial" panose="020B0604020202020204" pitchFamily="34" charset="0"/>
              <a:buChar char="•"/>
            </a:pPr>
            <a:r>
              <a:rPr lang="en-US" sz="4000" dirty="0" smtClean="0">
                <a:solidFill>
                  <a:schemeClr val="tx1">
                    <a:lumMod val="75000"/>
                  </a:schemeClr>
                </a:solidFill>
              </a:rPr>
              <a:t>It may start at row- or page-level locking, then escalate to a full table lock.</a:t>
            </a:r>
          </a:p>
          <a:p>
            <a:pPr marL="1371600" lvl="1" indent="-914400">
              <a:buFont typeface="Arial" panose="020B0604020202020204" pitchFamily="34" charset="0"/>
              <a:buChar char="•"/>
            </a:pPr>
            <a:r>
              <a:rPr lang="en-US" sz="4000" dirty="0" smtClean="0">
                <a:solidFill>
                  <a:schemeClr val="tx1">
                    <a:lumMod val="75000"/>
                  </a:schemeClr>
                </a:solidFill>
              </a:rPr>
              <a:t>Uses a mix of shared and exclusive locks to get work done quickly.</a:t>
            </a:r>
          </a:p>
          <a:p>
            <a:pPr marL="1371600" lvl="1" indent="-914400">
              <a:buFont typeface="Arial" panose="020B0604020202020204" pitchFamily="34" charset="0"/>
              <a:buChar char="•"/>
            </a:pPr>
            <a:endParaRPr lang="en-US" sz="4000" dirty="0" smtClean="0">
              <a:solidFill>
                <a:schemeClr val="tx1">
                  <a:lumMod val="75000"/>
                </a:schemeClr>
              </a:solidFill>
            </a:endParaRPr>
          </a:p>
          <a:p>
            <a:pPr marL="914400" indent="-914400">
              <a:buFont typeface="Arial" panose="020B0604020202020204" pitchFamily="34" charset="0"/>
              <a:buChar char="•"/>
            </a:pPr>
            <a:r>
              <a:rPr lang="en-US" sz="4400" b="1" dirty="0" err="1" smtClean="0">
                <a:solidFill>
                  <a:schemeClr val="tx1">
                    <a:lumMod val="75000"/>
                  </a:schemeClr>
                </a:solidFill>
              </a:rPr>
              <a:t>Versionstore</a:t>
            </a:r>
            <a:r>
              <a:rPr lang="en-US" sz="4400" dirty="0" smtClean="0">
                <a:solidFill>
                  <a:schemeClr val="tx1">
                    <a:lumMod val="75000"/>
                  </a:schemeClr>
                </a:solidFill>
              </a:rPr>
              <a:t>: Great for when writers are blocking readers.</a:t>
            </a:r>
          </a:p>
          <a:p>
            <a:pPr marL="1371600" lvl="1" indent="-914400">
              <a:buFont typeface="Arial" panose="020B0604020202020204" pitchFamily="34" charset="0"/>
              <a:buChar char="•"/>
            </a:pPr>
            <a:r>
              <a:rPr lang="en-US" sz="4000" dirty="0" smtClean="0">
                <a:solidFill>
                  <a:schemeClr val="tx1">
                    <a:lumMod val="75000"/>
                  </a:schemeClr>
                </a:solidFill>
              </a:rPr>
              <a:t>Implemented using READ COMMITTED SNAPSHOT ISOLATION</a:t>
            </a:r>
          </a:p>
          <a:p>
            <a:pPr marL="1371600" lvl="1" indent="-914400">
              <a:buFont typeface="Arial" panose="020B0604020202020204" pitchFamily="34" charset="0"/>
              <a:buChar char="•"/>
            </a:pPr>
            <a:r>
              <a:rPr lang="en-US" sz="4000" dirty="0" smtClean="0">
                <a:solidFill>
                  <a:schemeClr val="tx1">
                    <a:lumMod val="75000"/>
                  </a:schemeClr>
                </a:solidFill>
              </a:rPr>
              <a:t>Uses </a:t>
            </a:r>
            <a:r>
              <a:rPr lang="en-US" sz="4000" i="1" dirty="0" err="1" smtClean="0">
                <a:solidFill>
                  <a:schemeClr val="tx1">
                    <a:lumMod val="75000"/>
                  </a:schemeClr>
                </a:solidFill>
              </a:rPr>
              <a:t>bargeloads</a:t>
            </a:r>
            <a:r>
              <a:rPr lang="en-US" sz="4000" i="1" dirty="0" smtClean="0">
                <a:solidFill>
                  <a:schemeClr val="tx1">
                    <a:lumMod val="75000"/>
                  </a:schemeClr>
                </a:solidFill>
              </a:rPr>
              <a:t> </a:t>
            </a:r>
            <a:r>
              <a:rPr lang="en-US" sz="4000" dirty="0" smtClean="0">
                <a:solidFill>
                  <a:schemeClr val="tx1">
                    <a:lumMod val="75000"/>
                  </a:schemeClr>
                </a:solidFill>
              </a:rPr>
              <a:t>more tempdb</a:t>
            </a:r>
          </a:p>
          <a:p>
            <a:pPr marL="1371600" lvl="1" indent="-914400">
              <a:buFont typeface="Arial" panose="020B0604020202020204" pitchFamily="34" charset="0"/>
              <a:buChar char="•"/>
            </a:pPr>
            <a:r>
              <a:rPr lang="en-US" sz="4000" dirty="0" smtClean="0">
                <a:solidFill>
                  <a:schemeClr val="tx1">
                    <a:lumMod val="75000"/>
                  </a:schemeClr>
                </a:solidFill>
              </a:rPr>
              <a:t>Forces data pages to store 14-bytes for the </a:t>
            </a:r>
            <a:r>
              <a:rPr lang="en-US" sz="4000" dirty="0" err="1" smtClean="0">
                <a:solidFill>
                  <a:schemeClr val="tx1">
                    <a:lumMod val="75000"/>
                  </a:schemeClr>
                </a:solidFill>
              </a:rPr>
              <a:t>versionstored_id</a:t>
            </a:r>
            <a:r>
              <a:rPr lang="en-US" sz="4000" dirty="0" smtClean="0">
                <a:solidFill>
                  <a:schemeClr val="tx1">
                    <a:lumMod val="75000"/>
                  </a:schemeClr>
                </a:solidFill>
              </a:rPr>
              <a:t> per row in the user </a:t>
            </a:r>
            <a:r>
              <a:rPr lang="en-US" sz="4000" dirty="0" err="1" smtClean="0">
                <a:solidFill>
                  <a:schemeClr val="tx1">
                    <a:lumMod val="75000"/>
                  </a:schemeClr>
                </a:solidFill>
              </a:rPr>
              <a:t>datebase</a:t>
            </a:r>
            <a:r>
              <a:rPr lang="en-US" sz="4000" dirty="0" smtClean="0">
                <a:solidFill>
                  <a:schemeClr val="tx1">
                    <a:lumMod val="75000"/>
                  </a:schemeClr>
                </a:solidFill>
              </a:rPr>
              <a:t>, older versions can have longer chains (more scanning)</a:t>
            </a:r>
          </a:p>
          <a:p>
            <a:pPr marL="1371600" lvl="1" indent="-914400">
              <a:buFont typeface="Arial" panose="020B0604020202020204" pitchFamily="34" charset="0"/>
              <a:buChar char="•"/>
            </a:pPr>
            <a:r>
              <a:rPr lang="en-US" sz="4000" dirty="0" smtClean="0">
                <a:solidFill>
                  <a:schemeClr val="tx1">
                    <a:lumMod val="75000"/>
                  </a:schemeClr>
                </a:solidFill>
              </a:rPr>
              <a:t>Consumes more memory, I/O, and CPU for updates and deletes</a:t>
            </a:r>
          </a:p>
        </p:txBody>
      </p:sp>
    </p:spTree>
    <p:extLst>
      <p:ext uri="{BB962C8B-B14F-4D97-AF65-F5344CB8AC3E}">
        <p14:creationId xmlns:p14="http://schemas.microsoft.com/office/powerpoint/2010/main" val="26689347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250" y="92075"/>
            <a:ext cx="18897600" cy="677108"/>
          </a:xfrm>
        </p:spPr>
        <p:txBody>
          <a:bodyPr/>
          <a:lstStyle/>
          <a:p>
            <a:r>
              <a:rPr lang="en-US" dirty="0" smtClean="0"/>
              <a:t>Special Options for Better Performance</a:t>
            </a:r>
            <a:endParaRPr lang="en-US" dirty="0"/>
          </a:p>
        </p:txBody>
      </p:sp>
      <p:sp>
        <p:nvSpPr>
          <p:cNvPr id="3" name="Content Placeholder 2"/>
          <p:cNvSpPr>
            <a:spLocks noGrp="1"/>
          </p:cNvSpPr>
          <p:nvPr>
            <p:ph sz="quarter" idx="10"/>
          </p:nvPr>
        </p:nvSpPr>
        <p:spPr>
          <a:xfrm>
            <a:off x="603250" y="1235075"/>
            <a:ext cx="18897600" cy="7571303"/>
          </a:xfrm>
        </p:spPr>
        <p:txBody>
          <a:bodyPr/>
          <a:lstStyle/>
          <a:p>
            <a:pPr marL="914400" indent="-914400">
              <a:buFont typeface="Arial" panose="020B0604020202020204" pitchFamily="34" charset="0"/>
              <a:buChar char="•"/>
            </a:pPr>
            <a:r>
              <a:rPr lang="en-US" sz="4400" dirty="0" smtClean="0">
                <a:solidFill>
                  <a:schemeClr val="tx1">
                    <a:lumMod val="75000"/>
                  </a:schemeClr>
                </a:solidFill>
              </a:rPr>
              <a:t>Columnstore:</a:t>
            </a:r>
          </a:p>
          <a:p>
            <a:pPr marL="1371600" lvl="1" indent="-914400">
              <a:buFont typeface="Arial" panose="020B0604020202020204" pitchFamily="34" charset="0"/>
              <a:buChar char="•"/>
            </a:pPr>
            <a:r>
              <a:rPr lang="en-US" sz="4000" dirty="0" smtClean="0">
                <a:solidFill>
                  <a:schemeClr val="tx1">
                    <a:lumMod val="75000"/>
                  </a:schemeClr>
                </a:solidFill>
              </a:rPr>
              <a:t>Ideal for massive tables of 1M+ records in read-heavy workloads</a:t>
            </a:r>
          </a:p>
          <a:p>
            <a:pPr marL="1371600" lvl="1" indent="-914400">
              <a:buFont typeface="Arial" panose="020B0604020202020204" pitchFamily="34" charset="0"/>
              <a:buChar char="•"/>
            </a:pPr>
            <a:r>
              <a:rPr lang="en-US" sz="4000" dirty="0" smtClean="0">
                <a:solidFill>
                  <a:schemeClr val="tx1">
                    <a:lumMod val="75000"/>
                  </a:schemeClr>
                </a:solidFill>
              </a:rPr>
              <a:t>Excels in scenarios with aggregated results, multi-table joins (</a:t>
            </a:r>
            <a:r>
              <a:rPr lang="en-US" sz="4000" dirty="0" err="1" smtClean="0">
                <a:solidFill>
                  <a:schemeClr val="tx1">
                    <a:lumMod val="75000"/>
                  </a:schemeClr>
                </a:solidFill>
              </a:rPr>
              <a:t>esp</a:t>
            </a:r>
            <a:r>
              <a:rPr lang="en-US" sz="4000" dirty="0" smtClean="0">
                <a:solidFill>
                  <a:schemeClr val="tx1">
                    <a:lumMod val="75000"/>
                  </a:schemeClr>
                </a:solidFill>
              </a:rPr>
              <a:t> star and snowflake schemas), single-column joins between columnstore indexed table to other tables</a:t>
            </a:r>
          </a:p>
          <a:p>
            <a:pPr marL="1371600" lvl="1" indent="-914400">
              <a:buFont typeface="Arial" panose="020B0604020202020204" pitchFamily="34" charset="0"/>
              <a:buChar char="•"/>
            </a:pPr>
            <a:r>
              <a:rPr lang="en-US" sz="4000" dirty="0" smtClean="0">
                <a:solidFill>
                  <a:schemeClr val="tx1">
                    <a:lumMod val="75000"/>
                  </a:schemeClr>
                </a:solidFill>
              </a:rPr>
              <a:t>Often 4x to 14x faster. Much smaller consumption of disk and memory</a:t>
            </a:r>
          </a:p>
          <a:p>
            <a:pPr marL="914400" indent="-914400">
              <a:buFont typeface="Arial" panose="020B0604020202020204" pitchFamily="34" charset="0"/>
              <a:buChar char="•"/>
            </a:pPr>
            <a:r>
              <a:rPr lang="en-US" sz="4400" dirty="0" smtClean="0">
                <a:solidFill>
                  <a:schemeClr val="tx1">
                    <a:lumMod val="75000"/>
                  </a:schemeClr>
                </a:solidFill>
              </a:rPr>
              <a:t>In-Memory OLTP (</a:t>
            </a:r>
            <a:r>
              <a:rPr lang="en-US" sz="4400" dirty="0" err="1" smtClean="0">
                <a:solidFill>
                  <a:schemeClr val="tx1">
                    <a:lumMod val="75000"/>
                  </a:schemeClr>
                </a:solidFill>
              </a:rPr>
              <a:t>a.k.a</a:t>
            </a:r>
            <a:r>
              <a:rPr lang="en-US" sz="4400" dirty="0" smtClean="0">
                <a:solidFill>
                  <a:schemeClr val="tx1">
                    <a:lumMod val="75000"/>
                  </a:schemeClr>
                </a:solidFill>
              </a:rPr>
              <a:t> “</a:t>
            </a:r>
            <a:r>
              <a:rPr lang="en-US" sz="4400" dirty="0" err="1" smtClean="0">
                <a:solidFill>
                  <a:schemeClr val="tx1">
                    <a:lumMod val="75000"/>
                  </a:schemeClr>
                </a:solidFill>
              </a:rPr>
              <a:t>Hekaton</a:t>
            </a:r>
            <a:r>
              <a:rPr lang="en-US" sz="4400" dirty="0" smtClean="0">
                <a:solidFill>
                  <a:schemeClr val="tx1">
                    <a:lumMod val="75000"/>
                  </a:schemeClr>
                </a:solidFill>
              </a:rPr>
              <a:t>”)</a:t>
            </a:r>
          </a:p>
          <a:p>
            <a:pPr marL="1371600" lvl="1" indent="-914400">
              <a:buFont typeface="Arial" panose="020B0604020202020204" pitchFamily="34" charset="0"/>
              <a:buChar char="•"/>
            </a:pPr>
            <a:r>
              <a:rPr lang="en-US" sz="4000" dirty="0" smtClean="0">
                <a:solidFill>
                  <a:schemeClr val="tx1">
                    <a:lumMod val="75000"/>
                  </a:schemeClr>
                </a:solidFill>
              </a:rPr>
              <a:t>A completely new set of internals and architecture</a:t>
            </a:r>
          </a:p>
          <a:p>
            <a:pPr marL="1371600" lvl="1" indent="-914400">
              <a:buFont typeface="Arial" panose="020B0604020202020204" pitchFamily="34" charset="0"/>
              <a:buChar char="•"/>
            </a:pPr>
            <a:r>
              <a:rPr lang="en-US" sz="4000" dirty="0" smtClean="0">
                <a:solidFill>
                  <a:schemeClr val="tx1">
                    <a:lumMod val="75000"/>
                  </a:schemeClr>
                </a:solidFill>
              </a:rPr>
              <a:t>On greenfield applications, can return 16x to 40x speed improvements</a:t>
            </a:r>
          </a:p>
          <a:p>
            <a:pPr marL="914400" indent="-914400">
              <a:buFont typeface="Arial" panose="020B0604020202020204" pitchFamily="34" charset="0"/>
              <a:buChar char="•"/>
            </a:pPr>
            <a:r>
              <a:rPr lang="en-US" sz="4400" dirty="0" smtClean="0">
                <a:solidFill>
                  <a:schemeClr val="tx1">
                    <a:lumMod val="75000"/>
                  </a:schemeClr>
                </a:solidFill>
              </a:rPr>
              <a:t>Data compression:</a:t>
            </a:r>
          </a:p>
          <a:p>
            <a:pPr marL="1371600" lvl="1" indent="-914400">
              <a:buFont typeface="Arial" panose="020B0604020202020204" pitchFamily="34" charset="0"/>
              <a:buChar char="•"/>
            </a:pPr>
            <a:r>
              <a:rPr lang="en-US" sz="4000" dirty="0" smtClean="0">
                <a:solidFill>
                  <a:schemeClr val="tx1">
                    <a:lumMod val="75000"/>
                  </a:schemeClr>
                </a:solidFill>
              </a:rPr>
              <a:t>A physical implementation at page- and/or row-level</a:t>
            </a:r>
          </a:p>
          <a:p>
            <a:pPr marL="1371600" lvl="1" indent="-914400">
              <a:buFont typeface="Arial" panose="020B0604020202020204" pitchFamily="34" charset="0"/>
              <a:buChar char="•"/>
            </a:pPr>
            <a:r>
              <a:rPr lang="en-US" sz="4000" dirty="0" smtClean="0">
                <a:solidFill>
                  <a:schemeClr val="tx1">
                    <a:lumMod val="75000"/>
                  </a:schemeClr>
                </a:solidFill>
              </a:rPr>
              <a:t>Reduces I/O and memory consumption significantly*</a:t>
            </a:r>
          </a:p>
          <a:p>
            <a:pPr marL="1371600" lvl="1" indent="-914400">
              <a:buFont typeface="Arial" panose="020B0604020202020204" pitchFamily="34" charset="0"/>
              <a:buChar char="•"/>
            </a:pPr>
            <a:r>
              <a:rPr lang="en-US" sz="4000" dirty="0" smtClean="0">
                <a:solidFill>
                  <a:schemeClr val="tx1">
                    <a:lumMod val="75000"/>
                  </a:schemeClr>
                </a:solidFill>
              </a:rPr>
              <a:t>Slight increase in CPU** </a:t>
            </a:r>
          </a:p>
        </p:txBody>
      </p:sp>
    </p:spTree>
    <p:extLst>
      <p:ext uri="{BB962C8B-B14F-4D97-AF65-F5344CB8AC3E}">
        <p14:creationId xmlns:p14="http://schemas.microsoft.com/office/powerpoint/2010/main" val="32834918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995697" y="73174"/>
            <a:ext cx="17792129" cy="507831"/>
          </a:xfrm>
        </p:spPr>
        <p:txBody>
          <a:bodyPr/>
          <a:lstStyle/>
          <a:p>
            <a:r>
              <a:rPr lang="en-US" dirty="0" err="1" smtClean="0"/>
              <a:t>Rowstore</a:t>
            </a:r>
            <a:r>
              <a:rPr lang="en-US" dirty="0" smtClean="0"/>
              <a:t> Tables</a:t>
            </a:r>
            <a:endParaRPr lang="en-US" dirty="0"/>
          </a:p>
        </p:txBody>
      </p:sp>
      <p:sp>
        <p:nvSpPr>
          <p:cNvPr id="7" name="Rectangle 6"/>
          <p:cNvSpPr/>
          <p:nvPr/>
        </p:nvSpPr>
        <p:spPr>
          <a:xfrm>
            <a:off x="8746788" y="2603878"/>
            <a:ext cx="2673845" cy="1834499"/>
          </a:xfrm>
          <a:prstGeom prst="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957"/>
          </a:p>
        </p:txBody>
      </p:sp>
      <p:sp>
        <p:nvSpPr>
          <p:cNvPr id="39" name="TextBox 38"/>
          <p:cNvSpPr txBox="1"/>
          <p:nvPr/>
        </p:nvSpPr>
        <p:spPr>
          <a:xfrm>
            <a:off x="14645333" y="7633023"/>
            <a:ext cx="1585690" cy="2528384"/>
          </a:xfrm>
          <a:prstGeom prst="rect">
            <a:avLst/>
          </a:prstGeom>
          <a:noFill/>
        </p:spPr>
        <p:txBody>
          <a:bodyPr wrap="none" rtlCol="0">
            <a:spAutoFit/>
          </a:bodyPr>
          <a:lstStyle/>
          <a:p>
            <a:r>
              <a:rPr lang="en-US" sz="15830" dirty="0"/>
              <a:t>…</a:t>
            </a:r>
          </a:p>
        </p:txBody>
      </p:sp>
      <p:sp>
        <p:nvSpPr>
          <p:cNvPr id="42" name="TextBox 41"/>
          <p:cNvSpPr txBox="1"/>
          <p:nvPr/>
        </p:nvSpPr>
        <p:spPr>
          <a:xfrm>
            <a:off x="481628" y="6283515"/>
            <a:ext cx="1243225" cy="1310230"/>
          </a:xfrm>
          <a:prstGeom prst="rect">
            <a:avLst/>
          </a:prstGeom>
          <a:noFill/>
        </p:spPr>
        <p:txBody>
          <a:bodyPr wrap="none" rtlCol="0">
            <a:spAutoFit/>
          </a:bodyPr>
          <a:lstStyle/>
          <a:p>
            <a:pPr algn="ctr"/>
            <a:r>
              <a:rPr lang="en-US" sz="3957" dirty="0"/>
              <a:t>Leaf</a:t>
            </a:r>
          </a:p>
          <a:p>
            <a:pPr algn="ctr"/>
            <a:r>
              <a:rPr lang="en-US" sz="3957" dirty="0" smtClean="0"/>
              <a:t>Level</a:t>
            </a:r>
            <a:endParaRPr lang="en-US" sz="3957" dirty="0"/>
          </a:p>
        </p:txBody>
      </p:sp>
      <p:sp>
        <p:nvSpPr>
          <p:cNvPr id="74" name="TextBox 73"/>
          <p:cNvSpPr txBox="1"/>
          <p:nvPr/>
        </p:nvSpPr>
        <p:spPr>
          <a:xfrm>
            <a:off x="10231429" y="3827891"/>
            <a:ext cx="704039" cy="363048"/>
          </a:xfrm>
          <a:prstGeom prst="rect">
            <a:avLst/>
          </a:prstGeom>
          <a:solidFill>
            <a:srgbClr val="FFC000"/>
          </a:solidFill>
          <a:ln w="19050">
            <a:solidFill>
              <a:schemeClr val="bg1">
                <a:lumMod val="50000"/>
              </a:schemeClr>
            </a:solidFill>
          </a:ln>
        </p:spPr>
        <p:txBody>
          <a:bodyPr wrap="none" rtlCol="0">
            <a:spAutoFit/>
          </a:bodyPr>
          <a:lstStyle/>
          <a:p>
            <a:r>
              <a:rPr lang="en-US" sz="1759" dirty="0"/>
              <a:t>C1 C2</a:t>
            </a:r>
          </a:p>
        </p:txBody>
      </p:sp>
      <p:sp>
        <p:nvSpPr>
          <p:cNvPr id="76" name="TextBox 75"/>
          <p:cNvSpPr txBox="1"/>
          <p:nvPr/>
        </p:nvSpPr>
        <p:spPr>
          <a:xfrm>
            <a:off x="9057837" y="3825202"/>
            <a:ext cx="704039" cy="363048"/>
          </a:xfrm>
          <a:prstGeom prst="rect">
            <a:avLst/>
          </a:prstGeom>
          <a:solidFill>
            <a:srgbClr val="FFC000"/>
          </a:solidFill>
          <a:ln w="19050">
            <a:solidFill>
              <a:schemeClr val="bg1">
                <a:lumMod val="50000"/>
              </a:schemeClr>
            </a:solidFill>
          </a:ln>
        </p:spPr>
        <p:txBody>
          <a:bodyPr wrap="none" rtlCol="0">
            <a:spAutoFit/>
          </a:bodyPr>
          <a:lstStyle/>
          <a:p>
            <a:r>
              <a:rPr lang="en-US" sz="1759" dirty="0"/>
              <a:t>C1 C2</a:t>
            </a:r>
          </a:p>
        </p:txBody>
      </p:sp>
      <p:sp>
        <p:nvSpPr>
          <p:cNvPr id="77" name="TextBox 76"/>
          <p:cNvSpPr txBox="1"/>
          <p:nvPr/>
        </p:nvSpPr>
        <p:spPr>
          <a:xfrm>
            <a:off x="10231429" y="3332605"/>
            <a:ext cx="704039" cy="363048"/>
          </a:xfrm>
          <a:prstGeom prst="rect">
            <a:avLst/>
          </a:prstGeom>
          <a:solidFill>
            <a:srgbClr val="FFC000"/>
          </a:solidFill>
          <a:ln w="19050">
            <a:solidFill>
              <a:schemeClr val="bg1">
                <a:lumMod val="50000"/>
              </a:schemeClr>
            </a:solidFill>
          </a:ln>
        </p:spPr>
        <p:txBody>
          <a:bodyPr wrap="none" rtlCol="0">
            <a:spAutoFit/>
          </a:bodyPr>
          <a:lstStyle/>
          <a:p>
            <a:r>
              <a:rPr lang="en-US" sz="1759" dirty="0"/>
              <a:t>C1 C2</a:t>
            </a:r>
          </a:p>
        </p:txBody>
      </p:sp>
      <p:sp>
        <p:nvSpPr>
          <p:cNvPr id="78" name="TextBox 77"/>
          <p:cNvSpPr txBox="1"/>
          <p:nvPr/>
        </p:nvSpPr>
        <p:spPr>
          <a:xfrm>
            <a:off x="9057837" y="3322600"/>
            <a:ext cx="704039" cy="363048"/>
          </a:xfrm>
          <a:prstGeom prst="rect">
            <a:avLst/>
          </a:prstGeom>
          <a:solidFill>
            <a:srgbClr val="FFC000"/>
          </a:solidFill>
          <a:ln w="19050">
            <a:solidFill>
              <a:schemeClr val="bg1">
                <a:lumMod val="50000"/>
              </a:schemeClr>
            </a:solidFill>
          </a:ln>
        </p:spPr>
        <p:txBody>
          <a:bodyPr wrap="none" rtlCol="0">
            <a:spAutoFit/>
          </a:bodyPr>
          <a:lstStyle/>
          <a:p>
            <a:r>
              <a:rPr lang="en-US" sz="1759" dirty="0"/>
              <a:t>C1 C2</a:t>
            </a:r>
          </a:p>
        </p:txBody>
      </p:sp>
      <p:sp>
        <p:nvSpPr>
          <p:cNvPr id="79" name="TextBox 78"/>
          <p:cNvSpPr txBox="1"/>
          <p:nvPr/>
        </p:nvSpPr>
        <p:spPr>
          <a:xfrm>
            <a:off x="10231429" y="2819997"/>
            <a:ext cx="704039" cy="363048"/>
          </a:xfrm>
          <a:prstGeom prst="rect">
            <a:avLst/>
          </a:prstGeom>
          <a:solidFill>
            <a:srgbClr val="FFC000"/>
          </a:solidFill>
          <a:ln w="19050">
            <a:solidFill>
              <a:schemeClr val="bg1">
                <a:lumMod val="50000"/>
              </a:schemeClr>
            </a:solidFill>
          </a:ln>
        </p:spPr>
        <p:txBody>
          <a:bodyPr wrap="none" rtlCol="0">
            <a:spAutoFit/>
          </a:bodyPr>
          <a:lstStyle/>
          <a:p>
            <a:r>
              <a:rPr lang="en-US" sz="1759" dirty="0"/>
              <a:t>C1 C2</a:t>
            </a:r>
          </a:p>
        </p:txBody>
      </p:sp>
      <p:sp>
        <p:nvSpPr>
          <p:cNvPr id="80" name="TextBox 79"/>
          <p:cNvSpPr txBox="1"/>
          <p:nvPr/>
        </p:nvSpPr>
        <p:spPr>
          <a:xfrm>
            <a:off x="9054640" y="2825023"/>
            <a:ext cx="704039" cy="363048"/>
          </a:xfrm>
          <a:prstGeom prst="rect">
            <a:avLst/>
          </a:prstGeom>
          <a:solidFill>
            <a:srgbClr val="FFC000"/>
          </a:solidFill>
          <a:ln w="19050">
            <a:solidFill>
              <a:schemeClr val="bg1">
                <a:lumMod val="50000"/>
              </a:schemeClr>
            </a:solidFill>
          </a:ln>
        </p:spPr>
        <p:txBody>
          <a:bodyPr wrap="none" rtlCol="0">
            <a:spAutoFit/>
          </a:bodyPr>
          <a:lstStyle/>
          <a:p>
            <a:r>
              <a:rPr lang="en-US" sz="1759" dirty="0"/>
              <a:t>C1 C2</a:t>
            </a:r>
          </a:p>
        </p:txBody>
      </p:sp>
      <p:sp>
        <p:nvSpPr>
          <p:cNvPr id="81" name="Rectangle 80"/>
          <p:cNvSpPr/>
          <p:nvPr/>
        </p:nvSpPr>
        <p:spPr>
          <a:xfrm>
            <a:off x="5082090" y="4880667"/>
            <a:ext cx="2673845" cy="1834499"/>
          </a:xfrm>
          <a:prstGeom prst="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957"/>
          </a:p>
        </p:txBody>
      </p:sp>
      <p:sp>
        <p:nvSpPr>
          <p:cNvPr id="82" name="TextBox 81"/>
          <p:cNvSpPr txBox="1"/>
          <p:nvPr/>
        </p:nvSpPr>
        <p:spPr>
          <a:xfrm>
            <a:off x="6566731" y="6114910"/>
            <a:ext cx="704039" cy="363048"/>
          </a:xfrm>
          <a:prstGeom prst="rect">
            <a:avLst/>
          </a:prstGeom>
          <a:solidFill>
            <a:srgbClr val="FFC000"/>
          </a:solidFill>
          <a:ln w="19050">
            <a:solidFill>
              <a:schemeClr val="bg1">
                <a:lumMod val="50000"/>
              </a:schemeClr>
            </a:solidFill>
          </a:ln>
        </p:spPr>
        <p:txBody>
          <a:bodyPr wrap="none" rtlCol="0">
            <a:spAutoFit/>
          </a:bodyPr>
          <a:lstStyle/>
          <a:p>
            <a:r>
              <a:rPr lang="en-US" sz="1759" dirty="0"/>
              <a:t>C1 C2</a:t>
            </a:r>
          </a:p>
        </p:txBody>
      </p:sp>
      <p:sp>
        <p:nvSpPr>
          <p:cNvPr id="83" name="TextBox 82"/>
          <p:cNvSpPr txBox="1"/>
          <p:nvPr/>
        </p:nvSpPr>
        <p:spPr>
          <a:xfrm>
            <a:off x="5393139" y="6112219"/>
            <a:ext cx="704039" cy="363048"/>
          </a:xfrm>
          <a:prstGeom prst="rect">
            <a:avLst/>
          </a:prstGeom>
          <a:solidFill>
            <a:srgbClr val="FFC000"/>
          </a:solidFill>
          <a:ln w="19050">
            <a:solidFill>
              <a:schemeClr val="bg1">
                <a:lumMod val="50000"/>
              </a:schemeClr>
            </a:solidFill>
          </a:ln>
        </p:spPr>
        <p:txBody>
          <a:bodyPr wrap="none" rtlCol="0">
            <a:spAutoFit/>
          </a:bodyPr>
          <a:lstStyle/>
          <a:p>
            <a:r>
              <a:rPr lang="en-US" sz="1759" dirty="0"/>
              <a:t>C1 C2</a:t>
            </a:r>
          </a:p>
        </p:txBody>
      </p:sp>
      <p:sp>
        <p:nvSpPr>
          <p:cNvPr id="84" name="TextBox 83"/>
          <p:cNvSpPr txBox="1"/>
          <p:nvPr/>
        </p:nvSpPr>
        <p:spPr>
          <a:xfrm>
            <a:off x="6566731" y="5619623"/>
            <a:ext cx="704039" cy="363048"/>
          </a:xfrm>
          <a:prstGeom prst="rect">
            <a:avLst/>
          </a:prstGeom>
          <a:solidFill>
            <a:srgbClr val="FFC000"/>
          </a:solidFill>
          <a:ln w="19050">
            <a:solidFill>
              <a:schemeClr val="bg1">
                <a:lumMod val="50000"/>
              </a:schemeClr>
            </a:solidFill>
          </a:ln>
        </p:spPr>
        <p:txBody>
          <a:bodyPr wrap="none" rtlCol="0">
            <a:spAutoFit/>
          </a:bodyPr>
          <a:lstStyle/>
          <a:p>
            <a:r>
              <a:rPr lang="en-US" sz="1759" dirty="0"/>
              <a:t>C1 C2</a:t>
            </a:r>
          </a:p>
        </p:txBody>
      </p:sp>
      <p:sp>
        <p:nvSpPr>
          <p:cNvPr id="85" name="TextBox 84"/>
          <p:cNvSpPr txBox="1"/>
          <p:nvPr/>
        </p:nvSpPr>
        <p:spPr>
          <a:xfrm>
            <a:off x="5393139" y="5609617"/>
            <a:ext cx="704039" cy="363048"/>
          </a:xfrm>
          <a:prstGeom prst="rect">
            <a:avLst/>
          </a:prstGeom>
          <a:solidFill>
            <a:srgbClr val="FFC000"/>
          </a:solidFill>
          <a:ln w="19050">
            <a:solidFill>
              <a:schemeClr val="bg1">
                <a:lumMod val="50000"/>
              </a:schemeClr>
            </a:solidFill>
          </a:ln>
        </p:spPr>
        <p:txBody>
          <a:bodyPr wrap="none" rtlCol="0">
            <a:spAutoFit/>
          </a:bodyPr>
          <a:lstStyle/>
          <a:p>
            <a:r>
              <a:rPr lang="en-US" sz="1759" dirty="0"/>
              <a:t>C1 C2</a:t>
            </a:r>
          </a:p>
        </p:txBody>
      </p:sp>
      <p:sp>
        <p:nvSpPr>
          <p:cNvPr id="86" name="TextBox 85"/>
          <p:cNvSpPr txBox="1"/>
          <p:nvPr/>
        </p:nvSpPr>
        <p:spPr>
          <a:xfrm>
            <a:off x="6566731" y="5107014"/>
            <a:ext cx="704039" cy="363048"/>
          </a:xfrm>
          <a:prstGeom prst="rect">
            <a:avLst/>
          </a:prstGeom>
          <a:solidFill>
            <a:srgbClr val="FFC000"/>
          </a:solidFill>
          <a:ln w="19050">
            <a:solidFill>
              <a:schemeClr val="bg1">
                <a:lumMod val="50000"/>
              </a:schemeClr>
            </a:solidFill>
          </a:ln>
        </p:spPr>
        <p:txBody>
          <a:bodyPr wrap="none" rtlCol="0">
            <a:spAutoFit/>
          </a:bodyPr>
          <a:lstStyle/>
          <a:p>
            <a:r>
              <a:rPr lang="en-US" sz="1759" dirty="0"/>
              <a:t>C1 C2</a:t>
            </a:r>
          </a:p>
        </p:txBody>
      </p:sp>
      <p:sp>
        <p:nvSpPr>
          <p:cNvPr id="87" name="TextBox 86"/>
          <p:cNvSpPr txBox="1"/>
          <p:nvPr/>
        </p:nvSpPr>
        <p:spPr>
          <a:xfrm>
            <a:off x="5389942" y="5112040"/>
            <a:ext cx="704039" cy="363048"/>
          </a:xfrm>
          <a:prstGeom prst="rect">
            <a:avLst/>
          </a:prstGeom>
          <a:solidFill>
            <a:srgbClr val="FFC000"/>
          </a:solidFill>
          <a:ln w="19050">
            <a:solidFill>
              <a:schemeClr val="bg1">
                <a:lumMod val="50000"/>
              </a:schemeClr>
            </a:solidFill>
          </a:ln>
        </p:spPr>
        <p:txBody>
          <a:bodyPr wrap="none" rtlCol="0">
            <a:spAutoFit/>
          </a:bodyPr>
          <a:lstStyle/>
          <a:p>
            <a:r>
              <a:rPr lang="en-US" sz="1759" dirty="0"/>
              <a:t>C1 C2</a:t>
            </a:r>
          </a:p>
        </p:txBody>
      </p:sp>
      <p:sp>
        <p:nvSpPr>
          <p:cNvPr id="88" name="Rectangle 87"/>
          <p:cNvSpPr/>
          <p:nvPr/>
        </p:nvSpPr>
        <p:spPr>
          <a:xfrm>
            <a:off x="8746788" y="4873304"/>
            <a:ext cx="2673845" cy="1834499"/>
          </a:xfrm>
          <a:prstGeom prst="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957"/>
          </a:p>
        </p:txBody>
      </p:sp>
      <p:sp>
        <p:nvSpPr>
          <p:cNvPr id="89" name="TextBox 88"/>
          <p:cNvSpPr txBox="1"/>
          <p:nvPr/>
        </p:nvSpPr>
        <p:spPr>
          <a:xfrm>
            <a:off x="10231429" y="6097319"/>
            <a:ext cx="704039" cy="363048"/>
          </a:xfrm>
          <a:prstGeom prst="rect">
            <a:avLst/>
          </a:prstGeom>
          <a:solidFill>
            <a:srgbClr val="FFC000"/>
          </a:solidFill>
          <a:ln w="19050">
            <a:solidFill>
              <a:schemeClr val="bg1">
                <a:lumMod val="50000"/>
              </a:schemeClr>
            </a:solidFill>
          </a:ln>
        </p:spPr>
        <p:txBody>
          <a:bodyPr wrap="none" rtlCol="0">
            <a:spAutoFit/>
          </a:bodyPr>
          <a:lstStyle/>
          <a:p>
            <a:r>
              <a:rPr lang="en-US" sz="1759" dirty="0"/>
              <a:t>C1 C2</a:t>
            </a:r>
          </a:p>
        </p:txBody>
      </p:sp>
      <p:sp>
        <p:nvSpPr>
          <p:cNvPr id="90" name="TextBox 89"/>
          <p:cNvSpPr txBox="1"/>
          <p:nvPr/>
        </p:nvSpPr>
        <p:spPr>
          <a:xfrm>
            <a:off x="9057837" y="6094628"/>
            <a:ext cx="704039" cy="363048"/>
          </a:xfrm>
          <a:prstGeom prst="rect">
            <a:avLst/>
          </a:prstGeom>
          <a:solidFill>
            <a:srgbClr val="FFC000"/>
          </a:solidFill>
          <a:ln w="19050">
            <a:solidFill>
              <a:schemeClr val="bg1">
                <a:lumMod val="50000"/>
              </a:schemeClr>
            </a:solidFill>
          </a:ln>
        </p:spPr>
        <p:txBody>
          <a:bodyPr wrap="none" rtlCol="0">
            <a:spAutoFit/>
          </a:bodyPr>
          <a:lstStyle/>
          <a:p>
            <a:r>
              <a:rPr lang="en-US" sz="1759" dirty="0"/>
              <a:t>C1 C2</a:t>
            </a:r>
          </a:p>
        </p:txBody>
      </p:sp>
      <p:sp>
        <p:nvSpPr>
          <p:cNvPr id="91" name="TextBox 90"/>
          <p:cNvSpPr txBox="1"/>
          <p:nvPr/>
        </p:nvSpPr>
        <p:spPr>
          <a:xfrm>
            <a:off x="10231429" y="5602032"/>
            <a:ext cx="704039" cy="363048"/>
          </a:xfrm>
          <a:prstGeom prst="rect">
            <a:avLst/>
          </a:prstGeom>
          <a:solidFill>
            <a:srgbClr val="FFC000"/>
          </a:solidFill>
          <a:ln w="19050">
            <a:solidFill>
              <a:schemeClr val="bg1">
                <a:lumMod val="50000"/>
              </a:schemeClr>
            </a:solidFill>
          </a:ln>
        </p:spPr>
        <p:txBody>
          <a:bodyPr wrap="none" rtlCol="0">
            <a:spAutoFit/>
          </a:bodyPr>
          <a:lstStyle/>
          <a:p>
            <a:r>
              <a:rPr lang="en-US" sz="1759" dirty="0"/>
              <a:t>C1 C2</a:t>
            </a:r>
          </a:p>
        </p:txBody>
      </p:sp>
      <p:sp>
        <p:nvSpPr>
          <p:cNvPr id="92" name="TextBox 91"/>
          <p:cNvSpPr txBox="1"/>
          <p:nvPr/>
        </p:nvSpPr>
        <p:spPr>
          <a:xfrm>
            <a:off x="9057837" y="5592026"/>
            <a:ext cx="704039" cy="363048"/>
          </a:xfrm>
          <a:prstGeom prst="rect">
            <a:avLst/>
          </a:prstGeom>
          <a:solidFill>
            <a:srgbClr val="FFC000"/>
          </a:solidFill>
          <a:ln w="19050">
            <a:solidFill>
              <a:schemeClr val="bg1">
                <a:lumMod val="50000"/>
              </a:schemeClr>
            </a:solidFill>
          </a:ln>
        </p:spPr>
        <p:txBody>
          <a:bodyPr wrap="none" rtlCol="0">
            <a:spAutoFit/>
          </a:bodyPr>
          <a:lstStyle/>
          <a:p>
            <a:r>
              <a:rPr lang="en-US" sz="1759" dirty="0"/>
              <a:t>C1 C2</a:t>
            </a:r>
          </a:p>
        </p:txBody>
      </p:sp>
      <p:sp>
        <p:nvSpPr>
          <p:cNvPr id="93" name="TextBox 92"/>
          <p:cNvSpPr txBox="1"/>
          <p:nvPr/>
        </p:nvSpPr>
        <p:spPr>
          <a:xfrm>
            <a:off x="10231429" y="5089423"/>
            <a:ext cx="704039" cy="363048"/>
          </a:xfrm>
          <a:prstGeom prst="rect">
            <a:avLst/>
          </a:prstGeom>
          <a:solidFill>
            <a:srgbClr val="FFC000"/>
          </a:solidFill>
          <a:ln w="19050">
            <a:solidFill>
              <a:schemeClr val="bg1">
                <a:lumMod val="50000"/>
              </a:schemeClr>
            </a:solidFill>
          </a:ln>
        </p:spPr>
        <p:txBody>
          <a:bodyPr wrap="none" rtlCol="0">
            <a:spAutoFit/>
          </a:bodyPr>
          <a:lstStyle/>
          <a:p>
            <a:r>
              <a:rPr lang="en-US" sz="1759" dirty="0"/>
              <a:t>C1 C2</a:t>
            </a:r>
          </a:p>
        </p:txBody>
      </p:sp>
      <p:sp>
        <p:nvSpPr>
          <p:cNvPr id="94" name="TextBox 93"/>
          <p:cNvSpPr txBox="1"/>
          <p:nvPr/>
        </p:nvSpPr>
        <p:spPr>
          <a:xfrm>
            <a:off x="9054640" y="5094449"/>
            <a:ext cx="704039" cy="363048"/>
          </a:xfrm>
          <a:prstGeom prst="rect">
            <a:avLst/>
          </a:prstGeom>
          <a:solidFill>
            <a:srgbClr val="FFC000"/>
          </a:solidFill>
          <a:ln w="19050">
            <a:solidFill>
              <a:schemeClr val="bg1">
                <a:lumMod val="50000"/>
              </a:schemeClr>
            </a:solidFill>
          </a:ln>
        </p:spPr>
        <p:txBody>
          <a:bodyPr wrap="none" rtlCol="0">
            <a:spAutoFit/>
          </a:bodyPr>
          <a:lstStyle/>
          <a:p>
            <a:r>
              <a:rPr lang="en-US" sz="1759" dirty="0"/>
              <a:t>C1 C2</a:t>
            </a:r>
          </a:p>
        </p:txBody>
      </p:sp>
      <p:sp>
        <p:nvSpPr>
          <p:cNvPr id="155" name="Rectangle 154"/>
          <p:cNvSpPr/>
          <p:nvPr/>
        </p:nvSpPr>
        <p:spPr>
          <a:xfrm>
            <a:off x="12400782" y="4880667"/>
            <a:ext cx="2673845" cy="1834499"/>
          </a:xfrm>
          <a:prstGeom prst="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957"/>
          </a:p>
        </p:txBody>
      </p:sp>
      <p:sp>
        <p:nvSpPr>
          <p:cNvPr id="156" name="TextBox 155"/>
          <p:cNvSpPr txBox="1"/>
          <p:nvPr/>
        </p:nvSpPr>
        <p:spPr>
          <a:xfrm>
            <a:off x="13885424" y="6104680"/>
            <a:ext cx="704039" cy="363048"/>
          </a:xfrm>
          <a:prstGeom prst="rect">
            <a:avLst/>
          </a:prstGeom>
          <a:solidFill>
            <a:srgbClr val="FFC000"/>
          </a:solidFill>
          <a:ln w="19050">
            <a:solidFill>
              <a:schemeClr val="bg1">
                <a:lumMod val="50000"/>
              </a:schemeClr>
            </a:solidFill>
          </a:ln>
        </p:spPr>
        <p:txBody>
          <a:bodyPr wrap="none" rtlCol="0">
            <a:spAutoFit/>
          </a:bodyPr>
          <a:lstStyle/>
          <a:p>
            <a:r>
              <a:rPr lang="en-US" sz="1759" dirty="0"/>
              <a:t>C1 C2</a:t>
            </a:r>
          </a:p>
        </p:txBody>
      </p:sp>
      <p:sp>
        <p:nvSpPr>
          <p:cNvPr id="157" name="TextBox 156"/>
          <p:cNvSpPr txBox="1"/>
          <p:nvPr/>
        </p:nvSpPr>
        <p:spPr>
          <a:xfrm>
            <a:off x="12711832" y="6101991"/>
            <a:ext cx="704039" cy="363048"/>
          </a:xfrm>
          <a:prstGeom prst="rect">
            <a:avLst/>
          </a:prstGeom>
          <a:solidFill>
            <a:srgbClr val="FFC000"/>
          </a:solidFill>
          <a:ln w="19050">
            <a:solidFill>
              <a:schemeClr val="bg1">
                <a:lumMod val="50000"/>
              </a:schemeClr>
            </a:solidFill>
          </a:ln>
        </p:spPr>
        <p:txBody>
          <a:bodyPr wrap="none" rtlCol="0">
            <a:spAutoFit/>
          </a:bodyPr>
          <a:lstStyle/>
          <a:p>
            <a:r>
              <a:rPr lang="en-US" sz="1759" dirty="0"/>
              <a:t>C1 C2</a:t>
            </a:r>
          </a:p>
        </p:txBody>
      </p:sp>
      <p:sp>
        <p:nvSpPr>
          <p:cNvPr id="158" name="TextBox 157"/>
          <p:cNvSpPr txBox="1"/>
          <p:nvPr/>
        </p:nvSpPr>
        <p:spPr>
          <a:xfrm>
            <a:off x="13885424" y="5609395"/>
            <a:ext cx="704039" cy="363048"/>
          </a:xfrm>
          <a:prstGeom prst="rect">
            <a:avLst/>
          </a:prstGeom>
          <a:solidFill>
            <a:srgbClr val="FFC000"/>
          </a:solidFill>
          <a:ln w="19050">
            <a:solidFill>
              <a:schemeClr val="bg1">
                <a:lumMod val="50000"/>
              </a:schemeClr>
            </a:solidFill>
          </a:ln>
        </p:spPr>
        <p:txBody>
          <a:bodyPr wrap="none" rtlCol="0">
            <a:spAutoFit/>
          </a:bodyPr>
          <a:lstStyle/>
          <a:p>
            <a:r>
              <a:rPr lang="en-US" sz="1759" dirty="0"/>
              <a:t>C1 C2</a:t>
            </a:r>
          </a:p>
        </p:txBody>
      </p:sp>
      <p:sp>
        <p:nvSpPr>
          <p:cNvPr id="159" name="TextBox 158"/>
          <p:cNvSpPr txBox="1"/>
          <p:nvPr/>
        </p:nvSpPr>
        <p:spPr>
          <a:xfrm>
            <a:off x="12711832" y="5599389"/>
            <a:ext cx="704039" cy="363048"/>
          </a:xfrm>
          <a:prstGeom prst="rect">
            <a:avLst/>
          </a:prstGeom>
          <a:solidFill>
            <a:srgbClr val="FFC000"/>
          </a:solidFill>
          <a:ln w="19050">
            <a:solidFill>
              <a:schemeClr val="bg1">
                <a:lumMod val="50000"/>
              </a:schemeClr>
            </a:solidFill>
          </a:ln>
        </p:spPr>
        <p:txBody>
          <a:bodyPr wrap="none" rtlCol="0">
            <a:spAutoFit/>
          </a:bodyPr>
          <a:lstStyle/>
          <a:p>
            <a:r>
              <a:rPr lang="en-US" sz="1759" dirty="0"/>
              <a:t>C1 C2</a:t>
            </a:r>
          </a:p>
        </p:txBody>
      </p:sp>
      <p:sp>
        <p:nvSpPr>
          <p:cNvPr id="160" name="TextBox 159"/>
          <p:cNvSpPr txBox="1"/>
          <p:nvPr/>
        </p:nvSpPr>
        <p:spPr>
          <a:xfrm>
            <a:off x="13885424" y="5096786"/>
            <a:ext cx="704039" cy="363048"/>
          </a:xfrm>
          <a:prstGeom prst="rect">
            <a:avLst/>
          </a:prstGeom>
          <a:solidFill>
            <a:srgbClr val="FFC000"/>
          </a:solidFill>
          <a:ln w="19050">
            <a:solidFill>
              <a:schemeClr val="bg1">
                <a:lumMod val="50000"/>
              </a:schemeClr>
            </a:solidFill>
          </a:ln>
        </p:spPr>
        <p:txBody>
          <a:bodyPr wrap="none" rtlCol="0">
            <a:spAutoFit/>
          </a:bodyPr>
          <a:lstStyle/>
          <a:p>
            <a:r>
              <a:rPr lang="en-US" sz="1759" dirty="0"/>
              <a:t>C1 C2</a:t>
            </a:r>
          </a:p>
        </p:txBody>
      </p:sp>
      <p:sp>
        <p:nvSpPr>
          <p:cNvPr id="161" name="TextBox 160"/>
          <p:cNvSpPr txBox="1"/>
          <p:nvPr/>
        </p:nvSpPr>
        <p:spPr>
          <a:xfrm>
            <a:off x="12708635" y="5101812"/>
            <a:ext cx="704039" cy="363048"/>
          </a:xfrm>
          <a:prstGeom prst="rect">
            <a:avLst/>
          </a:prstGeom>
          <a:solidFill>
            <a:srgbClr val="FFC000"/>
          </a:solidFill>
          <a:ln w="19050">
            <a:solidFill>
              <a:schemeClr val="bg1">
                <a:lumMod val="50000"/>
              </a:schemeClr>
            </a:solidFill>
          </a:ln>
        </p:spPr>
        <p:txBody>
          <a:bodyPr wrap="none" rtlCol="0">
            <a:spAutoFit/>
          </a:bodyPr>
          <a:lstStyle/>
          <a:p>
            <a:r>
              <a:rPr lang="en-US" sz="1759" dirty="0"/>
              <a:t>C1 C2</a:t>
            </a:r>
          </a:p>
        </p:txBody>
      </p:sp>
      <p:cxnSp>
        <p:nvCxnSpPr>
          <p:cNvPr id="167" name="Straight Arrow Connector 166"/>
          <p:cNvCxnSpPr/>
          <p:nvPr/>
        </p:nvCxnSpPr>
        <p:spPr>
          <a:xfrm flipH="1">
            <a:off x="7755935" y="4438377"/>
            <a:ext cx="990852" cy="44229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168" name="Straight Arrow Connector 167"/>
          <p:cNvCxnSpPr>
            <a:stCxn id="7" idx="2"/>
            <a:endCxn id="88" idx="0"/>
          </p:cNvCxnSpPr>
          <p:nvPr/>
        </p:nvCxnSpPr>
        <p:spPr>
          <a:xfrm>
            <a:off x="10083710" y="4438380"/>
            <a:ext cx="0" cy="434927"/>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p:nvPr/>
        </p:nvCxnSpPr>
        <p:spPr>
          <a:xfrm>
            <a:off x="11532432" y="4438377"/>
            <a:ext cx="868350" cy="44229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p:nvPr/>
        </p:nvCxnSpPr>
        <p:spPr>
          <a:xfrm flipH="1">
            <a:off x="3719259" y="6715168"/>
            <a:ext cx="1362831" cy="917856"/>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173" name="Straight Arrow Connector 172"/>
          <p:cNvCxnSpPr>
            <a:stCxn id="81" idx="2"/>
          </p:cNvCxnSpPr>
          <p:nvPr/>
        </p:nvCxnSpPr>
        <p:spPr>
          <a:xfrm>
            <a:off x="6419012" y="6715166"/>
            <a:ext cx="0" cy="990254"/>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176" name="Straight Arrow Connector 175"/>
          <p:cNvCxnSpPr>
            <a:endCxn id="217" idx="0"/>
          </p:cNvCxnSpPr>
          <p:nvPr/>
        </p:nvCxnSpPr>
        <p:spPr>
          <a:xfrm flipH="1">
            <a:off x="9505298" y="6715166"/>
            <a:ext cx="12829" cy="990254"/>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179" name="Straight Arrow Connector 178"/>
          <p:cNvCxnSpPr/>
          <p:nvPr/>
        </p:nvCxnSpPr>
        <p:spPr>
          <a:xfrm>
            <a:off x="11420636" y="6715168"/>
            <a:ext cx="545975" cy="917856"/>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182" name="Straight Arrow Connector 181"/>
          <p:cNvCxnSpPr/>
          <p:nvPr/>
        </p:nvCxnSpPr>
        <p:spPr>
          <a:xfrm>
            <a:off x="15074629" y="6715168"/>
            <a:ext cx="1512611" cy="920229"/>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185" name="TextBox 184"/>
          <p:cNvSpPr txBox="1"/>
          <p:nvPr/>
        </p:nvSpPr>
        <p:spPr>
          <a:xfrm>
            <a:off x="2010413" y="3503536"/>
            <a:ext cx="1366977" cy="1310230"/>
          </a:xfrm>
          <a:prstGeom prst="rect">
            <a:avLst/>
          </a:prstGeom>
          <a:noFill/>
        </p:spPr>
        <p:txBody>
          <a:bodyPr wrap="none" rtlCol="0">
            <a:spAutoFit/>
          </a:bodyPr>
          <a:lstStyle/>
          <a:p>
            <a:pPr algn="ctr"/>
            <a:r>
              <a:rPr lang="en-US" sz="3957" dirty="0" smtClean="0"/>
              <a:t>8K</a:t>
            </a:r>
          </a:p>
          <a:p>
            <a:pPr algn="ctr"/>
            <a:r>
              <a:rPr lang="en-US" sz="3957" dirty="0" smtClean="0"/>
              <a:t>Pages</a:t>
            </a:r>
            <a:endParaRPr lang="en-US" sz="3957" dirty="0"/>
          </a:p>
        </p:txBody>
      </p:sp>
      <p:cxnSp>
        <p:nvCxnSpPr>
          <p:cNvPr id="186" name="Straight Arrow Connector 185"/>
          <p:cNvCxnSpPr>
            <a:stCxn id="185" idx="3"/>
            <a:endCxn id="7" idx="1"/>
          </p:cNvCxnSpPr>
          <p:nvPr/>
        </p:nvCxnSpPr>
        <p:spPr>
          <a:xfrm flipV="1">
            <a:off x="3596101" y="3521128"/>
            <a:ext cx="5150686" cy="388418"/>
          </a:xfrm>
          <a:prstGeom prst="straightConnector1">
            <a:avLst/>
          </a:prstGeom>
          <a:ln w="22225">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p:cNvCxnSpPr>
            <a:endCxn id="81" idx="1"/>
          </p:cNvCxnSpPr>
          <p:nvPr/>
        </p:nvCxnSpPr>
        <p:spPr>
          <a:xfrm>
            <a:off x="3332727" y="4273602"/>
            <a:ext cx="1749363" cy="1524315"/>
          </a:xfrm>
          <a:prstGeom prst="straightConnector1">
            <a:avLst/>
          </a:prstGeom>
          <a:ln w="22225">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p:cNvCxnSpPr>
            <a:stCxn id="185" idx="2"/>
            <a:endCxn id="196" idx="0"/>
          </p:cNvCxnSpPr>
          <p:nvPr/>
        </p:nvCxnSpPr>
        <p:spPr>
          <a:xfrm flipH="1">
            <a:off x="2110931" y="4813766"/>
            <a:ext cx="582971" cy="2891222"/>
          </a:xfrm>
          <a:prstGeom prst="straightConnector1">
            <a:avLst/>
          </a:prstGeom>
          <a:ln w="22225">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95" name="TextBox 194"/>
          <p:cNvSpPr txBox="1"/>
          <p:nvPr/>
        </p:nvSpPr>
        <p:spPr>
          <a:xfrm>
            <a:off x="816777" y="7956632"/>
            <a:ext cx="1206246"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C1 C2 K1</a:t>
            </a:r>
          </a:p>
        </p:txBody>
      </p:sp>
      <p:sp>
        <p:nvSpPr>
          <p:cNvPr id="196" name="Rectangle 195"/>
          <p:cNvSpPr/>
          <p:nvPr/>
        </p:nvSpPr>
        <p:spPr>
          <a:xfrm>
            <a:off x="502603" y="7704988"/>
            <a:ext cx="3216656" cy="1834499"/>
          </a:xfrm>
          <a:prstGeom prst="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957"/>
          </a:p>
        </p:txBody>
      </p:sp>
      <p:sp>
        <p:nvSpPr>
          <p:cNvPr id="197" name="TextBox 196"/>
          <p:cNvSpPr txBox="1"/>
          <p:nvPr/>
        </p:nvSpPr>
        <p:spPr>
          <a:xfrm>
            <a:off x="796574" y="8441300"/>
            <a:ext cx="1206246"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C1 C2 K1</a:t>
            </a:r>
          </a:p>
        </p:txBody>
      </p:sp>
      <p:sp>
        <p:nvSpPr>
          <p:cNvPr id="198" name="TextBox 197"/>
          <p:cNvSpPr txBox="1"/>
          <p:nvPr/>
        </p:nvSpPr>
        <p:spPr>
          <a:xfrm>
            <a:off x="816777" y="8926745"/>
            <a:ext cx="1206246"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C1 C2 K1</a:t>
            </a:r>
          </a:p>
        </p:txBody>
      </p:sp>
      <p:sp>
        <p:nvSpPr>
          <p:cNvPr id="199" name="TextBox 198"/>
          <p:cNvSpPr txBox="1"/>
          <p:nvPr/>
        </p:nvSpPr>
        <p:spPr>
          <a:xfrm>
            <a:off x="2228385" y="7956632"/>
            <a:ext cx="1206246"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C1 C2 K1</a:t>
            </a:r>
          </a:p>
        </p:txBody>
      </p:sp>
      <p:sp>
        <p:nvSpPr>
          <p:cNvPr id="200" name="TextBox 199"/>
          <p:cNvSpPr txBox="1"/>
          <p:nvPr/>
        </p:nvSpPr>
        <p:spPr>
          <a:xfrm>
            <a:off x="2228385" y="8441300"/>
            <a:ext cx="1206246"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C1 C2 K1</a:t>
            </a:r>
          </a:p>
        </p:txBody>
      </p:sp>
      <p:sp>
        <p:nvSpPr>
          <p:cNvPr id="201" name="TextBox 200"/>
          <p:cNvSpPr txBox="1"/>
          <p:nvPr/>
        </p:nvSpPr>
        <p:spPr>
          <a:xfrm>
            <a:off x="2228385" y="8926745"/>
            <a:ext cx="1206246"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C1 C2 K1</a:t>
            </a:r>
          </a:p>
        </p:txBody>
      </p:sp>
      <p:sp>
        <p:nvSpPr>
          <p:cNvPr id="209" name="TextBox 208"/>
          <p:cNvSpPr txBox="1"/>
          <p:nvPr/>
        </p:nvSpPr>
        <p:spPr>
          <a:xfrm>
            <a:off x="4506601" y="7957063"/>
            <a:ext cx="1206246"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C1 C2 K1</a:t>
            </a:r>
          </a:p>
        </p:txBody>
      </p:sp>
      <p:sp>
        <p:nvSpPr>
          <p:cNvPr id="210" name="Rectangle 209"/>
          <p:cNvSpPr/>
          <p:nvPr/>
        </p:nvSpPr>
        <p:spPr>
          <a:xfrm>
            <a:off x="4192426" y="7705421"/>
            <a:ext cx="3216656" cy="1834499"/>
          </a:xfrm>
          <a:prstGeom prst="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957"/>
          </a:p>
        </p:txBody>
      </p:sp>
      <p:sp>
        <p:nvSpPr>
          <p:cNvPr id="211" name="TextBox 210"/>
          <p:cNvSpPr txBox="1"/>
          <p:nvPr/>
        </p:nvSpPr>
        <p:spPr>
          <a:xfrm>
            <a:off x="4486398" y="8441734"/>
            <a:ext cx="1206246"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C1 C2 K1</a:t>
            </a:r>
          </a:p>
        </p:txBody>
      </p:sp>
      <p:sp>
        <p:nvSpPr>
          <p:cNvPr id="212" name="TextBox 211"/>
          <p:cNvSpPr txBox="1"/>
          <p:nvPr/>
        </p:nvSpPr>
        <p:spPr>
          <a:xfrm>
            <a:off x="4506601" y="8927176"/>
            <a:ext cx="1206246"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C1 C2 K1</a:t>
            </a:r>
          </a:p>
        </p:txBody>
      </p:sp>
      <p:sp>
        <p:nvSpPr>
          <p:cNvPr id="213" name="TextBox 212"/>
          <p:cNvSpPr txBox="1"/>
          <p:nvPr/>
        </p:nvSpPr>
        <p:spPr>
          <a:xfrm>
            <a:off x="5918208" y="7957063"/>
            <a:ext cx="1206246"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C1 C2 K1</a:t>
            </a:r>
          </a:p>
        </p:txBody>
      </p:sp>
      <p:sp>
        <p:nvSpPr>
          <p:cNvPr id="214" name="TextBox 213"/>
          <p:cNvSpPr txBox="1"/>
          <p:nvPr/>
        </p:nvSpPr>
        <p:spPr>
          <a:xfrm>
            <a:off x="5918208" y="8441734"/>
            <a:ext cx="1206246"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C1 C2 K1</a:t>
            </a:r>
          </a:p>
        </p:txBody>
      </p:sp>
      <p:sp>
        <p:nvSpPr>
          <p:cNvPr id="215" name="TextBox 214"/>
          <p:cNvSpPr txBox="1"/>
          <p:nvPr/>
        </p:nvSpPr>
        <p:spPr>
          <a:xfrm>
            <a:off x="5918208" y="8927176"/>
            <a:ext cx="1206246"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C1 C2 K1</a:t>
            </a:r>
          </a:p>
        </p:txBody>
      </p:sp>
      <p:sp>
        <p:nvSpPr>
          <p:cNvPr id="216" name="TextBox 215"/>
          <p:cNvSpPr txBox="1"/>
          <p:nvPr/>
        </p:nvSpPr>
        <p:spPr>
          <a:xfrm>
            <a:off x="8211142" y="7957063"/>
            <a:ext cx="1206246"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C1 C2 K1</a:t>
            </a:r>
          </a:p>
        </p:txBody>
      </p:sp>
      <p:sp>
        <p:nvSpPr>
          <p:cNvPr id="217" name="Rectangle 216"/>
          <p:cNvSpPr/>
          <p:nvPr/>
        </p:nvSpPr>
        <p:spPr>
          <a:xfrm>
            <a:off x="7896967" y="7705421"/>
            <a:ext cx="3216656" cy="1834499"/>
          </a:xfrm>
          <a:prstGeom prst="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957"/>
          </a:p>
        </p:txBody>
      </p:sp>
      <p:sp>
        <p:nvSpPr>
          <p:cNvPr id="218" name="TextBox 217"/>
          <p:cNvSpPr txBox="1"/>
          <p:nvPr/>
        </p:nvSpPr>
        <p:spPr>
          <a:xfrm>
            <a:off x="8190939" y="8441734"/>
            <a:ext cx="1206246"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C1 C2 K1</a:t>
            </a:r>
          </a:p>
        </p:txBody>
      </p:sp>
      <p:sp>
        <p:nvSpPr>
          <p:cNvPr id="219" name="TextBox 218"/>
          <p:cNvSpPr txBox="1"/>
          <p:nvPr/>
        </p:nvSpPr>
        <p:spPr>
          <a:xfrm>
            <a:off x="8211142" y="8927176"/>
            <a:ext cx="1206246"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C1 C2 K1</a:t>
            </a:r>
          </a:p>
        </p:txBody>
      </p:sp>
      <p:sp>
        <p:nvSpPr>
          <p:cNvPr id="220" name="TextBox 219"/>
          <p:cNvSpPr txBox="1"/>
          <p:nvPr/>
        </p:nvSpPr>
        <p:spPr>
          <a:xfrm>
            <a:off x="9622749" y="7957063"/>
            <a:ext cx="1206246"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C1 C2 K1</a:t>
            </a:r>
          </a:p>
        </p:txBody>
      </p:sp>
      <p:sp>
        <p:nvSpPr>
          <p:cNvPr id="221" name="TextBox 220"/>
          <p:cNvSpPr txBox="1"/>
          <p:nvPr/>
        </p:nvSpPr>
        <p:spPr>
          <a:xfrm>
            <a:off x="9622749" y="8441734"/>
            <a:ext cx="1206246"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C1 C2 K1</a:t>
            </a:r>
          </a:p>
        </p:txBody>
      </p:sp>
      <p:sp>
        <p:nvSpPr>
          <p:cNvPr id="222" name="TextBox 221"/>
          <p:cNvSpPr txBox="1"/>
          <p:nvPr/>
        </p:nvSpPr>
        <p:spPr>
          <a:xfrm>
            <a:off x="9622749" y="8927176"/>
            <a:ext cx="1206246"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C1 C2 K1</a:t>
            </a:r>
          </a:p>
        </p:txBody>
      </p:sp>
      <p:sp>
        <p:nvSpPr>
          <p:cNvPr id="223" name="TextBox 222"/>
          <p:cNvSpPr txBox="1"/>
          <p:nvPr/>
        </p:nvSpPr>
        <p:spPr>
          <a:xfrm>
            <a:off x="16607442" y="7957063"/>
            <a:ext cx="1206246"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C1 C2 K1</a:t>
            </a:r>
          </a:p>
        </p:txBody>
      </p:sp>
      <p:sp>
        <p:nvSpPr>
          <p:cNvPr id="224" name="Rectangle 223"/>
          <p:cNvSpPr/>
          <p:nvPr/>
        </p:nvSpPr>
        <p:spPr>
          <a:xfrm>
            <a:off x="16293267" y="7705421"/>
            <a:ext cx="3216656" cy="1834499"/>
          </a:xfrm>
          <a:prstGeom prst="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957"/>
          </a:p>
        </p:txBody>
      </p:sp>
      <p:sp>
        <p:nvSpPr>
          <p:cNvPr id="225" name="TextBox 224"/>
          <p:cNvSpPr txBox="1"/>
          <p:nvPr/>
        </p:nvSpPr>
        <p:spPr>
          <a:xfrm>
            <a:off x="16587239" y="8441734"/>
            <a:ext cx="1206246"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C1 C2 K1</a:t>
            </a:r>
          </a:p>
        </p:txBody>
      </p:sp>
      <p:sp>
        <p:nvSpPr>
          <p:cNvPr id="226" name="TextBox 225"/>
          <p:cNvSpPr txBox="1"/>
          <p:nvPr/>
        </p:nvSpPr>
        <p:spPr>
          <a:xfrm>
            <a:off x="16607442" y="8927176"/>
            <a:ext cx="1206246"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C1 C2 K1</a:t>
            </a:r>
          </a:p>
        </p:txBody>
      </p:sp>
      <p:sp>
        <p:nvSpPr>
          <p:cNvPr id="227" name="TextBox 226"/>
          <p:cNvSpPr txBox="1"/>
          <p:nvPr/>
        </p:nvSpPr>
        <p:spPr>
          <a:xfrm>
            <a:off x="18019049" y="7957063"/>
            <a:ext cx="1206246"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C1 C2 K1</a:t>
            </a:r>
          </a:p>
        </p:txBody>
      </p:sp>
      <p:sp>
        <p:nvSpPr>
          <p:cNvPr id="228" name="TextBox 227"/>
          <p:cNvSpPr txBox="1"/>
          <p:nvPr/>
        </p:nvSpPr>
        <p:spPr>
          <a:xfrm>
            <a:off x="18019049" y="8441734"/>
            <a:ext cx="1206246"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C1 C2 K1</a:t>
            </a:r>
          </a:p>
        </p:txBody>
      </p:sp>
      <p:sp>
        <p:nvSpPr>
          <p:cNvPr id="229" name="TextBox 228"/>
          <p:cNvSpPr txBox="1"/>
          <p:nvPr/>
        </p:nvSpPr>
        <p:spPr>
          <a:xfrm>
            <a:off x="18019049" y="8927176"/>
            <a:ext cx="1206246"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C1 C2 K1</a:t>
            </a:r>
          </a:p>
        </p:txBody>
      </p:sp>
      <p:sp>
        <p:nvSpPr>
          <p:cNvPr id="230" name="TextBox 229"/>
          <p:cNvSpPr txBox="1"/>
          <p:nvPr/>
        </p:nvSpPr>
        <p:spPr>
          <a:xfrm>
            <a:off x="11911611" y="7957063"/>
            <a:ext cx="1206246"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C1 C2 K1</a:t>
            </a:r>
          </a:p>
        </p:txBody>
      </p:sp>
      <p:sp>
        <p:nvSpPr>
          <p:cNvPr id="231" name="Rectangle 230"/>
          <p:cNvSpPr/>
          <p:nvPr/>
        </p:nvSpPr>
        <p:spPr>
          <a:xfrm>
            <a:off x="11597436" y="7705421"/>
            <a:ext cx="3216656" cy="1834499"/>
          </a:xfrm>
          <a:prstGeom prst="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957"/>
          </a:p>
        </p:txBody>
      </p:sp>
      <p:sp>
        <p:nvSpPr>
          <p:cNvPr id="232" name="TextBox 231"/>
          <p:cNvSpPr txBox="1"/>
          <p:nvPr/>
        </p:nvSpPr>
        <p:spPr>
          <a:xfrm>
            <a:off x="11891408" y="8441734"/>
            <a:ext cx="1206246"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C1 C2 K1</a:t>
            </a:r>
          </a:p>
        </p:txBody>
      </p:sp>
      <p:sp>
        <p:nvSpPr>
          <p:cNvPr id="233" name="TextBox 232"/>
          <p:cNvSpPr txBox="1"/>
          <p:nvPr/>
        </p:nvSpPr>
        <p:spPr>
          <a:xfrm>
            <a:off x="11911611" y="8927176"/>
            <a:ext cx="1206246"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C1 C2 K1</a:t>
            </a:r>
          </a:p>
        </p:txBody>
      </p:sp>
      <p:sp>
        <p:nvSpPr>
          <p:cNvPr id="234" name="TextBox 233"/>
          <p:cNvSpPr txBox="1"/>
          <p:nvPr/>
        </p:nvSpPr>
        <p:spPr>
          <a:xfrm>
            <a:off x="13323218" y="7957063"/>
            <a:ext cx="1206246"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C1 C2 K1</a:t>
            </a:r>
          </a:p>
        </p:txBody>
      </p:sp>
      <p:sp>
        <p:nvSpPr>
          <p:cNvPr id="235" name="TextBox 234"/>
          <p:cNvSpPr txBox="1"/>
          <p:nvPr/>
        </p:nvSpPr>
        <p:spPr>
          <a:xfrm>
            <a:off x="13323218" y="8441734"/>
            <a:ext cx="1206246"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C1 C2 K1</a:t>
            </a:r>
          </a:p>
        </p:txBody>
      </p:sp>
      <p:sp>
        <p:nvSpPr>
          <p:cNvPr id="236" name="TextBox 235"/>
          <p:cNvSpPr txBox="1"/>
          <p:nvPr/>
        </p:nvSpPr>
        <p:spPr>
          <a:xfrm>
            <a:off x="13323218" y="8927176"/>
            <a:ext cx="1206246"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C1 C2 K1</a:t>
            </a:r>
          </a:p>
        </p:txBody>
      </p:sp>
      <p:sp>
        <p:nvSpPr>
          <p:cNvPr id="2" name="Rectangle 1"/>
          <p:cNvSpPr/>
          <p:nvPr/>
        </p:nvSpPr>
        <p:spPr>
          <a:xfrm>
            <a:off x="7022783" y="10509986"/>
            <a:ext cx="6406177" cy="523220"/>
          </a:xfrm>
          <a:prstGeom prst="rect">
            <a:avLst/>
          </a:prstGeom>
        </p:spPr>
        <p:txBody>
          <a:bodyPr wrap="none">
            <a:spAutoFit/>
          </a:bodyPr>
          <a:lstStyle/>
          <a:p>
            <a:r>
              <a:rPr lang="en-US" sz="2800" dirty="0"/>
              <a:t>Graphics by G. Vern </a:t>
            </a:r>
            <a:r>
              <a:rPr lang="en-US" sz="2800" dirty="0" err="1"/>
              <a:t>Rabe</a:t>
            </a:r>
            <a:r>
              <a:rPr lang="en-US" sz="2800" dirty="0"/>
              <a:t> – vern@rabe.net</a:t>
            </a:r>
          </a:p>
        </p:txBody>
      </p:sp>
    </p:spTree>
    <p:extLst>
      <p:ext uri="{BB962C8B-B14F-4D97-AF65-F5344CB8AC3E}">
        <p14:creationId xmlns:p14="http://schemas.microsoft.com/office/powerpoint/2010/main" val="3360905156"/>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4"/>
                                        </p:tgtEl>
                                        <p:attrNameLst>
                                          <p:attrName>style.visibility</p:attrName>
                                        </p:attrNameLst>
                                      </p:cBhvr>
                                      <p:to>
                                        <p:strVal val="visible"/>
                                      </p:to>
                                    </p:set>
                                    <p:animEffect transition="in" filter="fade">
                                      <p:cBhvr>
                                        <p:cTn id="10" dur="500"/>
                                        <p:tgtEl>
                                          <p:spTgt spid="7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500"/>
                                        <p:tgtEl>
                                          <p:spTgt spid="7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fade">
                                      <p:cBhvr>
                                        <p:cTn id="16" dur="500"/>
                                        <p:tgtEl>
                                          <p:spTgt spid="7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500"/>
                                        <p:tgtEl>
                                          <p:spTgt spid="7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0"/>
                                        </p:tgtEl>
                                        <p:attrNameLst>
                                          <p:attrName>style.visibility</p:attrName>
                                        </p:attrNameLst>
                                      </p:cBhvr>
                                      <p:to>
                                        <p:strVal val="visible"/>
                                      </p:to>
                                    </p:set>
                                    <p:animEffect transition="in" filter="fade">
                                      <p:cBhvr>
                                        <p:cTn id="25" dur="500"/>
                                        <p:tgtEl>
                                          <p:spTgt spid="8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1"/>
                                        </p:tgtEl>
                                        <p:attrNameLst>
                                          <p:attrName>style.visibility</p:attrName>
                                        </p:attrNameLst>
                                      </p:cBhvr>
                                      <p:to>
                                        <p:strVal val="visible"/>
                                      </p:to>
                                    </p:set>
                                    <p:animEffect transition="in" filter="fade">
                                      <p:cBhvr>
                                        <p:cTn id="28" dur="500"/>
                                        <p:tgtEl>
                                          <p:spTgt spid="8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2"/>
                                        </p:tgtEl>
                                        <p:attrNameLst>
                                          <p:attrName>style.visibility</p:attrName>
                                        </p:attrNameLst>
                                      </p:cBhvr>
                                      <p:to>
                                        <p:strVal val="visible"/>
                                      </p:to>
                                    </p:set>
                                    <p:animEffect transition="in" filter="fade">
                                      <p:cBhvr>
                                        <p:cTn id="31" dur="500"/>
                                        <p:tgtEl>
                                          <p:spTgt spid="8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3"/>
                                        </p:tgtEl>
                                        <p:attrNameLst>
                                          <p:attrName>style.visibility</p:attrName>
                                        </p:attrNameLst>
                                      </p:cBhvr>
                                      <p:to>
                                        <p:strVal val="visible"/>
                                      </p:to>
                                    </p:set>
                                    <p:animEffect transition="in" filter="fade">
                                      <p:cBhvr>
                                        <p:cTn id="34" dur="500"/>
                                        <p:tgtEl>
                                          <p:spTgt spid="8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4"/>
                                        </p:tgtEl>
                                        <p:attrNameLst>
                                          <p:attrName>style.visibility</p:attrName>
                                        </p:attrNameLst>
                                      </p:cBhvr>
                                      <p:to>
                                        <p:strVal val="visible"/>
                                      </p:to>
                                    </p:set>
                                    <p:animEffect transition="in" filter="fade">
                                      <p:cBhvr>
                                        <p:cTn id="37" dur="500"/>
                                        <p:tgtEl>
                                          <p:spTgt spid="8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5"/>
                                        </p:tgtEl>
                                        <p:attrNameLst>
                                          <p:attrName>style.visibility</p:attrName>
                                        </p:attrNameLst>
                                      </p:cBhvr>
                                      <p:to>
                                        <p:strVal val="visible"/>
                                      </p:to>
                                    </p:set>
                                    <p:animEffect transition="in" filter="fade">
                                      <p:cBhvr>
                                        <p:cTn id="40" dur="500"/>
                                        <p:tgtEl>
                                          <p:spTgt spid="8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6"/>
                                        </p:tgtEl>
                                        <p:attrNameLst>
                                          <p:attrName>style.visibility</p:attrName>
                                        </p:attrNameLst>
                                      </p:cBhvr>
                                      <p:to>
                                        <p:strVal val="visible"/>
                                      </p:to>
                                    </p:set>
                                    <p:animEffect transition="in" filter="fade">
                                      <p:cBhvr>
                                        <p:cTn id="43" dur="500"/>
                                        <p:tgtEl>
                                          <p:spTgt spid="8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7"/>
                                        </p:tgtEl>
                                        <p:attrNameLst>
                                          <p:attrName>style.visibility</p:attrName>
                                        </p:attrNameLst>
                                      </p:cBhvr>
                                      <p:to>
                                        <p:strVal val="visible"/>
                                      </p:to>
                                    </p:set>
                                    <p:animEffect transition="in" filter="fade">
                                      <p:cBhvr>
                                        <p:cTn id="46" dur="500"/>
                                        <p:tgtEl>
                                          <p:spTgt spid="8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8"/>
                                        </p:tgtEl>
                                        <p:attrNameLst>
                                          <p:attrName>style.visibility</p:attrName>
                                        </p:attrNameLst>
                                      </p:cBhvr>
                                      <p:to>
                                        <p:strVal val="visible"/>
                                      </p:to>
                                    </p:set>
                                    <p:animEffect transition="in" filter="fade">
                                      <p:cBhvr>
                                        <p:cTn id="49" dur="500"/>
                                        <p:tgtEl>
                                          <p:spTgt spid="8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9"/>
                                        </p:tgtEl>
                                        <p:attrNameLst>
                                          <p:attrName>style.visibility</p:attrName>
                                        </p:attrNameLst>
                                      </p:cBhvr>
                                      <p:to>
                                        <p:strVal val="visible"/>
                                      </p:to>
                                    </p:set>
                                    <p:animEffect transition="in" filter="fade">
                                      <p:cBhvr>
                                        <p:cTn id="52" dur="500"/>
                                        <p:tgtEl>
                                          <p:spTgt spid="8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0"/>
                                        </p:tgtEl>
                                        <p:attrNameLst>
                                          <p:attrName>style.visibility</p:attrName>
                                        </p:attrNameLst>
                                      </p:cBhvr>
                                      <p:to>
                                        <p:strVal val="visible"/>
                                      </p:to>
                                    </p:set>
                                    <p:animEffect transition="in" filter="fade">
                                      <p:cBhvr>
                                        <p:cTn id="55" dur="500"/>
                                        <p:tgtEl>
                                          <p:spTgt spid="9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91"/>
                                        </p:tgtEl>
                                        <p:attrNameLst>
                                          <p:attrName>style.visibility</p:attrName>
                                        </p:attrNameLst>
                                      </p:cBhvr>
                                      <p:to>
                                        <p:strVal val="visible"/>
                                      </p:to>
                                    </p:set>
                                    <p:animEffect transition="in" filter="fade">
                                      <p:cBhvr>
                                        <p:cTn id="58" dur="500"/>
                                        <p:tgtEl>
                                          <p:spTgt spid="9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92"/>
                                        </p:tgtEl>
                                        <p:attrNameLst>
                                          <p:attrName>style.visibility</p:attrName>
                                        </p:attrNameLst>
                                      </p:cBhvr>
                                      <p:to>
                                        <p:strVal val="visible"/>
                                      </p:to>
                                    </p:set>
                                    <p:animEffect transition="in" filter="fade">
                                      <p:cBhvr>
                                        <p:cTn id="61" dur="500"/>
                                        <p:tgtEl>
                                          <p:spTgt spid="9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93"/>
                                        </p:tgtEl>
                                        <p:attrNameLst>
                                          <p:attrName>style.visibility</p:attrName>
                                        </p:attrNameLst>
                                      </p:cBhvr>
                                      <p:to>
                                        <p:strVal val="visible"/>
                                      </p:to>
                                    </p:set>
                                    <p:animEffect transition="in" filter="fade">
                                      <p:cBhvr>
                                        <p:cTn id="64" dur="500"/>
                                        <p:tgtEl>
                                          <p:spTgt spid="9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94"/>
                                        </p:tgtEl>
                                        <p:attrNameLst>
                                          <p:attrName>style.visibility</p:attrName>
                                        </p:attrNameLst>
                                      </p:cBhvr>
                                      <p:to>
                                        <p:strVal val="visible"/>
                                      </p:to>
                                    </p:set>
                                    <p:animEffect transition="in" filter="fade">
                                      <p:cBhvr>
                                        <p:cTn id="67" dur="500"/>
                                        <p:tgtEl>
                                          <p:spTgt spid="9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55"/>
                                        </p:tgtEl>
                                        <p:attrNameLst>
                                          <p:attrName>style.visibility</p:attrName>
                                        </p:attrNameLst>
                                      </p:cBhvr>
                                      <p:to>
                                        <p:strVal val="visible"/>
                                      </p:to>
                                    </p:set>
                                    <p:animEffect transition="in" filter="fade">
                                      <p:cBhvr>
                                        <p:cTn id="70" dur="500"/>
                                        <p:tgtEl>
                                          <p:spTgt spid="15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56"/>
                                        </p:tgtEl>
                                        <p:attrNameLst>
                                          <p:attrName>style.visibility</p:attrName>
                                        </p:attrNameLst>
                                      </p:cBhvr>
                                      <p:to>
                                        <p:strVal val="visible"/>
                                      </p:to>
                                    </p:set>
                                    <p:animEffect transition="in" filter="fade">
                                      <p:cBhvr>
                                        <p:cTn id="73" dur="500"/>
                                        <p:tgtEl>
                                          <p:spTgt spid="15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57"/>
                                        </p:tgtEl>
                                        <p:attrNameLst>
                                          <p:attrName>style.visibility</p:attrName>
                                        </p:attrNameLst>
                                      </p:cBhvr>
                                      <p:to>
                                        <p:strVal val="visible"/>
                                      </p:to>
                                    </p:set>
                                    <p:animEffect transition="in" filter="fade">
                                      <p:cBhvr>
                                        <p:cTn id="76" dur="500"/>
                                        <p:tgtEl>
                                          <p:spTgt spid="15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58"/>
                                        </p:tgtEl>
                                        <p:attrNameLst>
                                          <p:attrName>style.visibility</p:attrName>
                                        </p:attrNameLst>
                                      </p:cBhvr>
                                      <p:to>
                                        <p:strVal val="visible"/>
                                      </p:to>
                                    </p:set>
                                    <p:animEffect transition="in" filter="fade">
                                      <p:cBhvr>
                                        <p:cTn id="79" dur="500"/>
                                        <p:tgtEl>
                                          <p:spTgt spid="15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59"/>
                                        </p:tgtEl>
                                        <p:attrNameLst>
                                          <p:attrName>style.visibility</p:attrName>
                                        </p:attrNameLst>
                                      </p:cBhvr>
                                      <p:to>
                                        <p:strVal val="visible"/>
                                      </p:to>
                                    </p:set>
                                    <p:animEffect transition="in" filter="fade">
                                      <p:cBhvr>
                                        <p:cTn id="82" dur="500"/>
                                        <p:tgtEl>
                                          <p:spTgt spid="159"/>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60"/>
                                        </p:tgtEl>
                                        <p:attrNameLst>
                                          <p:attrName>style.visibility</p:attrName>
                                        </p:attrNameLst>
                                      </p:cBhvr>
                                      <p:to>
                                        <p:strVal val="visible"/>
                                      </p:to>
                                    </p:set>
                                    <p:animEffect transition="in" filter="fade">
                                      <p:cBhvr>
                                        <p:cTn id="85" dur="500"/>
                                        <p:tgtEl>
                                          <p:spTgt spid="16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61"/>
                                        </p:tgtEl>
                                        <p:attrNameLst>
                                          <p:attrName>style.visibility</p:attrName>
                                        </p:attrNameLst>
                                      </p:cBhvr>
                                      <p:to>
                                        <p:strVal val="visible"/>
                                      </p:to>
                                    </p:set>
                                    <p:animEffect transition="in" filter="fade">
                                      <p:cBhvr>
                                        <p:cTn id="88" dur="500"/>
                                        <p:tgtEl>
                                          <p:spTgt spid="161"/>
                                        </p:tgtEl>
                                      </p:cBhvr>
                                    </p:animEffect>
                                  </p:childTnLst>
                                </p:cTn>
                              </p:par>
                              <p:par>
                                <p:cTn id="89" presetID="10" presetClass="entr" presetSubtype="0" fill="hold" nodeType="withEffect">
                                  <p:stCondLst>
                                    <p:cond delay="0"/>
                                  </p:stCondLst>
                                  <p:childTnLst>
                                    <p:set>
                                      <p:cBhvr>
                                        <p:cTn id="90" dur="1" fill="hold">
                                          <p:stCondLst>
                                            <p:cond delay="0"/>
                                          </p:stCondLst>
                                        </p:cTn>
                                        <p:tgtEl>
                                          <p:spTgt spid="167"/>
                                        </p:tgtEl>
                                        <p:attrNameLst>
                                          <p:attrName>style.visibility</p:attrName>
                                        </p:attrNameLst>
                                      </p:cBhvr>
                                      <p:to>
                                        <p:strVal val="visible"/>
                                      </p:to>
                                    </p:set>
                                    <p:animEffect transition="in" filter="fade">
                                      <p:cBhvr>
                                        <p:cTn id="91" dur="500"/>
                                        <p:tgtEl>
                                          <p:spTgt spid="167"/>
                                        </p:tgtEl>
                                      </p:cBhvr>
                                    </p:animEffect>
                                  </p:childTnLst>
                                </p:cTn>
                              </p:par>
                              <p:par>
                                <p:cTn id="92" presetID="10" presetClass="entr" presetSubtype="0" fill="hold" nodeType="withEffect">
                                  <p:stCondLst>
                                    <p:cond delay="0"/>
                                  </p:stCondLst>
                                  <p:childTnLst>
                                    <p:set>
                                      <p:cBhvr>
                                        <p:cTn id="93" dur="1" fill="hold">
                                          <p:stCondLst>
                                            <p:cond delay="0"/>
                                          </p:stCondLst>
                                        </p:cTn>
                                        <p:tgtEl>
                                          <p:spTgt spid="168"/>
                                        </p:tgtEl>
                                        <p:attrNameLst>
                                          <p:attrName>style.visibility</p:attrName>
                                        </p:attrNameLst>
                                      </p:cBhvr>
                                      <p:to>
                                        <p:strVal val="visible"/>
                                      </p:to>
                                    </p:set>
                                    <p:animEffect transition="in" filter="fade">
                                      <p:cBhvr>
                                        <p:cTn id="94" dur="500"/>
                                        <p:tgtEl>
                                          <p:spTgt spid="168"/>
                                        </p:tgtEl>
                                      </p:cBhvr>
                                    </p:animEffect>
                                  </p:childTnLst>
                                </p:cTn>
                              </p:par>
                              <p:par>
                                <p:cTn id="95" presetID="10" presetClass="entr" presetSubtype="0" fill="hold" nodeType="withEffect">
                                  <p:stCondLst>
                                    <p:cond delay="0"/>
                                  </p:stCondLst>
                                  <p:childTnLst>
                                    <p:set>
                                      <p:cBhvr>
                                        <p:cTn id="96" dur="1" fill="hold">
                                          <p:stCondLst>
                                            <p:cond delay="0"/>
                                          </p:stCondLst>
                                        </p:cTn>
                                        <p:tgtEl>
                                          <p:spTgt spid="169"/>
                                        </p:tgtEl>
                                        <p:attrNameLst>
                                          <p:attrName>style.visibility</p:attrName>
                                        </p:attrNameLst>
                                      </p:cBhvr>
                                      <p:to>
                                        <p:strVal val="visible"/>
                                      </p:to>
                                    </p:set>
                                    <p:animEffect transition="in" filter="fade">
                                      <p:cBhvr>
                                        <p:cTn id="97" dur="500"/>
                                        <p:tgtEl>
                                          <p:spTgt spid="16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85"/>
                                        </p:tgtEl>
                                        <p:attrNameLst>
                                          <p:attrName>style.visibility</p:attrName>
                                        </p:attrNameLst>
                                      </p:cBhvr>
                                      <p:to>
                                        <p:strVal val="visible"/>
                                      </p:to>
                                    </p:set>
                                    <p:animEffect transition="in" filter="fade">
                                      <p:cBhvr>
                                        <p:cTn id="100" dur="500"/>
                                        <p:tgtEl>
                                          <p:spTgt spid="185"/>
                                        </p:tgtEl>
                                      </p:cBhvr>
                                    </p:animEffect>
                                  </p:childTnLst>
                                </p:cTn>
                              </p:par>
                              <p:par>
                                <p:cTn id="101" presetID="10" presetClass="entr" presetSubtype="0" fill="hold" nodeType="withEffect">
                                  <p:stCondLst>
                                    <p:cond delay="0"/>
                                  </p:stCondLst>
                                  <p:childTnLst>
                                    <p:set>
                                      <p:cBhvr>
                                        <p:cTn id="102" dur="1" fill="hold">
                                          <p:stCondLst>
                                            <p:cond delay="0"/>
                                          </p:stCondLst>
                                        </p:cTn>
                                        <p:tgtEl>
                                          <p:spTgt spid="186"/>
                                        </p:tgtEl>
                                        <p:attrNameLst>
                                          <p:attrName>style.visibility</p:attrName>
                                        </p:attrNameLst>
                                      </p:cBhvr>
                                      <p:to>
                                        <p:strVal val="visible"/>
                                      </p:to>
                                    </p:set>
                                    <p:animEffect transition="in" filter="fade">
                                      <p:cBhvr>
                                        <p:cTn id="103" dur="500"/>
                                        <p:tgtEl>
                                          <p:spTgt spid="186"/>
                                        </p:tgtEl>
                                      </p:cBhvr>
                                    </p:animEffect>
                                  </p:childTnLst>
                                </p:cTn>
                              </p:par>
                              <p:par>
                                <p:cTn id="104" presetID="10" presetClass="entr" presetSubtype="0" fill="hold" nodeType="withEffect">
                                  <p:stCondLst>
                                    <p:cond delay="0"/>
                                  </p:stCondLst>
                                  <p:childTnLst>
                                    <p:set>
                                      <p:cBhvr>
                                        <p:cTn id="105" dur="1" fill="hold">
                                          <p:stCondLst>
                                            <p:cond delay="0"/>
                                          </p:stCondLst>
                                        </p:cTn>
                                        <p:tgtEl>
                                          <p:spTgt spid="190"/>
                                        </p:tgtEl>
                                        <p:attrNameLst>
                                          <p:attrName>style.visibility</p:attrName>
                                        </p:attrNameLst>
                                      </p:cBhvr>
                                      <p:to>
                                        <p:strVal val="visible"/>
                                      </p:to>
                                    </p:set>
                                    <p:animEffect transition="in" filter="fade">
                                      <p:cBhvr>
                                        <p:cTn id="106" dur="500"/>
                                        <p:tgtEl>
                                          <p:spTgt spid="19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39"/>
                                        </p:tgtEl>
                                        <p:attrNameLst>
                                          <p:attrName>style.visibility</p:attrName>
                                        </p:attrNameLst>
                                      </p:cBhvr>
                                      <p:to>
                                        <p:strVal val="visible"/>
                                      </p:to>
                                    </p:set>
                                    <p:animEffect transition="in" filter="fade">
                                      <p:cBhvr>
                                        <p:cTn id="111" dur="500"/>
                                        <p:tgtEl>
                                          <p:spTgt spid="39"/>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42"/>
                                        </p:tgtEl>
                                        <p:attrNameLst>
                                          <p:attrName>style.visibility</p:attrName>
                                        </p:attrNameLst>
                                      </p:cBhvr>
                                      <p:to>
                                        <p:strVal val="visible"/>
                                      </p:to>
                                    </p:set>
                                    <p:animEffect transition="in" filter="fade">
                                      <p:cBhvr>
                                        <p:cTn id="114" dur="500"/>
                                        <p:tgtEl>
                                          <p:spTgt spid="42"/>
                                        </p:tgtEl>
                                      </p:cBhvr>
                                    </p:animEffect>
                                  </p:childTnLst>
                                </p:cTn>
                              </p:par>
                              <p:par>
                                <p:cTn id="115" presetID="10" presetClass="entr" presetSubtype="0" fill="hold" nodeType="withEffect">
                                  <p:stCondLst>
                                    <p:cond delay="0"/>
                                  </p:stCondLst>
                                  <p:childTnLst>
                                    <p:set>
                                      <p:cBhvr>
                                        <p:cTn id="116" dur="1" fill="hold">
                                          <p:stCondLst>
                                            <p:cond delay="0"/>
                                          </p:stCondLst>
                                        </p:cTn>
                                        <p:tgtEl>
                                          <p:spTgt spid="170"/>
                                        </p:tgtEl>
                                        <p:attrNameLst>
                                          <p:attrName>style.visibility</p:attrName>
                                        </p:attrNameLst>
                                      </p:cBhvr>
                                      <p:to>
                                        <p:strVal val="visible"/>
                                      </p:to>
                                    </p:set>
                                    <p:animEffect transition="in" filter="fade">
                                      <p:cBhvr>
                                        <p:cTn id="117" dur="500"/>
                                        <p:tgtEl>
                                          <p:spTgt spid="170"/>
                                        </p:tgtEl>
                                      </p:cBhvr>
                                    </p:animEffect>
                                  </p:childTnLst>
                                </p:cTn>
                              </p:par>
                              <p:par>
                                <p:cTn id="118" presetID="10" presetClass="entr" presetSubtype="0" fill="hold" nodeType="withEffect">
                                  <p:stCondLst>
                                    <p:cond delay="0"/>
                                  </p:stCondLst>
                                  <p:childTnLst>
                                    <p:set>
                                      <p:cBhvr>
                                        <p:cTn id="119" dur="1" fill="hold">
                                          <p:stCondLst>
                                            <p:cond delay="0"/>
                                          </p:stCondLst>
                                        </p:cTn>
                                        <p:tgtEl>
                                          <p:spTgt spid="173"/>
                                        </p:tgtEl>
                                        <p:attrNameLst>
                                          <p:attrName>style.visibility</p:attrName>
                                        </p:attrNameLst>
                                      </p:cBhvr>
                                      <p:to>
                                        <p:strVal val="visible"/>
                                      </p:to>
                                    </p:set>
                                    <p:animEffect transition="in" filter="fade">
                                      <p:cBhvr>
                                        <p:cTn id="120" dur="500"/>
                                        <p:tgtEl>
                                          <p:spTgt spid="173"/>
                                        </p:tgtEl>
                                      </p:cBhvr>
                                    </p:animEffect>
                                  </p:childTnLst>
                                </p:cTn>
                              </p:par>
                              <p:par>
                                <p:cTn id="121" presetID="10" presetClass="entr" presetSubtype="0" fill="hold" nodeType="withEffect">
                                  <p:stCondLst>
                                    <p:cond delay="0"/>
                                  </p:stCondLst>
                                  <p:childTnLst>
                                    <p:set>
                                      <p:cBhvr>
                                        <p:cTn id="122" dur="1" fill="hold">
                                          <p:stCondLst>
                                            <p:cond delay="0"/>
                                          </p:stCondLst>
                                        </p:cTn>
                                        <p:tgtEl>
                                          <p:spTgt spid="176"/>
                                        </p:tgtEl>
                                        <p:attrNameLst>
                                          <p:attrName>style.visibility</p:attrName>
                                        </p:attrNameLst>
                                      </p:cBhvr>
                                      <p:to>
                                        <p:strVal val="visible"/>
                                      </p:to>
                                    </p:set>
                                    <p:animEffect transition="in" filter="fade">
                                      <p:cBhvr>
                                        <p:cTn id="123" dur="500"/>
                                        <p:tgtEl>
                                          <p:spTgt spid="176"/>
                                        </p:tgtEl>
                                      </p:cBhvr>
                                    </p:animEffect>
                                  </p:childTnLst>
                                </p:cTn>
                              </p:par>
                              <p:par>
                                <p:cTn id="124" presetID="10" presetClass="entr" presetSubtype="0" fill="hold" nodeType="withEffect">
                                  <p:stCondLst>
                                    <p:cond delay="0"/>
                                  </p:stCondLst>
                                  <p:childTnLst>
                                    <p:set>
                                      <p:cBhvr>
                                        <p:cTn id="125" dur="1" fill="hold">
                                          <p:stCondLst>
                                            <p:cond delay="0"/>
                                          </p:stCondLst>
                                        </p:cTn>
                                        <p:tgtEl>
                                          <p:spTgt spid="179"/>
                                        </p:tgtEl>
                                        <p:attrNameLst>
                                          <p:attrName>style.visibility</p:attrName>
                                        </p:attrNameLst>
                                      </p:cBhvr>
                                      <p:to>
                                        <p:strVal val="visible"/>
                                      </p:to>
                                    </p:set>
                                    <p:animEffect transition="in" filter="fade">
                                      <p:cBhvr>
                                        <p:cTn id="126" dur="500"/>
                                        <p:tgtEl>
                                          <p:spTgt spid="179"/>
                                        </p:tgtEl>
                                      </p:cBhvr>
                                    </p:animEffect>
                                  </p:childTnLst>
                                </p:cTn>
                              </p:par>
                              <p:par>
                                <p:cTn id="127" presetID="10" presetClass="entr" presetSubtype="0" fill="hold" nodeType="withEffect">
                                  <p:stCondLst>
                                    <p:cond delay="0"/>
                                  </p:stCondLst>
                                  <p:childTnLst>
                                    <p:set>
                                      <p:cBhvr>
                                        <p:cTn id="128" dur="1" fill="hold">
                                          <p:stCondLst>
                                            <p:cond delay="0"/>
                                          </p:stCondLst>
                                        </p:cTn>
                                        <p:tgtEl>
                                          <p:spTgt spid="182"/>
                                        </p:tgtEl>
                                        <p:attrNameLst>
                                          <p:attrName>style.visibility</p:attrName>
                                        </p:attrNameLst>
                                      </p:cBhvr>
                                      <p:to>
                                        <p:strVal val="visible"/>
                                      </p:to>
                                    </p:set>
                                    <p:animEffect transition="in" filter="fade">
                                      <p:cBhvr>
                                        <p:cTn id="129" dur="500"/>
                                        <p:tgtEl>
                                          <p:spTgt spid="182"/>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195"/>
                                        </p:tgtEl>
                                        <p:attrNameLst>
                                          <p:attrName>style.visibility</p:attrName>
                                        </p:attrNameLst>
                                      </p:cBhvr>
                                      <p:to>
                                        <p:strVal val="visible"/>
                                      </p:to>
                                    </p:set>
                                    <p:animEffect transition="in" filter="fade">
                                      <p:cBhvr>
                                        <p:cTn id="132" dur="500"/>
                                        <p:tgtEl>
                                          <p:spTgt spid="195"/>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196"/>
                                        </p:tgtEl>
                                        <p:attrNameLst>
                                          <p:attrName>style.visibility</p:attrName>
                                        </p:attrNameLst>
                                      </p:cBhvr>
                                      <p:to>
                                        <p:strVal val="visible"/>
                                      </p:to>
                                    </p:set>
                                    <p:animEffect transition="in" filter="fade">
                                      <p:cBhvr>
                                        <p:cTn id="135" dur="500"/>
                                        <p:tgtEl>
                                          <p:spTgt spid="196"/>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197"/>
                                        </p:tgtEl>
                                        <p:attrNameLst>
                                          <p:attrName>style.visibility</p:attrName>
                                        </p:attrNameLst>
                                      </p:cBhvr>
                                      <p:to>
                                        <p:strVal val="visible"/>
                                      </p:to>
                                    </p:set>
                                    <p:animEffect transition="in" filter="fade">
                                      <p:cBhvr>
                                        <p:cTn id="138" dur="500"/>
                                        <p:tgtEl>
                                          <p:spTgt spid="197"/>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198"/>
                                        </p:tgtEl>
                                        <p:attrNameLst>
                                          <p:attrName>style.visibility</p:attrName>
                                        </p:attrNameLst>
                                      </p:cBhvr>
                                      <p:to>
                                        <p:strVal val="visible"/>
                                      </p:to>
                                    </p:set>
                                    <p:animEffect transition="in" filter="fade">
                                      <p:cBhvr>
                                        <p:cTn id="141" dur="500"/>
                                        <p:tgtEl>
                                          <p:spTgt spid="198"/>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199"/>
                                        </p:tgtEl>
                                        <p:attrNameLst>
                                          <p:attrName>style.visibility</p:attrName>
                                        </p:attrNameLst>
                                      </p:cBhvr>
                                      <p:to>
                                        <p:strVal val="visible"/>
                                      </p:to>
                                    </p:set>
                                    <p:animEffect transition="in" filter="fade">
                                      <p:cBhvr>
                                        <p:cTn id="144" dur="500"/>
                                        <p:tgtEl>
                                          <p:spTgt spid="199"/>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200"/>
                                        </p:tgtEl>
                                        <p:attrNameLst>
                                          <p:attrName>style.visibility</p:attrName>
                                        </p:attrNameLst>
                                      </p:cBhvr>
                                      <p:to>
                                        <p:strVal val="visible"/>
                                      </p:to>
                                    </p:set>
                                    <p:animEffect transition="in" filter="fade">
                                      <p:cBhvr>
                                        <p:cTn id="147" dur="500"/>
                                        <p:tgtEl>
                                          <p:spTgt spid="200"/>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201"/>
                                        </p:tgtEl>
                                        <p:attrNameLst>
                                          <p:attrName>style.visibility</p:attrName>
                                        </p:attrNameLst>
                                      </p:cBhvr>
                                      <p:to>
                                        <p:strVal val="visible"/>
                                      </p:to>
                                    </p:set>
                                    <p:animEffect transition="in" filter="fade">
                                      <p:cBhvr>
                                        <p:cTn id="150" dur="500"/>
                                        <p:tgtEl>
                                          <p:spTgt spid="201"/>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209"/>
                                        </p:tgtEl>
                                        <p:attrNameLst>
                                          <p:attrName>style.visibility</p:attrName>
                                        </p:attrNameLst>
                                      </p:cBhvr>
                                      <p:to>
                                        <p:strVal val="visible"/>
                                      </p:to>
                                    </p:set>
                                    <p:animEffect transition="in" filter="fade">
                                      <p:cBhvr>
                                        <p:cTn id="153" dur="500"/>
                                        <p:tgtEl>
                                          <p:spTgt spid="209"/>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210"/>
                                        </p:tgtEl>
                                        <p:attrNameLst>
                                          <p:attrName>style.visibility</p:attrName>
                                        </p:attrNameLst>
                                      </p:cBhvr>
                                      <p:to>
                                        <p:strVal val="visible"/>
                                      </p:to>
                                    </p:set>
                                    <p:animEffect transition="in" filter="fade">
                                      <p:cBhvr>
                                        <p:cTn id="156" dur="500"/>
                                        <p:tgtEl>
                                          <p:spTgt spid="210"/>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211"/>
                                        </p:tgtEl>
                                        <p:attrNameLst>
                                          <p:attrName>style.visibility</p:attrName>
                                        </p:attrNameLst>
                                      </p:cBhvr>
                                      <p:to>
                                        <p:strVal val="visible"/>
                                      </p:to>
                                    </p:set>
                                    <p:animEffect transition="in" filter="fade">
                                      <p:cBhvr>
                                        <p:cTn id="159" dur="500"/>
                                        <p:tgtEl>
                                          <p:spTgt spid="211"/>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212"/>
                                        </p:tgtEl>
                                        <p:attrNameLst>
                                          <p:attrName>style.visibility</p:attrName>
                                        </p:attrNameLst>
                                      </p:cBhvr>
                                      <p:to>
                                        <p:strVal val="visible"/>
                                      </p:to>
                                    </p:set>
                                    <p:animEffect transition="in" filter="fade">
                                      <p:cBhvr>
                                        <p:cTn id="162" dur="500"/>
                                        <p:tgtEl>
                                          <p:spTgt spid="212"/>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213"/>
                                        </p:tgtEl>
                                        <p:attrNameLst>
                                          <p:attrName>style.visibility</p:attrName>
                                        </p:attrNameLst>
                                      </p:cBhvr>
                                      <p:to>
                                        <p:strVal val="visible"/>
                                      </p:to>
                                    </p:set>
                                    <p:animEffect transition="in" filter="fade">
                                      <p:cBhvr>
                                        <p:cTn id="165" dur="500"/>
                                        <p:tgtEl>
                                          <p:spTgt spid="213"/>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214"/>
                                        </p:tgtEl>
                                        <p:attrNameLst>
                                          <p:attrName>style.visibility</p:attrName>
                                        </p:attrNameLst>
                                      </p:cBhvr>
                                      <p:to>
                                        <p:strVal val="visible"/>
                                      </p:to>
                                    </p:set>
                                    <p:animEffect transition="in" filter="fade">
                                      <p:cBhvr>
                                        <p:cTn id="168" dur="500"/>
                                        <p:tgtEl>
                                          <p:spTgt spid="214"/>
                                        </p:tgtEl>
                                      </p:cBhvr>
                                    </p:animEffect>
                                  </p:childTnLst>
                                </p:cTn>
                              </p:par>
                              <p:par>
                                <p:cTn id="169" presetID="10" presetClass="entr" presetSubtype="0" fill="hold" grpId="0" nodeType="withEffect">
                                  <p:stCondLst>
                                    <p:cond delay="0"/>
                                  </p:stCondLst>
                                  <p:childTnLst>
                                    <p:set>
                                      <p:cBhvr>
                                        <p:cTn id="170" dur="1" fill="hold">
                                          <p:stCondLst>
                                            <p:cond delay="0"/>
                                          </p:stCondLst>
                                        </p:cTn>
                                        <p:tgtEl>
                                          <p:spTgt spid="215"/>
                                        </p:tgtEl>
                                        <p:attrNameLst>
                                          <p:attrName>style.visibility</p:attrName>
                                        </p:attrNameLst>
                                      </p:cBhvr>
                                      <p:to>
                                        <p:strVal val="visible"/>
                                      </p:to>
                                    </p:set>
                                    <p:animEffect transition="in" filter="fade">
                                      <p:cBhvr>
                                        <p:cTn id="171" dur="500"/>
                                        <p:tgtEl>
                                          <p:spTgt spid="215"/>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216"/>
                                        </p:tgtEl>
                                        <p:attrNameLst>
                                          <p:attrName>style.visibility</p:attrName>
                                        </p:attrNameLst>
                                      </p:cBhvr>
                                      <p:to>
                                        <p:strVal val="visible"/>
                                      </p:to>
                                    </p:set>
                                    <p:animEffect transition="in" filter="fade">
                                      <p:cBhvr>
                                        <p:cTn id="174" dur="500"/>
                                        <p:tgtEl>
                                          <p:spTgt spid="216"/>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217"/>
                                        </p:tgtEl>
                                        <p:attrNameLst>
                                          <p:attrName>style.visibility</p:attrName>
                                        </p:attrNameLst>
                                      </p:cBhvr>
                                      <p:to>
                                        <p:strVal val="visible"/>
                                      </p:to>
                                    </p:set>
                                    <p:animEffect transition="in" filter="fade">
                                      <p:cBhvr>
                                        <p:cTn id="177" dur="500"/>
                                        <p:tgtEl>
                                          <p:spTgt spid="217"/>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218"/>
                                        </p:tgtEl>
                                        <p:attrNameLst>
                                          <p:attrName>style.visibility</p:attrName>
                                        </p:attrNameLst>
                                      </p:cBhvr>
                                      <p:to>
                                        <p:strVal val="visible"/>
                                      </p:to>
                                    </p:set>
                                    <p:animEffect transition="in" filter="fade">
                                      <p:cBhvr>
                                        <p:cTn id="180" dur="500"/>
                                        <p:tgtEl>
                                          <p:spTgt spid="218"/>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219"/>
                                        </p:tgtEl>
                                        <p:attrNameLst>
                                          <p:attrName>style.visibility</p:attrName>
                                        </p:attrNameLst>
                                      </p:cBhvr>
                                      <p:to>
                                        <p:strVal val="visible"/>
                                      </p:to>
                                    </p:set>
                                    <p:animEffect transition="in" filter="fade">
                                      <p:cBhvr>
                                        <p:cTn id="183" dur="500"/>
                                        <p:tgtEl>
                                          <p:spTgt spid="219"/>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220"/>
                                        </p:tgtEl>
                                        <p:attrNameLst>
                                          <p:attrName>style.visibility</p:attrName>
                                        </p:attrNameLst>
                                      </p:cBhvr>
                                      <p:to>
                                        <p:strVal val="visible"/>
                                      </p:to>
                                    </p:set>
                                    <p:animEffect transition="in" filter="fade">
                                      <p:cBhvr>
                                        <p:cTn id="186" dur="500"/>
                                        <p:tgtEl>
                                          <p:spTgt spid="220"/>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221"/>
                                        </p:tgtEl>
                                        <p:attrNameLst>
                                          <p:attrName>style.visibility</p:attrName>
                                        </p:attrNameLst>
                                      </p:cBhvr>
                                      <p:to>
                                        <p:strVal val="visible"/>
                                      </p:to>
                                    </p:set>
                                    <p:animEffect transition="in" filter="fade">
                                      <p:cBhvr>
                                        <p:cTn id="189" dur="500"/>
                                        <p:tgtEl>
                                          <p:spTgt spid="221"/>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222"/>
                                        </p:tgtEl>
                                        <p:attrNameLst>
                                          <p:attrName>style.visibility</p:attrName>
                                        </p:attrNameLst>
                                      </p:cBhvr>
                                      <p:to>
                                        <p:strVal val="visible"/>
                                      </p:to>
                                    </p:set>
                                    <p:animEffect transition="in" filter="fade">
                                      <p:cBhvr>
                                        <p:cTn id="192" dur="500"/>
                                        <p:tgtEl>
                                          <p:spTgt spid="222"/>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223"/>
                                        </p:tgtEl>
                                        <p:attrNameLst>
                                          <p:attrName>style.visibility</p:attrName>
                                        </p:attrNameLst>
                                      </p:cBhvr>
                                      <p:to>
                                        <p:strVal val="visible"/>
                                      </p:to>
                                    </p:set>
                                    <p:animEffect transition="in" filter="fade">
                                      <p:cBhvr>
                                        <p:cTn id="195" dur="500"/>
                                        <p:tgtEl>
                                          <p:spTgt spid="223"/>
                                        </p:tgtEl>
                                      </p:cBhvr>
                                    </p:animEffect>
                                  </p:childTnLst>
                                </p:cTn>
                              </p:par>
                              <p:par>
                                <p:cTn id="196" presetID="10" presetClass="entr" presetSubtype="0" fill="hold" grpId="0" nodeType="withEffect">
                                  <p:stCondLst>
                                    <p:cond delay="0"/>
                                  </p:stCondLst>
                                  <p:childTnLst>
                                    <p:set>
                                      <p:cBhvr>
                                        <p:cTn id="197" dur="1" fill="hold">
                                          <p:stCondLst>
                                            <p:cond delay="0"/>
                                          </p:stCondLst>
                                        </p:cTn>
                                        <p:tgtEl>
                                          <p:spTgt spid="224"/>
                                        </p:tgtEl>
                                        <p:attrNameLst>
                                          <p:attrName>style.visibility</p:attrName>
                                        </p:attrNameLst>
                                      </p:cBhvr>
                                      <p:to>
                                        <p:strVal val="visible"/>
                                      </p:to>
                                    </p:set>
                                    <p:animEffect transition="in" filter="fade">
                                      <p:cBhvr>
                                        <p:cTn id="198" dur="500"/>
                                        <p:tgtEl>
                                          <p:spTgt spid="224"/>
                                        </p:tgtEl>
                                      </p:cBhvr>
                                    </p:animEffect>
                                  </p:childTnLst>
                                </p:cTn>
                              </p:par>
                              <p:par>
                                <p:cTn id="199" presetID="10" presetClass="entr" presetSubtype="0" fill="hold" grpId="0" nodeType="withEffect">
                                  <p:stCondLst>
                                    <p:cond delay="0"/>
                                  </p:stCondLst>
                                  <p:childTnLst>
                                    <p:set>
                                      <p:cBhvr>
                                        <p:cTn id="200" dur="1" fill="hold">
                                          <p:stCondLst>
                                            <p:cond delay="0"/>
                                          </p:stCondLst>
                                        </p:cTn>
                                        <p:tgtEl>
                                          <p:spTgt spid="225"/>
                                        </p:tgtEl>
                                        <p:attrNameLst>
                                          <p:attrName>style.visibility</p:attrName>
                                        </p:attrNameLst>
                                      </p:cBhvr>
                                      <p:to>
                                        <p:strVal val="visible"/>
                                      </p:to>
                                    </p:set>
                                    <p:animEffect transition="in" filter="fade">
                                      <p:cBhvr>
                                        <p:cTn id="201" dur="500"/>
                                        <p:tgtEl>
                                          <p:spTgt spid="225"/>
                                        </p:tgtEl>
                                      </p:cBhvr>
                                    </p:animEffect>
                                  </p:childTnLst>
                                </p:cTn>
                              </p:par>
                              <p:par>
                                <p:cTn id="202" presetID="10" presetClass="entr" presetSubtype="0" fill="hold" grpId="0" nodeType="withEffect">
                                  <p:stCondLst>
                                    <p:cond delay="0"/>
                                  </p:stCondLst>
                                  <p:childTnLst>
                                    <p:set>
                                      <p:cBhvr>
                                        <p:cTn id="203" dur="1" fill="hold">
                                          <p:stCondLst>
                                            <p:cond delay="0"/>
                                          </p:stCondLst>
                                        </p:cTn>
                                        <p:tgtEl>
                                          <p:spTgt spid="226"/>
                                        </p:tgtEl>
                                        <p:attrNameLst>
                                          <p:attrName>style.visibility</p:attrName>
                                        </p:attrNameLst>
                                      </p:cBhvr>
                                      <p:to>
                                        <p:strVal val="visible"/>
                                      </p:to>
                                    </p:set>
                                    <p:animEffect transition="in" filter="fade">
                                      <p:cBhvr>
                                        <p:cTn id="204" dur="500"/>
                                        <p:tgtEl>
                                          <p:spTgt spid="226"/>
                                        </p:tgtEl>
                                      </p:cBhvr>
                                    </p:animEffect>
                                  </p:childTnLst>
                                </p:cTn>
                              </p:par>
                              <p:par>
                                <p:cTn id="205" presetID="10" presetClass="entr" presetSubtype="0" fill="hold" grpId="0" nodeType="withEffect">
                                  <p:stCondLst>
                                    <p:cond delay="0"/>
                                  </p:stCondLst>
                                  <p:childTnLst>
                                    <p:set>
                                      <p:cBhvr>
                                        <p:cTn id="206" dur="1" fill="hold">
                                          <p:stCondLst>
                                            <p:cond delay="0"/>
                                          </p:stCondLst>
                                        </p:cTn>
                                        <p:tgtEl>
                                          <p:spTgt spid="227"/>
                                        </p:tgtEl>
                                        <p:attrNameLst>
                                          <p:attrName>style.visibility</p:attrName>
                                        </p:attrNameLst>
                                      </p:cBhvr>
                                      <p:to>
                                        <p:strVal val="visible"/>
                                      </p:to>
                                    </p:set>
                                    <p:animEffect transition="in" filter="fade">
                                      <p:cBhvr>
                                        <p:cTn id="207" dur="500"/>
                                        <p:tgtEl>
                                          <p:spTgt spid="227"/>
                                        </p:tgtEl>
                                      </p:cBhvr>
                                    </p:animEffect>
                                  </p:childTnLst>
                                </p:cTn>
                              </p:par>
                              <p:par>
                                <p:cTn id="208" presetID="10" presetClass="entr" presetSubtype="0" fill="hold" grpId="0" nodeType="withEffect">
                                  <p:stCondLst>
                                    <p:cond delay="0"/>
                                  </p:stCondLst>
                                  <p:childTnLst>
                                    <p:set>
                                      <p:cBhvr>
                                        <p:cTn id="209" dur="1" fill="hold">
                                          <p:stCondLst>
                                            <p:cond delay="0"/>
                                          </p:stCondLst>
                                        </p:cTn>
                                        <p:tgtEl>
                                          <p:spTgt spid="228"/>
                                        </p:tgtEl>
                                        <p:attrNameLst>
                                          <p:attrName>style.visibility</p:attrName>
                                        </p:attrNameLst>
                                      </p:cBhvr>
                                      <p:to>
                                        <p:strVal val="visible"/>
                                      </p:to>
                                    </p:set>
                                    <p:animEffect transition="in" filter="fade">
                                      <p:cBhvr>
                                        <p:cTn id="210" dur="500"/>
                                        <p:tgtEl>
                                          <p:spTgt spid="228"/>
                                        </p:tgtEl>
                                      </p:cBhvr>
                                    </p:animEffect>
                                  </p:childTnLst>
                                </p:cTn>
                              </p:par>
                              <p:par>
                                <p:cTn id="211" presetID="10" presetClass="entr" presetSubtype="0" fill="hold" grpId="0" nodeType="withEffect">
                                  <p:stCondLst>
                                    <p:cond delay="0"/>
                                  </p:stCondLst>
                                  <p:childTnLst>
                                    <p:set>
                                      <p:cBhvr>
                                        <p:cTn id="212" dur="1" fill="hold">
                                          <p:stCondLst>
                                            <p:cond delay="0"/>
                                          </p:stCondLst>
                                        </p:cTn>
                                        <p:tgtEl>
                                          <p:spTgt spid="229"/>
                                        </p:tgtEl>
                                        <p:attrNameLst>
                                          <p:attrName>style.visibility</p:attrName>
                                        </p:attrNameLst>
                                      </p:cBhvr>
                                      <p:to>
                                        <p:strVal val="visible"/>
                                      </p:to>
                                    </p:set>
                                    <p:animEffect transition="in" filter="fade">
                                      <p:cBhvr>
                                        <p:cTn id="213" dur="500"/>
                                        <p:tgtEl>
                                          <p:spTgt spid="229"/>
                                        </p:tgtEl>
                                      </p:cBhvr>
                                    </p:animEffect>
                                  </p:childTnLst>
                                </p:cTn>
                              </p:par>
                              <p:par>
                                <p:cTn id="214" presetID="10" presetClass="entr" presetSubtype="0" fill="hold" grpId="0" nodeType="withEffect">
                                  <p:stCondLst>
                                    <p:cond delay="0"/>
                                  </p:stCondLst>
                                  <p:childTnLst>
                                    <p:set>
                                      <p:cBhvr>
                                        <p:cTn id="215" dur="1" fill="hold">
                                          <p:stCondLst>
                                            <p:cond delay="0"/>
                                          </p:stCondLst>
                                        </p:cTn>
                                        <p:tgtEl>
                                          <p:spTgt spid="230"/>
                                        </p:tgtEl>
                                        <p:attrNameLst>
                                          <p:attrName>style.visibility</p:attrName>
                                        </p:attrNameLst>
                                      </p:cBhvr>
                                      <p:to>
                                        <p:strVal val="visible"/>
                                      </p:to>
                                    </p:set>
                                    <p:animEffect transition="in" filter="fade">
                                      <p:cBhvr>
                                        <p:cTn id="216" dur="500"/>
                                        <p:tgtEl>
                                          <p:spTgt spid="230"/>
                                        </p:tgtEl>
                                      </p:cBhvr>
                                    </p:animEffect>
                                  </p:childTnLst>
                                </p:cTn>
                              </p:par>
                              <p:par>
                                <p:cTn id="217" presetID="10" presetClass="entr" presetSubtype="0" fill="hold" grpId="0" nodeType="withEffect">
                                  <p:stCondLst>
                                    <p:cond delay="0"/>
                                  </p:stCondLst>
                                  <p:childTnLst>
                                    <p:set>
                                      <p:cBhvr>
                                        <p:cTn id="218" dur="1" fill="hold">
                                          <p:stCondLst>
                                            <p:cond delay="0"/>
                                          </p:stCondLst>
                                        </p:cTn>
                                        <p:tgtEl>
                                          <p:spTgt spid="231"/>
                                        </p:tgtEl>
                                        <p:attrNameLst>
                                          <p:attrName>style.visibility</p:attrName>
                                        </p:attrNameLst>
                                      </p:cBhvr>
                                      <p:to>
                                        <p:strVal val="visible"/>
                                      </p:to>
                                    </p:set>
                                    <p:animEffect transition="in" filter="fade">
                                      <p:cBhvr>
                                        <p:cTn id="219" dur="500"/>
                                        <p:tgtEl>
                                          <p:spTgt spid="231"/>
                                        </p:tgtEl>
                                      </p:cBhvr>
                                    </p:animEffect>
                                  </p:childTnLst>
                                </p:cTn>
                              </p:par>
                              <p:par>
                                <p:cTn id="220" presetID="10" presetClass="entr" presetSubtype="0" fill="hold" grpId="0" nodeType="withEffect">
                                  <p:stCondLst>
                                    <p:cond delay="0"/>
                                  </p:stCondLst>
                                  <p:childTnLst>
                                    <p:set>
                                      <p:cBhvr>
                                        <p:cTn id="221" dur="1" fill="hold">
                                          <p:stCondLst>
                                            <p:cond delay="0"/>
                                          </p:stCondLst>
                                        </p:cTn>
                                        <p:tgtEl>
                                          <p:spTgt spid="232"/>
                                        </p:tgtEl>
                                        <p:attrNameLst>
                                          <p:attrName>style.visibility</p:attrName>
                                        </p:attrNameLst>
                                      </p:cBhvr>
                                      <p:to>
                                        <p:strVal val="visible"/>
                                      </p:to>
                                    </p:set>
                                    <p:animEffect transition="in" filter="fade">
                                      <p:cBhvr>
                                        <p:cTn id="222" dur="500"/>
                                        <p:tgtEl>
                                          <p:spTgt spid="232"/>
                                        </p:tgtEl>
                                      </p:cBhvr>
                                    </p:animEffect>
                                  </p:childTnLst>
                                </p:cTn>
                              </p:par>
                              <p:par>
                                <p:cTn id="223" presetID="10" presetClass="entr" presetSubtype="0" fill="hold" grpId="0" nodeType="withEffect">
                                  <p:stCondLst>
                                    <p:cond delay="0"/>
                                  </p:stCondLst>
                                  <p:childTnLst>
                                    <p:set>
                                      <p:cBhvr>
                                        <p:cTn id="224" dur="1" fill="hold">
                                          <p:stCondLst>
                                            <p:cond delay="0"/>
                                          </p:stCondLst>
                                        </p:cTn>
                                        <p:tgtEl>
                                          <p:spTgt spid="233"/>
                                        </p:tgtEl>
                                        <p:attrNameLst>
                                          <p:attrName>style.visibility</p:attrName>
                                        </p:attrNameLst>
                                      </p:cBhvr>
                                      <p:to>
                                        <p:strVal val="visible"/>
                                      </p:to>
                                    </p:set>
                                    <p:animEffect transition="in" filter="fade">
                                      <p:cBhvr>
                                        <p:cTn id="225" dur="500"/>
                                        <p:tgtEl>
                                          <p:spTgt spid="233"/>
                                        </p:tgtEl>
                                      </p:cBhvr>
                                    </p:animEffect>
                                  </p:childTnLst>
                                </p:cTn>
                              </p:par>
                              <p:par>
                                <p:cTn id="226" presetID="10" presetClass="entr" presetSubtype="0" fill="hold" grpId="0" nodeType="withEffect">
                                  <p:stCondLst>
                                    <p:cond delay="0"/>
                                  </p:stCondLst>
                                  <p:childTnLst>
                                    <p:set>
                                      <p:cBhvr>
                                        <p:cTn id="227" dur="1" fill="hold">
                                          <p:stCondLst>
                                            <p:cond delay="0"/>
                                          </p:stCondLst>
                                        </p:cTn>
                                        <p:tgtEl>
                                          <p:spTgt spid="234"/>
                                        </p:tgtEl>
                                        <p:attrNameLst>
                                          <p:attrName>style.visibility</p:attrName>
                                        </p:attrNameLst>
                                      </p:cBhvr>
                                      <p:to>
                                        <p:strVal val="visible"/>
                                      </p:to>
                                    </p:set>
                                    <p:animEffect transition="in" filter="fade">
                                      <p:cBhvr>
                                        <p:cTn id="228" dur="500"/>
                                        <p:tgtEl>
                                          <p:spTgt spid="234"/>
                                        </p:tgtEl>
                                      </p:cBhvr>
                                    </p:animEffect>
                                  </p:childTnLst>
                                </p:cTn>
                              </p:par>
                              <p:par>
                                <p:cTn id="229" presetID="10" presetClass="entr" presetSubtype="0" fill="hold" grpId="0" nodeType="withEffect">
                                  <p:stCondLst>
                                    <p:cond delay="0"/>
                                  </p:stCondLst>
                                  <p:childTnLst>
                                    <p:set>
                                      <p:cBhvr>
                                        <p:cTn id="230" dur="1" fill="hold">
                                          <p:stCondLst>
                                            <p:cond delay="0"/>
                                          </p:stCondLst>
                                        </p:cTn>
                                        <p:tgtEl>
                                          <p:spTgt spid="235"/>
                                        </p:tgtEl>
                                        <p:attrNameLst>
                                          <p:attrName>style.visibility</p:attrName>
                                        </p:attrNameLst>
                                      </p:cBhvr>
                                      <p:to>
                                        <p:strVal val="visible"/>
                                      </p:to>
                                    </p:set>
                                    <p:animEffect transition="in" filter="fade">
                                      <p:cBhvr>
                                        <p:cTn id="231" dur="500"/>
                                        <p:tgtEl>
                                          <p:spTgt spid="235"/>
                                        </p:tgtEl>
                                      </p:cBhvr>
                                    </p:animEffect>
                                  </p:childTnLst>
                                </p:cTn>
                              </p:par>
                              <p:par>
                                <p:cTn id="232" presetID="10" presetClass="entr" presetSubtype="0" fill="hold" grpId="0" nodeType="withEffect">
                                  <p:stCondLst>
                                    <p:cond delay="0"/>
                                  </p:stCondLst>
                                  <p:childTnLst>
                                    <p:set>
                                      <p:cBhvr>
                                        <p:cTn id="233" dur="1" fill="hold">
                                          <p:stCondLst>
                                            <p:cond delay="0"/>
                                          </p:stCondLst>
                                        </p:cTn>
                                        <p:tgtEl>
                                          <p:spTgt spid="236"/>
                                        </p:tgtEl>
                                        <p:attrNameLst>
                                          <p:attrName>style.visibility</p:attrName>
                                        </p:attrNameLst>
                                      </p:cBhvr>
                                      <p:to>
                                        <p:strVal val="visible"/>
                                      </p:to>
                                    </p:set>
                                    <p:animEffect transition="in" filter="fade">
                                      <p:cBhvr>
                                        <p:cTn id="234" dur="500"/>
                                        <p:tgtEl>
                                          <p:spTgt spid="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9" grpId="0"/>
      <p:bldP spid="42" grpId="0"/>
      <p:bldP spid="74"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155" grpId="0" animBg="1"/>
      <p:bldP spid="156" grpId="0" animBg="1"/>
      <p:bldP spid="157" grpId="0" animBg="1"/>
      <p:bldP spid="158" grpId="0" animBg="1"/>
      <p:bldP spid="159" grpId="0" animBg="1"/>
      <p:bldP spid="160" grpId="0" animBg="1"/>
      <p:bldP spid="161" grpId="0" animBg="1"/>
      <p:bldP spid="185" grpId="0"/>
      <p:bldP spid="195" grpId="0" animBg="1"/>
      <p:bldP spid="196" grpId="0" animBg="1"/>
      <p:bldP spid="197" grpId="0" animBg="1"/>
      <p:bldP spid="198" grpId="0" animBg="1"/>
      <p:bldP spid="199" grpId="0" animBg="1"/>
      <p:bldP spid="200" grpId="0" animBg="1"/>
      <p:bldP spid="201" grpId="0" animBg="1"/>
      <p:bldP spid="209" grpId="0" animBg="1"/>
      <p:bldP spid="210" grpId="0" animBg="1"/>
      <p:bldP spid="211" grpId="0" animBg="1"/>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222" grpId="0" animBg="1"/>
      <p:bldP spid="223" grpId="0" animBg="1"/>
      <p:bldP spid="224" grpId="0" animBg="1"/>
      <p:bldP spid="225" grpId="0" animBg="1"/>
      <p:bldP spid="226" grpId="0" animBg="1"/>
      <p:bldP spid="227" grpId="0" animBg="1"/>
      <p:bldP spid="228" grpId="0" animBg="1"/>
      <p:bldP spid="229" grpId="0" animBg="1"/>
      <p:bldP spid="230" grpId="0" animBg="1"/>
      <p:bldP spid="231" grpId="0" animBg="1"/>
      <p:bldP spid="232" grpId="0" animBg="1"/>
      <p:bldP spid="233" grpId="0" animBg="1"/>
      <p:bldP spid="234" grpId="0" animBg="1"/>
      <p:bldP spid="235" grpId="0" animBg="1"/>
      <p:bldP spid="23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050095" y="74328"/>
            <a:ext cx="17794332" cy="507831"/>
          </a:xfrm>
        </p:spPr>
        <p:txBody>
          <a:bodyPr/>
          <a:lstStyle/>
          <a:p>
            <a:r>
              <a:rPr lang="en-US" dirty="0" smtClean="0"/>
              <a:t>Columnstore Tables</a:t>
            </a:r>
            <a:endParaRPr lang="en-US" dirty="0"/>
          </a:p>
        </p:txBody>
      </p:sp>
      <p:sp>
        <p:nvSpPr>
          <p:cNvPr id="7" name="Rectangle 6"/>
          <p:cNvSpPr/>
          <p:nvPr/>
        </p:nvSpPr>
        <p:spPr>
          <a:xfrm>
            <a:off x="4863386" y="2513410"/>
            <a:ext cx="1919843" cy="1693770"/>
          </a:xfrm>
          <a:prstGeom prst="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957"/>
          </a:p>
        </p:txBody>
      </p:sp>
      <p:sp>
        <p:nvSpPr>
          <p:cNvPr id="101" name="TextBox 100"/>
          <p:cNvSpPr txBox="1"/>
          <p:nvPr/>
        </p:nvSpPr>
        <p:spPr>
          <a:xfrm>
            <a:off x="5878871" y="3626675"/>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C1</a:t>
            </a:r>
          </a:p>
        </p:txBody>
      </p:sp>
      <p:sp>
        <p:nvSpPr>
          <p:cNvPr id="102" name="TextBox 101"/>
          <p:cNvSpPr txBox="1"/>
          <p:nvPr/>
        </p:nvSpPr>
        <p:spPr>
          <a:xfrm>
            <a:off x="5149950" y="3626675"/>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C1</a:t>
            </a:r>
          </a:p>
        </p:txBody>
      </p:sp>
      <p:sp>
        <p:nvSpPr>
          <p:cNvPr id="103" name="TextBox 102"/>
          <p:cNvSpPr txBox="1"/>
          <p:nvPr/>
        </p:nvSpPr>
        <p:spPr>
          <a:xfrm>
            <a:off x="5878871" y="3179359"/>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C1</a:t>
            </a:r>
          </a:p>
        </p:txBody>
      </p:sp>
      <p:sp>
        <p:nvSpPr>
          <p:cNvPr id="104" name="TextBox 103"/>
          <p:cNvSpPr txBox="1"/>
          <p:nvPr/>
        </p:nvSpPr>
        <p:spPr>
          <a:xfrm>
            <a:off x="5145520" y="3179359"/>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C1</a:t>
            </a:r>
          </a:p>
        </p:txBody>
      </p:sp>
      <p:sp>
        <p:nvSpPr>
          <p:cNvPr id="105" name="TextBox 104"/>
          <p:cNvSpPr txBox="1"/>
          <p:nvPr/>
        </p:nvSpPr>
        <p:spPr>
          <a:xfrm>
            <a:off x="5878871" y="2727017"/>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C1</a:t>
            </a:r>
          </a:p>
        </p:txBody>
      </p:sp>
      <p:sp>
        <p:nvSpPr>
          <p:cNvPr id="106" name="TextBox 105"/>
          <p:cNvSpPr txBox="1"/>
          <p:nvPr/>
        </p:nvSpPr>
        <p:spPr>
          <a:xfrm>
            <a:off x="5149950" y="2727017"/>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C1</a:t>
            </a:r>
          </a:p>
        </p:txBody>
      </p:sp>
      <p:sp>
        <p:nvSpPr>
          <p:cNvPr id="107" name="Rectangle 106"/>
          <p:cNvSpPr/>
          <p:nvPr/>
        </p:nvSpPr>
        <p:spPr>
          <a:xfrm>
            <a:off x="4863384" y="4398169"/>
            <a:ext cx="1919843" cy="1693770"/>
          </a:xfrm>
          <a:prstGeom prst="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957"/>
          </a:p>
        </p:txBody>
      </p:sp>
      <p:sp>
        <p:nvSpPr>
          <p:cNvPr id="108" name="TextBox 107"/>
          <p:cNvSpPr txBox="1"/>
          <p:nvPr/>
        </p:nvSpPr>
        <p:spPr>
          <a:xfrm>
            <a:off x="5878869" y="5511435"/>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C1</a:t>
            </a:r>
          </a:p>
        </p:txBody>
      </p:sp>
      <p:sp>
        <p:nvSpPr>
          <p:cNvPr id="109" name="TextBox 108"/>
          <p:cNvSpPr txBox="1"/>
          <p:nvPr/>
        </p:nvSpPr>
        <p:spPr>
          <a:xfrm>
            <a:off x="5149948" y="5511435"/>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C1</a:t>
            </a:r>
          </a:p>
        </p:txBody>
      </p:sp>
      <p:sp>
        <p:nvSpPr>
          <p:cNvPr id="110" name="TextBox 109"/>
          <p:cNvSpPr txBox="1"/>
          <p:nvPr/>
        </p:nvSpPr>
        <p:spPr>
          <a:xfrm>
            <a:off x="5878869" y="5064118"/>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C1</a:t>
            </a:r>
          </a:p>
        </p:txBody>
      </p:sp>
      <p:sp>
        <p:nvSpPr>
          <p:cNvPr id="111" name="TextBox 110"/>
          <p:cNvSpPr txBox="1"/>
          <p:nvPr/>
        </p:nvSpPr>
        <p:spPr>
          <a:xfrm>
            <a:off x="5145517" y="5064118"/>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C1</a:t>
            </a:r>
          </a:p>
        </p:txBody>
      </p:sp>
      <p:sp>
        <p:nvSpPr>
          <p:cNvPr id="112" name="TextBox 111"/>
          <p:cNvSpPr txBox="1"/>
          <p:nvPr/>
        </p:nvSpPr>
        <p:spPr>
          <a:xfrm>
            <a:off x="5878869" y="4611776"/>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C1</a:t>
            </a:r>
          </a:p>
        </p:txBody>
      </p:sp>
      <p:sp>
        <p:nvSpPr>
          <p:cNvPr id="113" name="TextBox 112"/>
          <p:cNvSpPr txBox="1"/>
          <p:nvPr/>
        </p:nvSpPr>
        <p:spPr>
          <a:xfrm>
            <a:off x="5149948" y="4611776"/>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C1</a:t>
            </a:r>
          </a:p>
        </p:txBody>
      </p:sp>
      <p:sp>
        <p:nvSpPr>
          <p:cNvPr id="141" name="Rectangle 140"/>
          <p:cNvSpPr/>
          <p:nvPr/>
        </p:nvSpPr>
        <p:spPr>
          <a:xfrm>
            <a:off x="4842334" y="6282928"/>
            <a:ext cx="1919843" cy="1693770"/>
          </a:xfrm>
          <a:prstGeom prst="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957"/>
          </a:p>
        </p:txBody>
      </p:sp>
      <p:sp>
        <p:nvSpPr>
          <p:cNvPr id="142" name="TextBox 141"/>
          <p:cNvSpPr txBox="1"/>
          <p:nvPr/>
        </p:nvSpPr>
        <p:spPr>
          <a:xfrm>
            <a:off x="5857819" y="7396194"/>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C1</a:t>
            </a:r>
          </a:p>
        </p:txBody>
      </p:sp>
      <p:sp>
        <p:nvSpPr>
          <p:cNvPr id="143" name="TextBox 142"/>
          <p:cNvSpPr txBox="1"/>
          <p:nvPr/>
        </p:nvSpPr>
        <p:spPr>
          <a:xfrm>
            <a:off x="5128898" y="7396194"/>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C1</a:t>
            </a:r>
          </a:p>
        </p:txBody>
      </p:sp>
      <p:sp>
        <p:nvSpPr>
          <p:cNvPr id="144" name="TextBox 143"/>
          <p:cNvSpPr txBox="1"/>
          <p:nvPr/>
        </p:nvSpPr>
        <p:spPr>
          <a:xfrm>
            <a:off x="5857819" y="6948878"/>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C1</a:t>
            </a:r>
          </a:p>
        </p:txBody>
      </p:sp>
      <p:sp>
        <p:nvSpPr>
          <p:cNvPr id="145" name="TextBox 144"/>
          <p:cNvSpPr txBox="1"/>
          <p:nvPr/>
        </p:nvSpPr>
        <p:spPr>
          <a:xfrm>
            <a:off x="5124468" y="6948878"/>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C1</a:t>
            </a:r>
          </a:p>
        </p:txBody>
      </p:sp>
      <p:sp>
        <p:nvSpPr>
          <p:cNvPr id="146" name="TextBox 145"/>
          <p:cNvSpPr txBox="1"/>
          <p:nvPr/>
        </p:nvSpPr>
        <p:spPr>
          <a:xfrm>
            <a:off x="5857819" y="6496535"/>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C1</a:t>
            </a:r>
          </a:p>
        </p:txBody>
      </p:sp>
      <p:sp>
        <p:nvSpPr>
          <p:cNvPr id="147" name="TextBox 146"/>
          <p:cNvSpPr txBox="1"/>
          <p:nvPr/>
        </p:nvSpPr>
        <p:spPr>
          <a:xfrm>
            <a:off x="5128898" y="6496535"/>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C1</a:t>
            </a:r>
          </a:p>
        </p:txBody>
      </p:sp>
      <p:sp>
        <p:nvSpPr>
          <p:cNvPr id="171" name="Rectangle 170"/>
          <p:cNvSpPr/>
          <p:nvPr/>
        </p:nvSpPr>
        <p:spPr>
          <a:xfrm>
            <a:off x="4863381" y="8167688"/>
            <a:ext cx="1919843" cy="1693770"/>
          </a:xfrm>
          <a:prstGeom prst="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957"/>
          </a:p>
        </p:txBody>
      </p:sp>
      <p:sp>
        <p:nvSpPr>
          <p:cNvPr id="172" name="TextBox 171"/>
          <p:cNvSpPr txBox="1"/>
          <p:nvPr/>
        </p:nvSpPr>
        <p:spPr>
          <a:xfrm>
            <a:off x="5878866" y="9280953"/>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C1</a:t>
            </a:r>
          </a:p>
        </p:txBody>
      </p:sp>
      <p:sp>
        <p:nvSpPr>
          <p:cNvPr id="174" name="TextBox 173"/>
          <p:cNvSpPr txBox="1"/>
          <p:nvPr/>
        </p:nvSpPr>
        <p:spPr>
          <a:xfrm>
            <a:off x="5149945" y="9280953"/>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C1</a:t>
            </a:r>
          </a:p>
        </p:txBody>
      </p:sp>
      <p:sp>
        <p:nvSpPr>
          <p:cNvPr id="175" name="TextBox 174"/>
          <p:cNvSpPr txBox="1"/>
          <p:nvPr/>
        </p:nvSpPr>
        <p:spPr>
          <a:xfrm>
            <a:off x="5878866" y="8833637"/>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C1</a:t>
            </a:r>
          </a:p>
        </p:txBody>
      </p:sp>
      <p:sp>
        <p:nvSpPr>
          <p:cNvPr id="177" name="TextBox 176"/>
          <p:cNvSpPr txBox="1"/>
          <p:nvPr/>
        </p:nvSpPr>
        <p:spPr>
          <a:xfrm>
            <a:off x="5145515" y="8833637"/>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C1</a:t>
            </a:r>
          </a:p>
        </p:txBody>
      </p:sp>
      <p:sp>
        <p:nvSpPr>
          <p:cNvPr id="178" name="TextBox 177"/>
          <p:cNvSpPr txBox="1"/>
          <p:nvPr/>
        </p:nvSpPr>
        <p:spPr>
          <a:xfrm>
            <a:off x="5878866" y="8381295"/>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C1</a:t>
            </a:r>
          </a:p>
        </p:txBody>
      </p:sp>
      <p:sp>
        <p:nvSpPr>
          <p:cNvPr id="180" name="TextBox 179"/>
          <p:cNvSpPr txBox="1"/>
          <p:nvPr/>
        </p:nvSpPr>
        <p:spPr>
          <a:xfrm>
            <a:off x="5149945" y="8381295"/>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C1</a:t>
            </a:r>
          </a:p>
        </p:txBody>
      </p:sp>
      <p:sp>
        <p:nvSpPr>
          <p:cNvPr id="189" name="Rectangle 188"/>
          <p:cNvSpPr/>
          <p:nvPr/>
        </p:nvSpPr>
        <p:spPr>
          <a:xfrm>
            <a:off x="7550823" y="2546079"/>
            <a:ext cx="1919843" cy="1693770"/>
          </a:xfrm>
          <a:prstGeom prst="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957"/>
          </a:p>
        </p:txBody>
      </p:sp>
      <p:sp>
        <p:nvSpPr>
          <p:cNvPr id="190" name="TextBox 189"/>
          <p:cNvSpPr txBox="1"/>
          <p:nvPr/>
        </p:nvSpPr>
        <p:spPr>
          <a:xfrm>
            <a:off x="8566308" y="3659344"/>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C2</a:t>
            </a:r>
          </a:p>
        </p:txBody>
      </p:sp>
      <p:sp>
        <p:nvSpPr>
          <p:cNvPr id="191" name="TextBox 190"/>
          <p:cNvSpPr txBox="1"/>
          <p:nvPr/>
        </p:nvSpPr>
        <p:spPr>
          <a:xfrm>
            <a:off x="7837387" y="3659344"/>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C2</a:t>
            </a:r>
          </a:p>
        </p:txBody>
      </p:sp>
      <p:sp>
        <p:nvSpPr>
          <p:cNvPr id="192" name="TextBox 191"/>
          <p:cNvSpPr txBox="1"/>
          <p:nvPr/>
        </p:nvSpPr>
        <p:spPr>
          <a:xfrm>
            <a:off x="8566308" y="3212028"/>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C2</a:t>
            </a:r>
          </a:p>
        </p:txBody>
      </p:sp>
      <p:sp>
        <p:nvSpPr>
          <p:cNvPr id="193" name="TextBox 192"/>
          <p:cNvSpPr txBox="1"/>
          <p:nvPr/>
        </p:nvSpPr>
        <p:spPr>
          <a:xfrm>
            <a:off x="7832957" y="3212028"/>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C2</a:t>
            </a:r>
          </a:p>
        </p:txBody>
      </p:sp>
      <p:sp>
        <p:nvSpPr>
          <p:cNvPr id="194" name="TextBox 193"/>
          <p:cNvSpPr txBox="1"/>
          <p:nvPr/>
        </p:nvSpPr>
        <p:spPr>
          <a:xfrm>
            <a:off x="8566308" y="2759686"/>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C2</a:t>
            </a:r>
          </a:p>
        </p:txBody>
      </p:sp>
      <p:sp>
        <p:nvSpPr>
          <p:cNvPr id="195" name="TextBox 194"/>
          <p:cNvSpPr txBox="1"/>
          <p:nvPr/>
        </p:nvSpPr>
        <p:spPr>
          <a:xfrm>
            <a:off x="7837387" y="2759686"/>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C2</a:t>
            </a:r>
          </a:p>
        </p:txBody>
      </p:sp>
      <p:sp>
        <p:nvSpPr>
          <p:cNvPr id="196" name="Rectangle 195"/>
          <p:cNvSpPr/>
          <p:nvPr/>
        </p:nvSpPr>
        <p:spPr>
          <a:xfrm>
            <a:off x="10231370" y="2513410"/>
            <a:ext cx="1919843" cy="1693770"/>
          </a:xfrm>
          <a:prstGeom prst="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957"/>
          </a:p>
        </p:txBody>
      </p:sp>
      <p:sp>
        <p:nvSpPr>
          <p:cNvPr id="197" name="TextBox 196"/>
          <p:cNvSpPr txBox="1"/>
          <p:nvPr/>
        </p:nvSpPr>
        <p:spPr>
          <a:xfrm>
            <a:off x="11246855" y="3626675"/>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C3</a:t>
            </a:r>
          </a:p>
        </p:txBody>
      </p:sp>
      <p:sp>
        <p:nvSpPr>
          <p:cNvPr id="198" name="TextBox 197"/>
          <p:cNvSpPr txBox="1"/>
          <p:nvPr/>
        </p:nvSpPr>
        <p:spPr>
          <a:xfrm>
            <a:off x="10517934" y="3626675"/>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C3</a:t>
            </a:r>
          </a:p>
        </p:txBody>
      </p:sp>
      <p:sp>
        <p:nvSpPr>
          <p:cNvPr id="199" name="TextBox 198"/>
          <p:cNvSpPr txBox="1"/>
          <p:nvPr/>
        </p:nvSpPr>
        <p:spPr>
          <a:xfrm>
            <a:off x="11246855" y="3179359"/>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C3</a:t>
            </a:r>
          </a:p>
        </p:txBody>
      </p:sp>
      <p:sp>
        <p:nvSpPr>
          <p:cNvPr id="200" name="TextBox 199"/>
          <p:cNvSpPr txBox="1"/>
          <p:nvPr/>
        </p:nvSpPr>
        <p:spPr>
          <a:xfrm>
            <a:off x="10513503" y="3179359"/>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C3</a:t>
            </a:r>
          </a:p>
        </p:txBody>
      </p:sp>
      <p:sp>
        <p:nvSpPr>
          <p:cNvPr id="201" name="TextBox 200"/>
          <p:cNvSpPr txBox="1"/>
          <p:nvPr/>
        </p:nvSpPr>
        <p:spPr>
          <a:xfrm>
            <a:off x="11246855" y="2727017"/>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C3</a:t>
            </a:r>
          </a:p>
        </p:txBody>
      </p:sp>
      <p:sp>
        <p:nvSpPr>
          <p:cNvPr id="202" name="TextBox 201"/>
          <p:cNvSpPr txBox="1"/>
          <p:nvPr/>
        </p:nvSpPr>
        <p:spPr>
          <a:xfrm>
            <a:off x="10517934" y="2727017"/>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C3</a:t>
            </a:r>
          </a:p>
        </p:txBody>
      </p:sp>
      <p:sp>
        <p:nvSpPr>
          <p:cNvPr id="203" name="Rectangle 202"/>
          <p:cNvSpPr/>
          <p:nvPr/>
        </p:nvSpPr>
        <p:spPr>
          <a:xfrm>
            <a:off x="12911916" y="2513410"/>
            <a:ext cx="1919843" cy="1693770"/>
          </a:xfrm>
          <a:prstGeom prst="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957"/>
          </a:p>
        </p:txBody>
      </p:sp>
      <p:sp>
        <p:nvSpPr>
          <p:cNvPr id="204" name="TextBox 203"/>
          <p:cNvSpPr txBox="1"/>
          <p:nvPr/>
        </p:nvSpPr>
        <p:spPr>
          <a:xfrm>
            <a:off x="13927401" y="3626675"/>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C4</a:t>
            </a:r>
          </a:p>
        </p:txBody>
      </p:sp>
      <p:sp>
        <p:nvSpPr>
          <p:cNvPr id="205" name="TextBox 204"/>
          <p:cNvSpPr txBox="1"/>
          <p:nvPr/>
        </p:nvSpPr>
        <p:spPr>
          <a:xfrm>
            <a:off x="13198480" y="3626675"/>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C4</a:t>
            </a:r>
          </a:p>
        </p:txBody>
      </p:sp>
      <p:sp>
        <p:nvSpPr>
          <p:cNvPr id="206" name="TextBox 205"/>
          <p:cNvSpPr txBox="1"/>
          <p:nvPr/>
        </p:nvSpPr>
        <p:spPr>
          <a:xfrm>
            <a:off x="13927401" y="3179359"/>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C4</a:t>
            </a:r>
          </a:p>
        </p:txBody>
      </p:sp>
      <p:sp>
        <p:nvSpPr>
          <p:cNvPr id="207" name="TextBox 206"/>
          <p:cNvSpPr txBox="1"/>
          <p:nvPr/>
        </p:nvSpPr>
        <p:spPr>
          <a:xfrm>
            <a:off x="13194050" y="3179359"/>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C4</a:t>
            </a:r>
          </a:p>
        </p:txBody>
      </p:sp>
      <p:sp>
        <p:nvSpPr>
          <p:cNvPr id="208" name="TextBox 207"/>
          <p:cNvSpPr txBox="1"/>
          <p:nvPr/>
        </p:nvSpPr>
        <p:spPr>
          <a:xfrm>
            <a:off x="13927401" y="2727017"/>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C4</a:t>
            </a:r>
          </a:p>
        </p:txBody>
      </p:sp>
      <p:sp>
        <p:nvSpPr>
          <p:cNvPr id="209" name="TextBox 208"/>
          <p:cNvSpPr txBox="1"/>
          <p:nvPr/>
        </p:nvSpPr>
        <p:spPr>
          <a:xfrm>
            <a:off x="13198480" y="2727017"/>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C4</a:t>
            </a:r>
          </a:p>
        </p:txBody>
      </p:sp>
      <p:sp>
        <p:nvSpPr>
          <p:cNvPr id="210" name="Rectangle 209"/>
          <p:cNvSpPr/>
          <p:nvPr/>
        </p:nvSpPr>
        <p:spPr>
          <a:xfrm>
            <a:off x="7606388" y="4408151"/>
            <a:ext cx="1919843" cy="1693770"/>
          </a:xfrm>
          <a:prstGeom prst="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957"/>
          </a:p>
        </p:txBody>
      </p:sp>
      <p:sp>
        <p:nvSpPr>
          <p:cNvPr id="211" name="TextBox 210"/>
          <p:cNvSpPr txBox="1"/>
          <p:nvPr/>
        </p:nvSpPr>
        <p:spPr>
          <a:xfrm>
            <a:off x="8621873" y="5521416"/>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C2</a:t>
            </a:r>
          </a:p>
        </p:txBody>
      </p:sp>
      <p:sp>
        <p:nvSpPr>
          <p:cNvPr id="212" name="TextBox 211"/>
          <p:cNvSpPr txBox="1"/>
          <p:nvPr/>
        </p:nvSpPr>
        <p:spPr>
          <a:xfrm>
            <a:off x="7892952" y="5521416"/>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C2</a:t>
            </a:r>
          </a:p>
        </p:txBody>
      </p:sp>
      <p:sp>
        <p:nvSpPr>
          <p:cNvPr id="213" name="TextBox 212"/>
          <p:cNvSpPr txBox="1"/>
          <p:nvPr/>
        </p:nvSpPr>
        <p:spPr>
          <a:xfrm>
            <a:off x="8621873" y="5074100"/>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C2</a:t>
            </a:r>
          </a:p>
        </p:txBody>
      </p:sp>
      <p:sp>
        <p:nvSpPr>
          <p:cNvPr id="214" name="TextBox 213"/>
          <p:cNvSpPr txBox="1"/>
          <p:nvPr/>
        </p:nvSpPr>
        <p:spPr>
          <a:xfrm>
            <a:off x="7888522" y="5074100"/>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C2</a:t>
            </a:r>
          </a:p>
        </p:txBody>
      </p:sp>
      <p:sp>
        <p:nvSpPr>
          <p:cNvPr id="215" name="TextBox 214"/>
          <p:cNvSpPr txBox="1"/>
          <p:nvPr/>
        </p:nvSpPr>
        <p:spPr>
          <a:xfrm>
            <a:off x="8621873" y="4621758"/>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C2</a:t>
            </a:r>
          </a:p>
        </p:txBody>
      </p:sp>
      <p:sp>
        <p:nvSpPr>
          <p:cNvPr id="216" name="TextBox 215"/>
          <p:cNvSpPr txBox="1"/>
          <p:nvPr/>
        </p:nvSpPr>
        <p:spPr>
          <a:xfrm>
            <a:off x="7892952" y="4621758"/>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C2</a:t>
            </a:r>
          </a:p>
        </p:txBody>
      </p:sp>
      <p:sp>
        <p:nvSpPr>
          <p:cNvPr id="217" name="Rectangle 216"/>
          <p:cNvSpPr/>
          <p:nvPr/>
        </p:nvSpPr>
        <p:spPr>
          <a:xfrm>
            <a:off x="7624866" y="6282928"/>
            <a:ext cx="1919843" cy="1693770"/>
          </a:xfrm>
          <a:prstGeom prst="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957"/>
          </a:p>
        </p:txBody>
      </p:sp>
      <p:sp>
        <p:nvSpPr>
          <p:cNvPr id="218" name="TextBox 217"/>
          <p:cNvSpPr txBox="1"/>
          <p:nvPr/>
        </p:nvSpPr>
        <p:spPr>
          <a:xfrm>
            <a:off x="8640353" y="7396194"/>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C2</a:t>
            </a:r>
          </a:p>
        </p:txBody>
      </p:sp>
      <p:sp>
        <p:nvSpPr>
          <p:cNvPr id="219" name="TextBox 218"/>
          <p:cNvSpPr txBox="1"/>
          <p:nvPr/>
        </p:nvSpPr>
        <p:spPr>
          <a:xfrm>
            <a:off x="7911432" y="7396194"/>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C2</a:t>
            </a:r>
          </a:p>
        </p:txBody>
      </p:sp>
      <p:sp>
        <p:nvSpPr>
          <p:cNvPr id="220" name="TextBox 219"/>
          <p:cNvSpPr txBox="1"/>
          <p:nvPr/>
        </p:nvSpPr>
        <p:spPr>
          <a:xfrm>
            <a:off x="8640353" y="6948878"/>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C2</a:t>
            </a:r>
          </a:p>
        </p:txBody>
      </p:sp>
      <p:sp>
        <p:nvSpPr>
          <p:cNvPr id="221" name="TextBox 220"/>
          <p:cNvSpPr txBox="1"/>
          <p:nvPr/>
        </p:nvSpPr>
        <p:spPr>
          <a:xfrm>
            <a:off x="7907002" y="6948878"/>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C2</a:t>
            </a:r>
          </a:p>
        </p:txBody>
      </p:sp>
      <p:sp>
        <p:nvSpPr>
          <p:cNvPr id="222" name="TextBox 221"/>
          <p:cNvSpPr txBox="1"/>
          <p:nvPr/>
        </p:nvSpPr>
        <p:spPr>
          <a:xfrm>
            <a:off x="8640353" y="6496535"/>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C2</a:t>
            </a:r>
          </a:p>
        </p:txBody>
      </p:sp>
      <p:sp>
        <p:nvSpPr>
          <p:cNvPr id="223" name="TextBox 222"/>
          <p:cNvSpPr txBox="1"/>
          <p:nvPr/>
        </p:nvSpPr>
        <p:spPr>
          <a:xfrm>
            <a:off x="7911432" y="6496535"/>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C2</a:t>
            </a:r>
          </a:p>
        </p:txBody>
      </p:sp>
      <p:sp>
        <p:nvSpPr>
          <p:cNvPr id="224" name="Rectangle 223"/>
          <p:cNvSpPr/>
          <p:nvPr/>
        </p:nvSpPr>
        <p:spPr>
          <a:xfrm>
            <a:off x="7550821" y="8167688"/>
            <a:ext cx="1919843" cy="1693770"/>
          </a:xfrm>
          <a:prstGeom prst="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957"/>
          </a:p>
        </p:txBody>
      </p:sp>
      <p:sp>
        <p:nvSpPr>
          <p:cNvPr id="225" name="TextBox 224"/>
          <p:cNvSpPr txBox="1"/>
          <p:nvPr/>
        </p:nvSpPr>
        <p:spPr>
          <a:xfrm>
            <a:off x="8566306" y="9280953"/>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C2</a:t>
            </a:r>
          </a:p>
        </p:txBody>
      </p:sp>
      <p:sp>
        <p:nvSpPr>
          <p:cNvPr id="226" name="TextBox 225"/>
          <p:cNvSpPr txBox="1"/>
          <p:nvPr/>
        </p:nvSpPr>
        <p:spPr>
          <a:xfrm>
            <a:off x="7837385" y="9280953"/>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C2</a:t>
            </a:r>
          </a:p>
        </p:txBody>
      </p:sp>
      <p:sp>
        <p:nvSpPr>
          <p:cNvPr id="227" name="TextBox 226"/>
          <p:cNvSpPr txBox="1"/>
          <p:nvPr/>
        </p:nvSpPr>
        <p:spPr>
          <a:xfrm>
            <a:off x="8566306" y="8833637"/>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C2</a:t>
            </a:r>
          </a:p>
        </p:txBody>
      </p:sp>
      <p:sp>
        <p:nvSpPr>
          <p:cNvPr id="228" name="TextBox 227"/>
          <p:cNvSpPr txBox="1"/>
          <p:nvPr/>
        </p:nvSpPr>
        <p:spPr>
          <a:xfrm>
            <a:off x="7832955" y="8833637"/>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C2</a:t>
            </a:r>
          </a:p>
        </p:txBody>
      </p:sp>
      <p:sp>
        <p:nvSpPr>
          <p:cNvPr id="229" name="TextBox 228"/>
          <p:cNvSpPr txBox="1"/>
          <p:nvPr/>
        </p:nvSpPr>
        <p:spPr>
          <a:xfrm>
            <a:off x="8566306" y="8381295"/>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C2</a:t>
            </a:r>
          </a:p>
        </p:txBody>
      </p:sp>
      <p:sp>
        <p:nvSpPr>
          <p:cNvPr id="230" name="TextBox 229"/>
          <p:cNvSpPr txBox="1"/>
          <p:nvPr/>
        </p:nvSpPr>
        <p:spPr>
          <a:xfrm>
            <a:off x="7837385" y="8381295"/>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C2</a:t>
            </a:r>
          </a:p>
        </p:txBody>
      </p:sp>
      <p:sp>
        <p:nvSpPr>
          <p:cNvPr id="238" name="Rectangle 237"/>
          <p:cNvSpPr/>
          <p:nvPr/>
        </p:nvSpPr>
        <p:spPr>
          <a:xfrm>
            <a:off x="10231367" y="4398169"/>
            <a:ext cx="1919843" cy="1693770"/>
          </a:xfrm>
          <a:prstGeom prst="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957"/>
          </a:p>
        </p:txBody>
      </p:sp>
      <p:sp>
        <p:nvSpPr>
          <p:cNvPr id="239" name="TextBox 238"/>
          <p:cNvSpPr txBox="1"/>
          <p:nvPr/>
        </p:nvSpPr>
        <p:spPr>
          <a:xfrm>
            <a:off x="11246852" y="5511435"/>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C3</a:t>
            </a:r>
          </a:p>
        </p:txBody>
      </p:sp>
      <p:sp>
        <p:nvSpPr>
          <p:cNvPr id="240" name="TextBox 239"/>
          <p:cNvSpPr txBox="1"/>
          <p:nvPr/>
        </p:nvSpPr>
        <p:spPr>
          <a:xfrm>
            <a:off x="10517931" y="5511435"/>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C3</a:t>
            </a:r>
          </a:p>
        </p:txBody>
      </p:sp>
      <p:sp>
        <p:nvSpPr>
          <p:cNvPr id="241" name="TextBox 240"/>
          <p:cNvSpPr txBox="1"/>
          <p:nvPr/>
        </p:nvSpPr>
        <p:spPr>
          <a:xfrm>
            <a:off x="11246852" y="5064118"/>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C3</a:t>
            </a:r>
          </a:p>
        </p:txBody>
      </p:sp>
      <p:sp>
        <p:nvSpPr>
          <p:cNvPr id="242" name="TextBox 241"/>
          <p:cNvSpPr txBox="1"/>
          <p:nvPr/>
        </p:nvSpPr>
        <p:spPr>
          <a:xfrm>
            <a:off x="10513501" y="5064118"/>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C3</a:t>
            </a:r>
          </a:p>
        </p:txBody>
      </p:sp>
      <p:sp>
        <p:nvSpPr>
          <p:cNvPr id="243" name="TextBox 242"/>
          <p:cNvSpPr txBox="1"/>
          <p:nvPr/>
        </p:nvSpPr>
        <p:spPr>
          <a:xfrm>
            <a:off x="11246852" y="4611776"/>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C3</a:t>
            </a:r>
          </a:p>
        </p:txBody>
      </p:sp>
      <p:sp>
        <p:nvSpPr>
          <p:cNvPr id="244" name="TextBox 243"/>
          <p:cNvSpPr txBox="1"/>
          <p:nvPr/>
        </p:nvSpPr>
        <p:spPr>
          <a:xfrm>
            <a:off x="10517931" y="4611776"/>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C3</a:t>
            </a:r>
          </a:p>
        </p:txBody>
      </p:sp>
      <p:sp>
        <p:nvSpPr>
          <p:cNvPr id="245" name="Rectangle 244"/>
          <p:cNvSpPr/>
          <p:nvPr/>
        </p:nvSpPr>
        <p:spPr>
          <a:xfrm>
            <a:off x="10231370" y="6282928"/>
            <a:ext cx="1919843" cy="1693770"/>
          </a:xfrm>
          <a:prstGeom prst="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957"/>
          </a:p>
        </p:txBody>
      </p:sp>
      <p:sp>
        <p:nvSpPr>
          <p:cNvPr id="246" name="TextBox 245"/>
          <p:cNvSpPr txBox="1"/>
          <p:nvPr/>
        </p:nvSpPr>
        <p:spPr>
          <a:xfrm>
            <a:off x="11246855" y="7396194"/>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C3</a:t>
            </a:r>
          </a:p>
        </p:txBody>
      </p:sp>
      <p:sp>
        <p:nvSpPr>
          <p:cNvPr id="247" name="TextBox 246"/>
          <p:cNvSpPr txBox="1"/>
          <p:nvPr/>
        </p:nvSpPr>
        <p:spPr>
          <a:xfrm>
            <a:off x="10517934" y="7396194"/>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C3</a:t>
            </a:r>
          </a:p>
        </p:txBody>
      </p:sp>
      <p:sp>
        <p:nvSpPr>
          <p:cNvPr id="248" name="TextBox 247"/>
          <p:cNvSpPr txBox="1"/>
          <p:nvPr/>
        </p:nvSpPr>
        <p:spPr>
          <a:xfrm>
            <a:off x="11246855" y="6948878"/>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C3</a:t>
            </a:r>
          </a:p>
        </p:txBody>
      </p:sp>
      <p:sp>
        <p:nvSpPr>
          <p:cNvPr id="249" name="TextBox 248"/>
          <p:cNvSpPr txBox="1"/>
          <p:nvPr/>
        </p:nvSpPr>
        <p:spPr>
          <a:xfrm>
            <a:off x="10513503" y="6948878"/>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C3</a:t>
            </a:r>
          </a:p>
        </p:txBody>
      </p:sp>
      <p:sp>
        <p:nvSpPr>
          <p:cNvPr id="250" name="TextBox 249"/>
          <p:cNvSpPr txBox="1"/>
          <p:nvPr/>
        </p:nvSpPr>
        <p:spPr>
          <a:xfrm>
            <a:off x="11246855" y="6496535"/>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C3</a:t>
            </a:r>
          </a:p>
        </p:txBody>
      </p:sp>
      <p:sp>
        <p:nvSpPr>
          <p:cNvPr id="251" name="TextBox 250"/>
          <p:cNvSpPr txBox="1"/>
          <p:nvPr/>
        </p:nvSpPr>
        <p:spPr>
          <a:xfrm>
            <a:off x="10517934" y="6496535"/>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C3</a:t>
            </a:r>
          </a:p>
        </p:txBody>
      </p:sp>
      <p:sp>
        <p:nvSpPr>
          <p:cNvPr id="252" name="Rectangle 251"/>
          <p:cNvSpPr/>
          <p:nvPr/>
        </p:nvSpPr>
        <p:spPr>
          <a:xfrm>
            <a:off x="10231365" y="8167688"/>
            <a:ext cx="1919843" cy="1693770"/>
          </a:xfrm>
          <a:prstGeom prst="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957"/>
          </a:p>
        </p:txBody>
      </p:sp>
      <p:sp>
        <p:nvSpPr>
          <p:cNvPr id="253" name="TextBox 252"/>
          <p:cNvSpPr txBox="1"/>
          <p:nvPr/>
        </p:nvSpPr>
        <p:spPr>
          <a:xfrm>
            <a:off x="11246850" y="9280953"/>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C3</a:t>
            </a:r>
          </a:p>
        </p:txBody>
      </p:sp>
      <p:sp>
        <p:nvSpPr>
          <p:cNvPr id="254" name="TextBox 253"/>
          <p:cNvSpPr txBox="1"/>
          <p:nvPr/>
        </p:nvSpPr>
        <p:spPr>
          <a:xfrm>
            <a:off x="10517929" y="9280953"/>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C3</a:t>
            </a:r>
          </a:p>
        </p:txBody>
      </p:sp>
      <p:sp>
        <p:nvSpPr>
          <p:cNvPr id="255" name="TextBox 254"/>
          <p:cNvSpPr txBox="1"/>
          <p:nvPr/>
        </p:nvSpPr>
        <p:spPr>
          <a:xfrm>
            <a:off x="11246850" y="8833637"/>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C3</a:t>
            </a:r>
          </a:p>
        </p:txBody>
      </p:sp>
      <p:sp>
        <p:nvSpPr>
          <p:cNvPr id="256" name="TextBox 255"/>
          <p:cNvSpPr txBox="1"/>
          <p:nvPr/>
        </p:nvSpPr>
        <p:spPr>
          <a:xfrm>
            <a:off x="10513499" y="8833637"/>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C3</a:t>
            </a:r>
          </a:p>
        </p:txBody>
      </p:sp>
      <p:sp>
        <p:nvSpPr>
          <p:cNvPr id="257" name="TextBox 256"/>
          <p:cNvSpPr txBox="1"/>
          <p:nvPr/>
        </p:nvSpPr>
        <p:spPr>
          <a:xfrm>
            <a:off x="11246850" y="8381295"/>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C3</a:t>
            </a:r>
          </a:p>
        </p:txBody>
      </p:sp>
      <p:sp>
        <p:nvSpPr>
          <p:cNvPr id="258" name="TextBox 257"/>
          <p:cNvSpPr txBox="1"/>
          <p:nvPr/>
        </p:nvSpPr>
        <p:spPr>
          <a:xfrm>
            <a:off x="10517929" y="8381295"/>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C3</a:t>
            </a:r>
          </a:p>
        </p:txBody>
      </p:sp>
      <p:sp>
        <p:nvSpPr>
          <p:cNvPr id="259" name="Rectangle 258"/>
          <p:cNvSpPr/>
          <p:nvPr/>
        </p:nvSpPr>
        <p:spPr>
          <a:xfrm>
            <a:off x="12911916" y="4398169"/>
            <a:ext cx="1919843" cy="1693770"/>
          </a:xfrm>
          <a:prstGeom prst="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957"/>
          </a:p>
        </p:txBody>
      </p:sp>
      <p:sp>
        <p:nvSpPr>
          <p:cNvPr id="260" name="TextBox 259"/>
          <p:cNvSpPr txBox="1"/>
          <p:nvPr/>
        </p:nvSpPr>
        <p:spPr>
          <a:xfrm>
            <a:off x="13927401" y="5511435"/>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C4</a:t>
            </a:r>
          </a:p>
        </p:txBody>
      </p:sp>
      <p:sp>
        <p:nvSpPr>
          <p:cNvPr id="261" name="TextBox 260"/>
          <p:cNvSpPr txBox="1"/>
          <p:nvPr/>
        </p:nvSpPr>
        <p:spPr>
          <a:xfrm>
            <a:off x="13198480" y="5511435"/>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C4</a:t>
            </a:r>
          </a:p>
        </p:txBody>
      </p:sp>
      <p:sp>
        <p:nvSpPr>
          <p:cNvPr id="262" name="TextBox 261"/>
          <p:cNvSpPr txBox="1"/>
          <p:nvPr/>
        </p:nvSpPr>
        <p:spPr>
          <a:xfrm>
            <a:off x="13927401" y="5064118"/>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C4</a:t>
            </a:r>
          </a:p>
        </p:txBody>
      </p:sp>
      <p:sp>
        <p:nvSpPr>
          <p:cNvPr id="263" name="TextBox 262"/>
          <p:cNvSpPr txBox="1"/>
          <p:nvPr/>
        </p:nvSpPr>
        <p:spPr>
          <a:xfrm>
            <a:off x="13194050" y="5064118"/>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C4</a:t>
            </a:r>
          </a:p>
        </p:txBody>
      </p:sp>
      <p:sp>
        <p:nvSpPr>
          <p:cNvPr id="264" name="TextBox 263"/>
          <p:cNvSpPr txBox="1"/>
          <p:nvPr/>
        </p:nvSpPr>
        <p:spPr>
          <a:xfrm>
            <a:off x="13927401" y="4611776"/>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C4</a:t>
            </a:r>
          </a:p>
        </p:txBody>
      </p:sp>
      <p:sp>
        <p:nvSpPr>
          <p:cNvPr id="265" name="TextBox 264"/>
          <p:cNvSpPr txBox="1"/>
          <p:nvPr/>
        </p:nvSpPr>
        <p:spPr>
          <a:xfrm>
            <a:off x="13198480" y="4611776"/>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C4</a:t>
            </a:r>
          </a:p>
        </p:txBody>
      </p:sp>
      <p:sp>
        <p:nvSpPr>
          <p:cNvPr id="266" name="Rectangle 265"/>
          <p:cNvSpPr/>
          <p:nvPr/>
        </p:nvSpPr>
        <p:spPr>
          <a:xfrm>
            <a:off x="12911914" y="6282928"/>
            <a:ext cx="1919843" cy="1693770"/>
          </a:xfrm>
          <a:prstGeom prst="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957"/>
          </a:p>
        </p:txBody>
      </p:sp>
      <p:sp>
        <p:nvSpPr>
          <p:cNvPr id="267" name="TextBox 266"/>
          <p:cNvSpPr txBox="1"/>
          <p:nvPr/>
        </p:nvSpPr>
        <p:spPr>
          <a:xfrm>
            <a:off x="13927399" y="7396194"/>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C4</a:t>
            </a:r>
          </a:p>
        </p:txBody>
      </p:sp>
      <p:sp>
        <p:nvSpPr>
          <p:cNvPr id="268" name="TextBox 267"/>
          <p:cNvSpPr txBox="1"/>
          <p:nvPr/>
        </p:nvSpPr>
        <p:spPr>
          <a:xfrm>
            <a:off x="13198478" y="7396194"/>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C4</a:t>
            </a:r>
          </a:p>
        </p:txBody>
      </p:sp>
      <p:sp>
        <p:nvSpPr>
          <p:cNvPr id="269" name="TextBox 268"/>
          <p:cNvSpPr txBox="1"/>
          <p:nvPr/>
        </p:nvSpPr>
        <p:spPr>
          <a:xfrm>
            <a:off x="13927399" y="6948878"/>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C4</a:t>
            </a:r>
          </a:p>
        </p:txBody>
      </p:sp>
      <p:sp>
        <p:nvSpPr>
          <p:cNvPr id="270" name="TextBox 269"/>
          <p:cNvSpPr txBox="1"/>
          <p:nvPr/>
        </p:nvSpPr>
        <p:spPr>
          <a:xfrm>
            <a:off x="13194048" y="6948878"/>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C4</a:t>
            </a:r>
          </a:p>
        </p:txBody>
      </p:sp>
      <p:sp>
        <p:nvSpPr>
          <p:cNvPr id="271" name="TextBox 270"/>
          <p:cNvSpPr txBox="1"/>
          <p:nvPr/>
        </p:nvSpPr>
        <p:spPr>
          <a:xfrm>
            <a:off x="13927399" y="6496535"/>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C4</a:t>
            </a:r>
          </a:p>
        </p:txBody>
      </p:sp>
      <p:sp>
        <p:nvSpPr>
          <p:cNvPr id="272" name="TextBox 271"/>
          <p:cNvSpPr txBox="1"/>
          <p:nvPr/>
        </p:nvSpPr>
        <p:spPr>
          <a:xfrm>
            <a:off x="13198478" y="6496535"/>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C4</a:t>
            </a:r>
          </a:p>
        </p:txBody>
      </p:sp>
      <p:sp>
        <p:nvSpPr>
          <p:cNvPr id="273" name="Rectangle 272"/>
          <p:cNvSpPr/>
          <p:nvPr/>
        </p:nvSpPr>
        <p:spPr>
          <a:xfrm>
            <a:off x="12911912" y="8167688"/>
            <a:ext cx="1919843" cy="1693770"/>
          </a:xfrm>
          <a:prstGeom prst="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957"/>
          </a:p>
        </p:txBody>
      </p:sp>
      <p:sp>
        <p:nvSpPr>
          <p:cNvPr id="274" name="TextBox 273"/>
          <p:cNvSpPr txBox="1"/>
          <p:nvPr/>
        </p:nvSpPr>
        <p:spPr>
          <a:xfrm>
            <a:off x="13927397" y="9280953"/>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C4</a:t>
            </a:r>
          </a:p>
        </p:txBody>
      </p:sp>
      <p:sp>
        <p:nvSpPr>
          <p:cNvPr id="275" name="TextBox 274"/>
          <p:cNvSpPr txBox="1"/>
          <p:nvPr/>
        </p:nvSpPr>
        <p:spPr>
          <a:xfrm>
            <a:off x="13198476" y="9280953"/>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C4</a:t>
            </a:r>
          </a:p>
        </p:txBody>
      </p:sp>
      <p:sp>
        <p:nvSpPr>
          <p:cNvPr id="276" name="TextBox 275"/>
          <p:cNvSpPr txBox="1"/>
          <p:nvPr/>
        </p:nvSpPr>
        <p:spPr>
          <a:xfrm>
            <a:off x="13927397" y="8833637"/>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C4</a:t>
            </a:r>
          </a:p>
        </p:txBody>
      </p:sp>
      <p:sp>
        <p:nvSpPr>
          <p:cNvPr id="277" name="TextBox 276"/>
          <p:cNvSpPr txBox="1"/>
          <p:nvPr/>
        </p:nvSpPr>
        <p:spPr>
          <a:xfrm>
            <a:off x="13194046" y="8833637"/>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C4</a:t>
            </a:r>
          </a:p>
        </p:txBody>
      </p:sp>
      <p:sp>
        <p:nvSpPr>
          <p:cNvPr id="278" name="TextBox 277"/>
          <p:cNvSpPr txBox="1"/>
          <p:nvPr/>
        </p:nvSpPr>
        <p:spPr>
          <a:xfrm>
            <a:off x="13927397" y="8381295"/>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C4</a:t>
            </a:r>
          </a:p>
        </p:txBody>
      </p:sp>
      <p:sp>
        <p:nvSpPr>
          <p:cNvPr id="279" name="TextBox 278"/>
          <p:cNvSpPr txBox="1"/>
          <p:nvPr/>
        </p:nvSpPr>
        <p:spPr>
          <a:xfrm>
            <a:off x="13198476" y="8381295"/>
            <a:ext cx="643331" cy="363048"/>
          </a:xfrm>
          <a:prstGeom prst="rect">
            <a:avLst/>
          </a:prstGeom>
          <a:solidFill>
            <a:srgbClr val="FFC000"/>
          </a:solidFill>
          <a:ln w="19050">
            <a:solidFill>
              <a:schemeClr val="bg1">
                <a:lumMod val="50000"/>
              </a:schemeClr>
            </a:solidFill>
          </a:ln>
        </p:spPr>
        <p:txBody>
          <a:bodyPr wrap="square" rtlCol="0">
            <a:spAutoFit/>
          </a:bodyPr>
          <a:lstStyle/>
          <a:p>
            <a:r>
              <a:rPr lang="en-US" sz="1759" dirty="0"/>
              <a:t>C4</a:t>
            </a:r>
          </a:p>
        </p:txBody>
      </p:sp>
      <p:sp>
        <p:nvSpPr>
          <p:cNvPr id="3" name="Rectangle 2"/>
          <p:cNvSpPr/>
          <p:nvPr/>
        </p:nvSpPr>
        <p:spPr>
          <a:xfrm>
            <a:off x="4598580" y="2322421"/>
            <a:ext cx="2412492" cy="77199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957"/>
          </a:p>
        </p:txBody>
      </p:sp>
      <p:sp>
        <p:nvSpPr>
          <p:cNvPr id="280" name="Rectangle 279"/>
          <p:cNvSpPr/>
          <p:nvPr/>
        </p:nvSpPr>
        <p:spPr>
          <a:xfrm>
            <a:off x="7270040" y="2322421"/>
            <a:ext cx="2412492" cy="77199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957"/>
          </a:p>
        </p:txBody>
      </p:sp>
      <p:sp>
        <p:nvSpPr>
          <p:cNvPr id="281" name="Rectangle 280"/>
          <p:cNvSpPr/>
          <p:nvPr/>
        </p:nvSpPr>
        <p:spPr>
          <a:xfrm>
            <a:off x="9955014" y="2322421"/>
            <a:ext cx="2412492" cy="77199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957"/>
          </a:p>
        </p:txBody>
      </p:sp>
      <p:sp>
        <p:nvSpPr>
          <p:cNvPr id="282" name="Rectangle 281"/>
          <p:cNvSpPr/>
          <p:nvPr/>
        </p:nvSpPr>
        <p:spPr>
          <a:xfrm>
            <a:off x="12665583" y="2322421"/>
            <a:ext cx="2412492" cy="77199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957"/>
          </a:p>
        </p:txBody>
      </p:sp>
      <p:sp>
        <p:nvSpPr>
          <p:cNvPr id="8" name="TextBox 7"/>
          <p:cNvSpPr txBox="1"/>
          <p:nvPr/>
        </p:nvSpPr>
        <p:spPr>
          <a:xfrm>
            <a:off x="1172742" y="4207180"/>
            <a:ext cx="1366977" cy="701282"/>
          </a:xfrm>
          <a:prstGeom prst="rect">
            <a:avLst/>
          </a:prstGeom>
          <a:noFill/>
        </p:spPr>
        <p:txBody>
          <a:bodyPr wrap="none" rtlCol="0">
            <a:spAutoFit/>
          </a:bodyPr>
          <a:lstStyle/>
          <a:p>
            <a:r>
              <a:rPr lang="en-US" sz="3957" dirty="0"/>
              <a:t>Pages</a:t>
            </a:r>
          </a:p>
        </p:txBody>
      </p:sp>
      <p:cxnSp>
        <p:nvCxnSpPr>
          <p:cNvPr id="283" name="Straight Arrow Connector 282"/>
          <p:cNvCxnSpPr>
            <a:stCxn id="8" idx="3"/>
            <a:endCxn id="7" idx="1"/>
          </p:cNvCxnSpPr>
          <p:nvPr/>
        </p:nvCxnSpPr>
        <p:spPr>
          <a:xfrm flipV="1">
            <a:off x="2758430" y="3360296"/>
            <a:ext cx="2104955" cy="1252894"/>
          </a:xfrm>
          <a:prstGeom prst="straightConnector1">
            <a:avLst/>
          </a:prstGeom>
          <a:ln w="22225">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84" name="Straight Arrow Connector 283"/>
          <p:cNvCxnSpPr>
            <a:stCxn id="8" idx="3"/>
            <a:endCxn id="107" idx="1"/>
          </p:cNvCxnSpPr>
          <p:nvPr/>
        </p:nvCxnSpPr>
        <p:spPr>
          <a:xfrm>
            <a:off x="2758432" y="4613190"/>
            <a:ext cx="2104952" cy="631865"/>
          </a:xfrm>
          <a:prstGeom prst="straightConnector1">
            <a:avLst/>
          </a:prstGeom>
          <a:ln w="22225">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135164" y="7006245"/>
            <a:ext cx="1976823" cy="701282"/>
          </a:xfrm>
          <a:prstGeom prst="rect">
            <a:avLst/>
          </a:prstGeom>
          <a:noFill/>
        </p:spPr>
        <p:txBody>
          <a:bodyPr wrap="none" rtlCol="0">
            <a:spAutoFit/>
          </a:bodyPr>
          <a:lstStyle/>
          <a:p>
            <a:r>
              <a:rPr lang="en-US" sz="3957" dirty="0"/>
              <a:t>Columns</a:t>
            </a:r>
          </a:p>
        </p:txBody>
      </p:sp>
      <p:cxnSp>
        <p:nvCxnSpPr>
          <p:cNvPr id="285" name="Straight Arrow Connector 284"/>
          <p:cNvCxnSpPr>
            <a:stCxn id="14" idx="3"/>
            <a:endCxn id="3" idx="1"/>
          </p:cNvCxnSpPr>
          <p:nvPr/>
        </p:nvCxnSpPr>
        <p:spPr>
          <a:xfrm flipV="1">
            <a:off x="3335082" y="6182408"/>
            <a:ext cx="1263498" cy="1229846"/>
          </a:xfrm>
          <a:prstGeom prst="straightConnector1">
            <a:avLst/>
          </a:prstGeom>
          <a:ln w="22225">
            <a:solidFill>
              <a:schemeClr val="accent3">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86" name="Straight Arrow Connector 285"/>
          <p:cNvCxnSpPr>
            <a:stCxn id="14" idx="3"/>
            <a:endCxn id="280" idx="1"/>
          </p:cNvCxnSpPr>
          <p:nvPr/>
        </p:nvCxnSpPr>
        <p:spPr>
          <a:xfrm flipV="1">
            <a:off x="3335083" y="6182408"/>
            <a:ext cx="3934958" cy="1229846"/>
          </a:xfrm>
          <a:prstGeom prst="straightConnector1">
            <a:avLst/>
          </a:prstGeom>
          <a:ln w="22225">
            <a:solidFill>
              <a:schemeClr val="accent3">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744172" y="10558481"/>
            <a:ext cx="6406177" cy="523220"/>
          </a:xfrm>
          <a:prstGeom prst="rect">
            <a:avLst/>
          </a:prstGeom>
          <a:noFill/>
        </p:spPr>
        <p:txBody>
          <a:bodyPr wrap="none" rtlCol="0">
            <a:spAutoFit/>
          </a:bodyPr>
          <a:lstStyle/>
          <a:p>
            <a:r>
              <a:rPr lang="en-US" sz="2800" dirty="0" smtClean="0">
                <a:solidFill>
                  <a:schemeClr val="accent4"/>
                </a:solidFill>
              </a:rPr>
              <a:t>Graphic </a:t>
            </a:r>
            <a:r>
              <a:rPr lang="en-US" sz="2800" dirty="0">
                <a:solidFill>
                  <a:schemeClr val="accent4"/>
                </a:solidFill>
              </a:rPr>
              <a:t>by G. Vern </a:t>
            </a:r>
            <a:r>
              <a:rPr lang="en-US" sz="2800" dirty="0" err="1">
                <a:solidFill>
                  <a:schemeClr val="accent4"/>
                </a:solidFill>
              </a:rPr>
              <a:t>Rabe</a:t>
            </a:r>
            <a:r>
              <a:rPr lang="en-US" sz="2800" dirty="0">
                <a:solidFill>
                  <a:schemeClr val="accent4"/>
                </a:solidFill>
              </a:rPr>
              <a:t> – </a:t>
            </a:r>
            <a:r>
              <a:rPr lang="en-US" sz="2800" dirty="0" smtClean="0">
                <a:solidFill>
                  <a:schemeClr val="accent4"/>
                </a:solidFill>
              </a:rPr>
              <a:t>vern@rabe.net</a:t>
            </a:r>
            <a:endParaRPr lang="en-US" sz="2800" dirty="0">
              <a:solidFill>
                <a:schemeClr val="accent4"/>
              </a:solidFill>
            </a:endParaRPr>
          </a:p>
        </p:txBody>
      </p:sp>
    </p:spTree>
    <p:extLst>
      <p:ext uri="{BB962C8B-B14F-4D97-AF65-F5344CB8AC3E}">
        <p14:creationId xmlns:p14="http://schemas.microsoft.com/office/powerpoint/2010/main" val="1507254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500"/>
                                        <p:tgtEl>
                                          <p:spTgt spid="10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2"/>
                                        </p:tgtEl>
                                        <p:attrNameLst>
                                          <p:attrName>style.visibility</p:attrName>
                                        </p:attrNameLst>
                                      </p:cBhvr>
                                      <p:to>
                                        <p:strVal val="visible"/>
                                      </p:to>
                                    </p:set>
                                    <p:animEffect transition="in" filter="fade">
                                      <p:cBhvr>
                                        <p:cTn id="13" dur="500"/>
                                        <p:tgtEl>
                                          <p:spTgt spid="10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3"/>
                                        </p:tgtEl>
                                        <p:attrNameLst>
                                          <p:attrName>style.visibility</p:attrName>
                                        </p:attrNameLst>
                                      </p:cBhvr>
                                      <p:to>
                                        <p:strVal val="visible"/>
                                      </p:to>
                                    </p:set>
                                    <p:animEffect transition="in" filter="fade">
                                      <p:cBhvr>
                                        <p:cTn id="16" dur="500"/>
                                        <p:tgtEl>
                                          <p:spTgt spid="10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4"/>
                                        </p:tgtEl>
                                        <p:attrNameLst>
                                          <p:attrName>style.visibility</p:attrName>
                                        </p:attrNameLst>
                                      </p:cBhvr>
                                      <p:to>
                                        <p:strVal val="visible"/>
                                      </p:to>
                                    </p:set>
                                    <p:animEffect transition="in" filter="fade">
                                      <p:cBhvr>
                                        <p:cTn id="19" dur="500"/>
                                        <p:tgtEl>
                                          <p:spTgt spid="10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fade">
                                      <p:cBhvr>
                                        <p:cTn id="22" dur="500"/>
                                        <p:tgtEl>
                                          <p:spTgt spid="10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6"/>
                                        </p:tgtEl>
                                        <p:attrNameLst>
                                          <p:attrName>style.visibility</p:attrName>
                                        </p:attrNameLst>
                                      </p:cBhvr>
                                      <p:to>
                                        <p:strVal val="visible"/>
                                      </p:to>
                                    </p:set>
                                    <p:animEffect transition="in" filter="fade">
                                      <p:cBhvr>
                                        <p:cTn id="25" dur="500"/>
                                        <p:tgtEl>
                                          <p:spTgt spid="1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7"/>
                                        </p:tgtEl>
                                        <p:attrNameLst>
                                          <p:attrName>style.visibility</p:attrName>
                                        </p:attrNameLst>
                                      </p:cBhvr>
                                      <p:to>
                                        <p:strVal val="visible"/>
                                      </p:to>
                                    </p:set>
                                    <p:animEffect transition="in" filter="fade">
                                      <p:cBhvr>
                                        <p:cTn id="28" dur="500"/>
                                        <p:tgtEl>
                                          <p:spTgt spid="10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8"/>
                                        </p:tgtEl>
                                        <p:attrNameLst>
                                          <p:attrName>style.visibility</p:attrName>
                                        </p:attrNameLst>
                                      </p:cBhvr>
                                      <p:to>
                                        <p:strVal val="visible"/>
                                      </p:to>
                                    </p:set>
                                    <p:animEffect transition="in" filter="fade">
                                      <p:cBhvr>
                                        <p:cTn id="31" dur="500"/>
                                        <p:tgtEl>
                                          <p:spTgt spid="10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9"/>
                                        </p:tgtEl>
                                        <p:attrNameLst>
                                          <p:attrName>style.visibility</p:attrName>
                                        </p:attrNameLst>
                                      </p:cBhvr>
                                      <p:to>
                                        <p:strVal val="visible"/>
                                      </p:to>
                                    </p:set>
                                    <p:animEffect transition="in" filter="fade">
                                      <p:cBhvr>
                                        <p:cTn id="34" dur="500"/>
                                        <p:tgtEl>
                                          <p:spTgt spid="10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0"/>
                                        </p:tgtEl>
                                        <p:attrNameLst>
                                          <p:attrName>style.visibility</p:attrName>
                                        </p:attrNameLst>
                                      </p:cBhvr>
                                      <p:to>
                                        <p:strVal val="visible"/>
                                      </p:to>
                                    </p:set>
                                    <p:animEffect transition="in" filter="fade">
                                      <p:cBhvr>
                                        <p:cTn id="37" dur="500"/>
                                        <p:tgtEl>
                                          <p:spTgt spid="11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1"/>
                                        </p:tgtEl>
                                        <p:attrNameLst>
                                          <p:attrName>style.visibility</p:attrName>
                                        </p:attrNameLst>
                                      </p:cBhvr>
                                      <p:to>
                                        <p:strVal val="visible"/>
                                      </p:to>
                                    </p:set>
                                    <p:animEffect transition="in" filter="fade">
                                      <p:cBhvr>
                                        <p:cTn id="40" dur="500"/>
                                        <p:tgtEl>
                                          <p:spTgt spid="11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2"/>
                                        </p:tgtEl>
                                        <p:attrNameLst>
                                          <p:attrName>style.visibility</p:attrName>
                                        </p:attrNameLst>
                                      </p:cBhvr>
                                      <p:to>
                                        <p:strVal val="visible"/>
                                      </p:to>
                                    </p:set>
                                    <p:animEffect transition="in" filter="fade">
                                      <p:cBhvr>
                                        <p:cTn id="43" dur="500"/>
                                        <p:tgtEl>
                                          <p:spTgt spid="1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3"/>
                                        </p:tgtEl>
                                        <p:attrNameLst>
                                          <p:attrName>style.visibility</p:attrName>
                                        </p:attrNameLst>
                                      </p:cBhvr>
                                      <p:to>
                                        <p:strVal val="visible"/>
                                      </p:to>
                                    </p:set>
                                    <p:animEffect transition="in" filter="fade">
                                      <p:cBhvr>
                                        <p:cTn id="46" dur="500"/>
                                        <p:tgtEl>
                                          <p:spTgt spid="11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41"/>
                                        </p:tgtEl>
                                        <p:attrNameLst>
                                          <p:attrName>style.visibility</p:attrName>
                                        </p:attrNameLst>
                                      </p:cBhvr>
                                      <p:to>
                                        <p:strVal val="visible"/>
                                      </p:to>
                                    </p:set>
                                    <p:animEffect transition="in" filter="fade">
                                      <p:cBhvr>
                                        <p:cTn id="49" dur="500"/>
                                        <p:tgtEl>
                                          <p:spTgt spid="14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42"/>
                                        </p:tgtEl>
                                        <p:attrNameLst>
                                          <p:attrName>style.visibility</p:attrName>
                                        </p:attrNameLst>
                                      </p:cBhvr>
                                      <p:to>
                                        <p:strVal val="visible"/>
                                      </p:to>
                                    </p:set>
                                    <p:animEffect transition="in" filter="fade">
                                      <p:cBhvr>
                                        <p:cTn id="52" dur="500"/>
                                        <p:tgtEl>
                                          <p:spTgt spid="14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43"/>
                                        </p:tgtEl>
                                        <p:attrNameLst>
                                          <p:attrName>style.visibility</p:attrName>
                                        </p:attrNameLst>
                                      </p:cBhvr>
                                      <p:to>
                                        <p:strVal val="visible"/>
                                      </p:to>
                                    </p:set>
                                    <p:animEffect transition="in" filter="fade">
                                      <p:cBhvr>
                                        <p:cTn id="55" dur="500"/>
                                        <p:tgtEl>
                                          <p:spTgt spid="14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4"/>
                                        </p:tgtEl>
                                        <p:attrNameLst>
                                          <p:attrName>style.visibility</p:attrName>
                                        </p:attrNameLst>
                                      </p:cBhvr>
                                      <p:to>
                                        <p:strVal val="visible"/>
                                      </p:to>
                                    </p:set>
                                    <p:animEffect transition="in" filter="fade">
                                      <p:cBhvr>
                                        <p:cTn id="58" dur="500"/>
                                        <p:tgtEl>
                                          <p:spTgt spid="14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45"/>
                                        </p:tgtEl>
                                        <p:attrNameLst>
                                          <p:attrName>style.visibility</p:attrName>
                                        </p:attrNameLst>
                                      </p:cBhvr>
                                      <p:to>
                                        <p:strVal val="visible"/>
                                      </p:to>
                                    </p:set>
                                    <p:animEffect transition="in" filter="fade">
                                      <p:cBhvr>
                                        <p:cTn id="61" dur="500"/>
                                        <p:tgtEl>
                                          <p:spTgt spid="14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46"/>
                                        </p:tgtEl>
                                        <p:attrNameLst>
                                          <p:attrName>style.visibility</p:attrName>
                                        </p:attrNameLst>
                                      </p:cBhvr>
                                      <p:to>
                                        <p:strVal val="visible"/>
                                      </p:to>
                                    </p:set>
                                    <p:animEffect transition="in" filter="fade">
                                      <p:cBhvr>
                                        <p:cTn id="64" dur="500"/>
                                        <p:tgtEl>
                                          <p:spTgt spid="14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47"/>
                                        </p:tgtEl>
                                        <p:attrNameLst>
                                          <p:attrName>style.visibility</p:attrName>
                                        </p:attrNameLst>
                                      </p:cBhvr>
                                      <p:to>
                                        <p:strVal val="visible"/>
                                      </p:to>
                                    </p:set>
                                    <p:animEffect transition="in" filter="fade">
                                      <p:cBhvr>
                                        <p:cTn id="67" dur="500"/>
                                        <p:tgtEl>
                                          <p:spTgt spid="14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71"/>
                                        </p:tgtEl>
                                        <p:attrNameLst>
                                          <p:attrName>style.visibility</p:attrName>
                                        </p:attrNameLst>
                                      </p:cBhvr>
                                      <p:to>
                                        <p:strVal val="visible"/>
                                      </p:to>
                                    </p:set>
                                    <p:animEffect transition="in" filter="fade">
                                      <p:cBhvr>
                                        <p:cTn id="70" dur="500"/>
                                        <p:tgtEl>
                                          <p:spTgt spid="17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72"/>
                                        </p:tgtEl>
                                        <p:attrNameLst>
                                          <p:attrName>style.visibility</p:attrName>
                                        </p:attrNameLst>
                                      </p:cBhvr>
                                      <p:to>
                                        <p:strVal val="visible"/>
                                      </p:to>
                                    </p:set>
                                    <p:animEffect transition="in" filter="fade">
                                      <p:cBhvr>
                                        <p:cTn id="73" dur="500"/>
                                        <p:tgtEl>
                                          <p:spTgt spid="17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74"/>
                                        </p:tgtEl>
                                        <p:attrNameLst>
                                          <p:attrName>style.visibility</p:attrName>
                                        </p:attrNameLst>
                                      </p:cBhvr>
                                      <p:to>
                                        <p:strVal val="visible"/>
                                      </p:to>
                                    </p:set>
                                    <p:animEffect transition="in" filter="fade">
                                      <p:cBhvr>
                                        <p:cTn id="76" dur="500"/>
                                        <p:tgtEl>
                                          <p:spTgt spid="17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75"/>
                                        </p:tgtEl>
                                        <p:attrNameLst>
                                          <p:attrName>style.visibility</p:attrName>
                                        </p:attrNameLst>
                                      </p:cBhvr>
                                      <p:to>
                                        <p:strVal val="visible"/>
                                      </p:to>
                                    </p:set>
                                    <p:animEffect transition="in" filter="fade">
                                      <p:cBhvr>
                                        <p:cTn id="79" dur="500"/>
                                        <p:tgtEl>
                                          <p:spTgt spid="17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77"/>
                                        </p:tgtEl>
                                        <p:attrNameLst>
                                          <p:attrName>style.visibility</p:attrName>
                                        </p:attrNameLst>
                                      </p:cBhvr>
                                      <p:to>
                                        <p:strVal val="visible"/>
                                      </p:to>
                                    </p:set>
                                    <p:animEffect transition="in" filter="fade">
                                      <p:cBhvr>
                                        <p:cTn id="82" dur="500"/>
                                        <p:tgtEl>
                                          <p:spTgt spid="177"/>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78"/>
                                        </p:tgtEl>
                                        <p:attrNameLst>
                                          <p:attrName>style.visibility</p:attrName>
                                        </p:attrNameLst>
                                      </p:cBhvr>
                                      <p:to>
                                        <p:strVal val="visible"/>
                                      </p:to>
                                    </p:set>
                                    <p:animEffect transition="in" filter="fade">
                                      <p:cBhvr>
                                        <p:cTn id="85" dur="500"/>
                                        <p:tgtEl>
                                          <p:spTgt spid="178"/>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80"/>
                                        </p:tgtEl>
                                        <p:attrNameLst>
                                          <p:attrName>style.visibility</p:attrName>
                                        </p:attrNameLst>
                                      </p:cBhvr>
                                      <p:to>
                                        <p:strVal val="visible"/>
                                      </p:to>
                                    </p:set>
                                    <p:animEffect transition="in" filter="fade">
                                      <p:cBhvr>
                                        <p:cTn id="88" dur="500"/>
                                        <p:tgtEl>
                                          <p:spTgt spid="180"/>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
                                        </p:tgtEl>
                                        <p:attrNameLst>
                                          <p:attrName>style.visibility</p:attrName>
                                        </p:attrNameLst>
                                      </p:cBhvr>
                                      <p:to>
                                        <p:strVal val="visible"/>
                                      </p:to>
                                    </p:set>
                                    <p:animEffect transition="in" filter="fade">
                                      <p:cBhvr>
                                        <p:cTn id="91" dur="500"/>
                                        <p:tgtEl>
                                          <p:spTgt spid="3"/>
                                        </p:tgtEl>
                                      </p:cBhvr>
                                    </p:animEffect>
                                  </p:childTnLst>
                                </p:cTn>
                              </p:par>
                              <p:par>
                                <p:cTn id="92" presetID="10" presetClass="entr" presetSubtype="0" fill="hold" nodeType="withEffect">
                                  <p:stCondLst>
                                    <p:cond delay="0"/>
                                  </p:stCondLst>
                                  <p:childTnLst>
                                    <p:set>
                                      <p:cBhvr>
                                        <p:cTn id="93" dur="1" fill="hold">
                                          <p:stCondLst>
                                            <p:cond delay="0"/>
                                          </p:stCondLst>
                                        </p:cTn>
                                        <p:tgtEl>
                                          <p:spTgt spid="283"/>
                                        </p:tgtEl>
                                        <p:attrNameLst>
                                          <p:attrName>style.visibility</p:attrName>
                                        </p:attrNameLst>
                                      </p:cBhvr>
                                      <p:to>
                                        <p:strVal val="visible"/>
                                      </p:to>
                                    </p:set>
                                    <p:animEffect transition="in" filter="fade">
                                      <p:cBhvr>
                                        <p:cTn id="94" dur="500"/>
                                        <p:tgtEl>
                                          <p:spTgt spid="283"/>
                                        </p:tgtEl>
                                      </p:cBhvr>
                                    </p:animEffect>
                                  </p:childTnLst>
                                </p:cTn>
                              </p:par>
                              <p:par>
                                <p:cTn id="95" presetID="10" presetClass="entr" presetSubtype="0" fill="hold" nodeType="withEffect">
                                  <p:stCondLst>
                                    <p:cond delay="0"/>
                                  </p:stCondLst>
                                  <p:childTnLst>
                                    <p:set>
                                      <p:cBhvr>
                                        <p:cTn id="96" dur="1" fill="hold">
                                          <p:stCondLst>
                                            <p:cond delay="0"/>
                                          </p:stCondLst>
                                        </p:cTn>
                                        <p:tgtEl>
                                          <p:spTgt spid="284"/>
                                        </p:tgtEl>
                                        <p:attrNameLst>
                                          <p:attrName>style.visibility</p:attrName>
                                        </p:attrNameLst>
                                      </p:cBhvr>
                                      <p:to>
                                        <p:strVal val="visible"/>
                                      </p:to>
                                    </p:set>
                                    <p:animEffect transition="in" filter="fade">
                                      <p:cBhvr>
                                        <p:cTn id="97" dur="500"/>
                                        <p:tgtEl>
                                          <p:spTgt spid="284"/>
                                        </p:tgtEl>
                                      </p:cBhvr>
                                    </p:animEffect>
                                  </p:childTnLst>
                                </p:cTn>
                              </p:par>
                              <p:par>
                                <p:cTn id="98" presetID="10" presetClass="entr" presetSubtype="0" fill="hold" nodeType="withEffect">
                                  <p:stCondLst>
                                    <p:cond delay="0"/>
                                  </p:stCondLst>
                                  <p:childTnLst>
                                    <p:set>
                                      <p:cBhvr>
                                        <p:cTn id="99" dur="1" fill="hold">
                                          <p:stCondLst>
                                            <p:cond delay="0"/>
                                          </p:stCondLst>
                                        </p:cTn>
                                        <p:tgtEl>
                                          <p:spTgt spid="285"/>
                                        </p:tgtEl>
                                        <p:attrNameLst>
                                          <p:attrName>style.visibility</p:attrName>
                                        </p:attrNameLst>
                                      </p:cBhvr>
                                      <p:to>
                                        <p:strVal val="visible"/>
                                      </p:to>
                                    </p:set>
                                    <p:animEffect transition="in" filter="fade">
                                      <p:cBhvr>
                                        <p:cTn id="100" dur="500"/>
                                        <p:tgtEl>
                                          <p:spTgt spid="285"/>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4"/>
                                        </p:tgtEl>
                                        <p:attrNameLst>
                                          <p:attrName>style.visibility</p:attrName>
                                        </p:attrNameLst>
                                      </p:cBhvr>
                                      <p:to>
                                        <p:strVal val="visible"/>
                                      </p:to>
                                    </p:set>
                                    <p:animEffect transition="in" filter="fade">
                                      <p:cBhvr>
                                        <p:cTn id="103" dur="500"/>
                                        <p:tgtEl>
                                          <p:spTgt spid="14"/>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8"/>
                                        </p:tgtEl>
                                        <p:attrNameLst>
                                          <p:attrName>style.visibility</p:attrName>
                                        </p:attrNameLst>
                                      </p:cBhvr>
                                      <p:to>
                                        <p:strVal val="visible"/>
                                      </p:to>
                                    </p:set>
                                    <p:animEffect transition="in" filter="fade">
                                      <p:cBhvr>
                                        <p:cTn id="106" dur="500"/>
                                        <p:tgtEl>
                                          <p:spTgt spid="8"/>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189"/>
                                        </p:tgtEl>
                                        <p:attrNameLst>
                                          <p:attrName>style.visibility</p:attrName>
                                        </p:attrNameLst>
                                      </p:cBhvr>
                                      <p:to>
                                        <p:strVal val="visible"/>
                                      </p:to>
                                    </p:set>
                                    <p:animEffect transition="in" filter="fade">
                                      <p:cBhvr>
                                        <p:cTn id="111" dur="500"/>
                                        <p:tgtEl>
                                          <p:spTgt spid="189"/>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190"/>
                                        </p:tgtEl>
                                        <p:attrNameLst>
                                          <p:attrName>style.visibility</p:attrName>
                                        </p:attrNameLst>
                                      </p:cBhvr>
                                      <p:to>
                                        <p:strVal val="visible"/>
                                      </p:to>
                                    </p:set>
                                    <p:animEffect transition="in" filter="fade">
                                      <p:cBhvr>
                                        <p:cTn id="114" dur="500"/>
                                        <p:tgtEl>
                                          <p:spTgt spid="190"/>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191"/>
                                        </p:tgtEl>
                                        <p:attrNameLst>
                                          <p:attrName>style.visibility</p:attrName>
                                        </p:attrNameLst>
                                      </p:cBhvr>
                                      <p:to>
                                        <p:strVal val="visible"/>
                                      </p:to>
                                    </p:set>
                                    <p:animEffect transition="in" filter="fade">
                                      <p:cBhvr>
                                        <p:cTn id="117" dur="500"/>
                                        <p:tgtEl>
                                          <p:spTgt spid="191"/>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192"/>
                                        </p:tgtEl>
                                        <p:attrNameLst>
                                          <p:attrName>style.visibility</p:attrName>
                                        </p:attrNameLst>
                                      </p:cBhvr>
                                      <p:to>
                                        <p:strVal val="visible"/>
                                      </p:to>
                                    </p:set>
                                    <p:animEffect transition="in" filter="fade">
                                      <p:cBhvr>
                                        <p:cTn id="120" dur="500"/>
                                        <p:tgtEl>
                                          <p:spTgt spid="19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193"/>
                                        </p:tgtEl>
                                        <p:attrNameLst>
                                          <p:attrName>style.visibility</p:attrName>
                                        </p:attrNameLst>
                                      </p:cBhvr>
                                      <p:to>
                                        <p:strVal val="visible"/>
                                      </p:to>
                                    </p:set>
                                    <p:animEffect transition="in" filter="fade">
                                      <p:cBhvr>
                                        <p:cTn id="123" dur="500"/>
                                        <p:tgtEl>
                                          <p:spTgt spid="193"/>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194"/>
                                        </p:tgtEl>
                                        <p:attrNameLst>
                                          <p:attrName>style.visibility</p:attrName>
                                        </p:attrNameLst>
                                      </p:cBhvr>
                                      <p:to>
                                        <p:strVal val="visible"/>
                                      </p:to>
                                    </p:set>
                                    <p:animEffect transition="in" filter="fade">
                                      <p:cBhvr>
                                        <p:cTn id="126" dur="500"/>
                                        <p:tgtEl>
                                          <p:spTgt spid="194"/>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195"/>
                                        </p:tgtEl>
                                        <p:attrNameLst>
                                          <p:attrName>style.visibility</p:attrName>
                                        </p:attrNameLst>
                                      </p:cBhvr>
                                      <p:to>
                                        <p:strVal val="visible"/>
                                      </p:to>
                                    </p:set>
                                    <p:animEffect transition="in" filter="fade">
                                      <p:cBhvr>
                                        <p:cTn id="129" dur="500"/>
                                        <p:tgtEl>
                                          <p:spTgt spid="195"/>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210"/>
                                        </p:tgtEl>
                                        <p:attrNameLst>
                                          <p:attrName>style.visibility</p:attrName>
                                        </p:attrNameLst>
                                      </p:cBhvr>
                                      <p:to>
                                        <p:strVal val="visible"/>
                                      </p:to>
                                    </p:set>
                                    <p:animEffect transition="in" filter="fade">
                                      <p:cBhvr>
                                        <p:cTn id="132" dur="500"/>
                                        <p:tgtEl>
                                          <p:spTgt spid="210"/>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211"/>
                                        </p:tgtEl>
                                        <p:attrNameLst>
                                          <p:attrName>style.visibility</p:attrName>
                                        </p:attrNameLst>
                                      </p:cBhvr>
                                      <p:to>
                                        <p:strVal val="visible"/>
                                      </p:to>
                                    </p:set>
                                    <p:animEffect transition="in" filter="fade">
                                      <p:cBhvr>
                                        <p:cTn id="135" dur="500"/>
                                        <p:tgtEl>
                                          <p:spTgt spid="211"/>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212"/>
                                        </p:tgtEl>
                                        <p:attrNameLst>
                                          <p:attrName>style.visibility</p:attrName>
                                        </p:attrNameLst>
                                      </p:cBhvr>
                                      <p:to>
                                        <p:strVal val="visible"/>
                                      </p:to>
                                    </p:set>
                                    <p:animEffect transition="in" filter="fade">
                                      <p:cBhvr>
                                        <p:cTn id="138" dur="500"/>
                                        <p:tgtEl>
                                          <p:spTgt spid="212"/>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213"/>
                                        </p:tgtEl>
                                        <p:attrNameLst>
                                          <p:attrName>style.visibility</p:attrName>
                                        </p:attrNameLst>
                                      </p:cBhvr>
                                      <p:to>
                                        <p:strVal val="visible"/>
                                      </p:to>
                                    </p:set>
                                    <p:animEffect transition="in" filter="fade">
                                      <p:cBhvr>
                                        <p:cTn id="141" dur="500"/>
                                        <p:tgtEl>
                                          <p:spTgt spid="213"/>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214"/>
                                        </p:tgtEl>
                                        <p:attrNameLst>
                                          <p:attrName>style.visibility</p:attrName>
                                        </p:attrNameLst>
                                      </p:cBhvr>
                                      <p:to>
                                        <p:strVal val="visible"/>
                                      </p:to>
                                    </p:set>
                                    <p:animEffect transition="in" filter="fade">
                                      <p:cBhvr>
                                        <p:cTn id="144" dur="500"/>
                                        <p:tgtEl>
                                          <p:spTgt spid="214"/>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215"/>
                                        </p:tgtEl>
                                        <p:attrNameLst>
                                          <p:attrName>style.visibility</p:attrName>
                                        </p:attrNameLst>
                                      </p:cBhvr>
                                      <p:to>
                                        <p:strVal val="visible"/>
                                      </p:to>
                                    </p:set>
                                    <p:animEffect transition="in" filter="fade">
                                      <p:cBhvr>
                                        <p:cTn id="147" dur="500"/>
                                        <p:tgtEl>
                                          <p:spTgt spid="215"/>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216"/>
                                        </p:tgtEl>
                                        <p:attrNameLst>
                                          <p:attrName>style.visibility</p:attrName>
                                        </p:attrNameLst>
                                      </p:cBhvr>
                                      <p:to>
                                        <p:strVal val="visible"/>
                                      </p:to>
                                    </p:set>
                                    <p:animEffect transition="in" filter="fade">
                                      <p:cBhvr>
                                        <p:cTn id="150" dur="500"/>
                                        <p:tgtEl>
                                          <p:spTgt spid="216"/>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217"/>
                                        </p:tgtEl>
                                        <p:attrNameLst>
                                          <p:attrName>style.visibility</p:attrName>
                                        </p:attrNameLst>
                                      </p:cBhvr>
                                      <p:to>
                                        <p:strVal val="visible"/>
                                      </p:to>
                                    </p:set>
                                    <p:animEffect transition="in" filter="fade">
                                      <p:cBhvr>
                                        <p:cTn id="153" dur="500"/>
                                        <p:tgtEl>
                                          <p:spTgt spid="217"/>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218"/>
                                        </p:tgtEl>
                                        <p:attrNameLst>
                                          <p:attrName>style.visibility</p:attrName>
                                        </p:attrNameLst>
                                      </p:cBhvr>
                                      <p:to>
                                        <p:strVal val="visible"/>
                                      </p:to>
                                    </p:set>
                                    <p:animEffect transition="in" filter="fade">
                                      <p:cBhvr>
                                        <p:cTn id="156" dur="500"/>
                                        <p:tgtEl>
                                          <p:spTgt spid="218"/>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219"/>
                                        </p:tgtEl>
                                        <p:attrNameLst>
                                          <p:attrName>style.visibility</p:attrName>
                                        </p:attrNameLst>
                                      </p:cBhvr>
                                      <p:to>
                                        <p:strVal val="visible"/>
                                      </p:to>
                                    </p:set>
                                    <p:animEffect transition="in" filter="fade">
                                      <p:cBhvr>
                                        <p:cTn id="159" dur="500"/>
                                        <p:tgtEl>
                                          <p:spTgt spid="219"/>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220"/>
                                        </p:tgtEl>
                                        <p:attrNameLst>
                                          <p:attrName>style.visibility</p:attrName>
                                        </p:attrNameLst>
                                      </p:cBhvr>
                                      <p:to>
                                        <p:strVal val="visible"/>
                                      </p:to>
                                    </p:set>
                                    <p:animEffect transition="in" filter="fade">
                                      <p:cBhvr>
                                        <p:cTn id="162" dur="500"/>
                                        <p:tgtEl>
                                          <p:spTgt spid="220"/>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221"/>
                                        </p:tgtEl>
                                        <p:attrNameLst>
                                          <p:attrName>style.visibility</p:attrName>
                                        </p:attrNameLst>
                                      </p:cBhvr>
                                      <p:to>
                                        <p:strVal val="visible"/>
                                      </p:to>
                                    </p:set>
                                    <p:animEffect transition="in" filter="fade">
                                      <p:cBhvr>
                                        <p:cTn id="165" dur="500"/>
                                        <p:tgtEl>
                                          <p:spTgt spid="221"/>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222"/>
                                        </p:tgtEl>
                                        <p:attrNameLst>
                                          <p:attrName>style.visibility</p:attrName>
                                        </p:attrNameLst>
                                      </p:cBhvr>
                                      <p:to>
                                        <p:strVal val="visible"/>
                                      </p:to>
                                    </p:set>
                                    <p:animEffect transition="in" filter="fade">
                                      <p:cBhvr>
                                        <p:cTn id="168" dur="500"/>
                                        <p:tgtEl>
                                          <p:spTgt spid="222"/>
                                        </p:tgtEl>
                                      </p:cBhvr>
                                    </p:animEffect>
                                  </p:childTnLst>
                                </p:cTn>
                              </p:par>
                              <p:par>
                                <p:cTn id="169" presetID="10" presetClass="entr" presetSubtype="0" fill="hold" grpId="0" nodeType="withEffect">
                                  <p:stCondLst>
                                    <p:cond delay="0"/>
                                  </p:stCondLst>
                                  <p:childTnLst>
                                    <p:set>
                                      <p:cBhvr>
                                        <p:cTn id="170" dur="1" fill="hold">
                                          <p:stCondLst>
                                            <p:cond delay="0"/>
                                          </p:stCondLst>
                                        </p:cTn>
                                        <p:tgtEl>
                                          <p:spTgt spid="223"/>
                                        </p:tgtEl>
                                        <p:attrNameLst>
                                          <p:attrName>style.visibility</p:attrName>
                                        </p:attrNameLst>
                                      </p:cBhvr>
                                      <p:to>
                                        <p:strVal val="visible"/>
                                      </p:to>
                                    </p:set>
                                    <p:animEffect transition="in" filter="fade">
                                      <p:cBhvr>
                                        <p:cTn id="171" dur="500"/>
                                        <p:tgtEl>
                                          <p:spTgt spid="223"/>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224"/>
                                        </p:tgtEl>
                                        <p:attrNameLst>
                                          <p:attrName>style.visibility</p:attrName>
                                        </p:attrNameLst>
                                      </p:cBhvr>
                                      <p:to>
                                        <p:strVal val="visible"/>
                                      </p:to>
                                    </p:set>
                                    <p:animEffect transition="in" filter="fade">
                                      <p:cBhvr>
                                        <p:cTn id="174" dur="500"/>
                                        <p:tgtEl>
                                          <p:spTgt spid="224"/>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225"/>
                                        </p:tgtEl>
                                        <p:attrNameLst>
                                          <p:attrName>style.visibility</p:attrName>
                                        </p:attrNameLst>
                                      </p:cBhvr>
                                      <p:to>
                                        <p:strVal val="visible"/>
                                      </p:to>
                                    </p:set>
                                    <p:animEffect transition="in" filter="fade">
                                      <p:cBhvr>
                                        <p:cTn id="177" dur="500"/>
                                        <p:tgtEl>
                                          <p:spTgt spid="225"/>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226"/>
                                        </p:tgtEl>
                                        <p:attrNameLst>
                                          <p:attrName>style.visibility</p:attrName>
                                        </p:attrNameLst>
                                      </p:cBhvr>
                                      <p:to>
                                        <p:strVal val="visible"/>
                                      </p:to>
                                    </p:set>
                                    <p:animEffect transition="in" filter="fade">
                                      <p:cBhvr>
                                        <p:cTn id="180" dur="500"/>
                                        <p:tgtEl>
                                          <p:spTgt spid="226"/>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227"/>
                                        </p:tgtEl>
                                        <p:attrNameLst>
                                          <p:attrName>style.visibility</p:attrName>
                                        </p:attrNameLst>
                                      </p:cBhvr>
                                      <p:to>
                                        <p:strVal val="visible"/>
                                      </p:to>
                                    </p:set>
                                    <p:animEffect transition="in" filter="fade">
                                      <p:cBhvr>
                                        <p:cTn id="183" dur="500"/>
                                        <p:tgtEl>
                                          <p:spTgt spid="227"/>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228"/>
                                        </p:tgtEl>
                                        <p:attrNameLst>
                                          <p:attrName>style.visibility</p:attrName>
                                        </p:attrNameLst>
                                      </p:cBhvr>
                                      <p:to>
                                        <p:strVal val="visible"/>
                                      </p:to>
                                    </p:set>
                                    <p:animEffect transition="in" filter="fade">
                                      <p:cBhvr>
                                        <p:cTn id="186" dur="500"/>
                                        <p:tgtEl>
                                          <p:spTgt spid="228"/>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229"/>
                                        </p:tgtEl>
                                        <p:attrNameLst>
                                          <p:attrName>style.visibility</p:attrName>
                                        </p:attrNameLst>
                                      </p:cBhvr>
                                      <p:to>
                                        <p:strVal val="visible"/>
                                      </p:to>
                                    </p:set>
                                    <p:animEffect transition="in" filter="fade">
                                      <p:cBhvr>
                                        <p:cTn id="189" dur="500"/>
                                        <p:tgtEl>
                                          <p:spTgt spid="229"/>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230"/>
                                        </p:tgtEl>
                                        <p:attrNameLst>
                                          <p:attrName>style.visibility</p:attrName>
                                        </p:attrNameLst>
                                      </p:cBhvr>
                                      <p:to>
                                        <p:strVal val="visible"/>
                                      </p:to>
                                    </p:set>
                                    <p:animEffect transition="in" filter="fade">
                                      <p:cBhvr>
                                        <p:cTn id="192" dur="500"/>
                                        <p:tgtEl>
                                          <p:spTgt spid="230"/>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280"/>
                                        </p:tgtEl>
                                        <p:attrNameLst>
                                          <p:attrName>style.visibility</p:attrName>
                                        </p:attrNameLst>
                                      </p:cBhvr>
                                      <p:to>
                                        <p:strVal val="visible"/>
                                      </p:to>
                                    </p:set>
                                    <p:animEffect transition="in" filter="fade">
                                      <p:cBhvr>
                                        <p:cTn id="195" dur="500"/>
                                        <p:tgtEl>
                                          <p:spTgt spid="280"/>
                                        </p:tgtEl>
                                      </p:cBhvr>
                                    </p:animEffect>
                                  </p:childTnLst>
                                </p:cTn>
                              </p:par>
                            </p:childTnLst>
                          </p:cTn>
                        </p:par>
                      </p:childTnLst>
                    </p:cTn>
                  </p:par>
                  <p:par>
                    <p:cTn id="196" fill="hold">
                      <p:stCondLst>
                        <p:cond delay="indefinite"/>
                      </p:stCondLst>
                      <p:childTnLst>
                        <p:par>
                          <p:cTn id="197" fill="hold">
                            <p:stCondLst>
                              <p:cond delay="0"/>
                            </p:stCondLst>
                            <p:childTnLst>
                              <p:par>
                                <p:cTn id="198" presetID="10" presetClass="entr" presetSubtype="0" fill="hold" grpId="0" nodeType="clickEffect">
                                  <p:stCondLst>
                                    <p:cond delay="0"/>
                                  </p:stCondLst>
                                  <p:childTnLst>
                                    <p:set>
                                      <p:cBhvr>
                                        <p:cTn id="199" dur="1" fill="hold">
                                          <p:stCondLst>
                                            <p:cond delay="0"/>
                                          </p:stCondLst>
                                        </p:cTn>
                                        <p:tgtEl>
                                          <p:spTgt spid="196"/>
                                        </p:tgtEl>
                                        <p:attrNameLst>
                                          <p:attrName>style.visibility</p:attrName>
                                        </p:attrNameLst>
                                      </p:cBhvr>
                                      <p:to>
                                        <p:strVal val="visible"/>
                                      </p:to>
                                    </p:set>
                                    <p:animEffect transition="in" filter="fade">
                                      <p:cBhvr>
                                        <p:cTn id="200" dur="500"/>
                                        <p:tgtEl>
                                          <p:spTgt spid="196"/>
                                        </p:tgtEl>
                                      </p:cBhvr>
                                    </p:animEffect>
                                  </p:childTnLst>
                                </p:cTn>
                              </p:par>
                              <p:par>
                                <p:cTn id="201" presetID="10" presetClass="entr" presetSubtype="0" fill="hold" grpId="0" nodeType="withEffect">
                                  <p:stCondLst>
                                    <p:cond delay="0"/>
                                  </p:stCondLst>
                                  <p:childTnLst>
                                    <p:set>
                                      <p:cBhvr>
                                        <p:cTn id="202" dur="1" fill="hold">
                                          <p:stCondLst>
                                            <p:cond delay="0"/>
                                          </p:stCondLst>
                                        </p:cTn>
                                        <p:tgtEl>
                                          <p:spTgt spid="197"/>
                                        </p:tgtEl>
                                        <p:attrNameLst>
                                          <p:attrName>style.visibility</p:attrName>
                                        </p:attrNameLst>
                                      </p:cBhvr>
                                      <p:to>
                                        <p:strVal val="visible"/>
                                      </p:to>
                                    </p:set>
                                    <p:animEffect transition="in" filter="fade">
                                      <p:cBhvr>
                                        <p:cTn id="203" dur="500"/>
                                        <p:tgtEl>
                                          <p:spTgt spid="197"/>
                                        </p:tgtEl>
                                      </p:cBhvr>
                                    </p:animEffect>
                                  </p:childTnLst>
                                </p:cTn>
                              </p:par>
                              <p:par>
                                <p:cTn id="204" presetID="10" presetClass="entr" presetSubtype="0" fill="hold" grpId="0" nodeType="withEffect">
                                  <p:stCondLst>
                                    <p:cond delay="0"/>
                                  </p:stCondLst>
                                  <p:childTnLst>
                                    <p:set>
                                      <p:cBhvr>
                                        <p:cTn id="205" dur="1" fill="hold">
                                          <p:stCondLst>
                                            <p:cond delay="0"/>
                                          </p:stCondLst>
                                        </p:cTn>
                                        <p:tgtEl>
                                          <p:spTgt spid="198"/>
                                        </p:tgtEl>
                                        <p:attrNameLst>
                                          <p:attrName>style.visibility</p:attrName>
                                        </p:attrNameLst>
                                      </p:cBhvr>
                                      <p:to>
                                        <p:strVal val="visible"/>
                                      </p:to>
                                    </p:set>
                                    <p:animEffect transition="in" filter="fade">
                                      <p:cBhvr>
                                        <p:cTn id="206" dur="500"/>
                                        <p:tgtEl>
                                          <p:spTgt spid="198"/>
                                        </p:tgtEl>
                                      </p:cBhvr>
                                    </p:animEffect>
                                  </p:childTnLst>
                                </p:cTn>
                              </p:par>
                              <p:par>
                                <p:cTn id="207" presetID="10" presetClass="entr" presetSubtype="0" fill="hold" grpId="0" nodeType="withEffect">
                                  <p:stCondLst>
                                    <p:cond delay="0"/>
                                  </p:stCondLst>
                                  <p:childTnLst>
                                    <p:set>
                                      <p:cBhvr>
                                        <p:cTn id="208" dur="1" fill="hold">
                                          <p:stCondLst>
                                            <p:cond delay="0"/>
                                          </p:stCondLst>
                                        </p:cTn>
                                        <p:tgtEl>
                                          <p:spTgt spid="199"/>
                                        </p:tgtEl>
                                        <p:attrNameLst>
                                          <p:attrName>style.visibility</p:attrName>
                                        </p:attrNameLst>
                                      </p:cBhvr>
                                      <p:to>
                                        <p:strVal val="visible"/>
                                      </p:to>
                                    </p:set>
                                    <p:animEffect transition="in" filter="fade">
                                      <p:cBhvr>
                                        <p:cTn id="209" dur="500"/>
                                        <p:tgtEl>
                                          <p:spTgt spid="199"/>
                                        </p:tgtEl>
                                      </p:cBhvr>
                                    </p:animEffect>
                                  </p:childTnLst>
                                </p:cTn>
                              </p:par>
                              <p:par>
                                <p:cTn id="210" presetID="10" presetClass="entr" presetSubtype="0" fill="hold" grpId="0" nodeType="withEffect">
                                  <p:stCondLst>
                                    <p:cond delay="0"/>
                                  </p:stCondLst>
                                  <p:childTnLst>
                                    <p:set>
                                      <p:cBhvr>
                                        <p:cTn id="211" dur="1" fill="hold">
                                          <p:stCondLst>
                                            <p:cond delay="0"/>
                                          </p:stCondLst>
                                        </p:cTn>
                                        <p:tgtEl>
                                          <p:spTgt spid="200"/>
                                        </p:tgtEl>
                                        <p:attrNameLst>
                                          <p:attrName>style.visibility</p:attrName>
                                        </p:attrNameLst>
                                      </p:cBhvr>
                                      <p:to>
                                        <p:strVal val="visible"/>
                                      </p:to>
                                    </p:set>
                                    <p:animEffect transition="in" filter="fade">
                                      <p:cBhvr>
                                        <p:cTn id="212" dur="500"/>
                                        <p:tgtEl>
                                          <p:spTgt spid="200"/>
                                        </p:tgtEl>
                                      </p:cBhvr>
                                    </p:animEffect>
                                  </p:childTnLst>
                                </p:cTn>
                              </p:par>
                              <p:par>
                                <p:cTn id="213" presetID="10" presetClass="entr" presetSubtype="0" fill="hold" grpId="0" nodeType="withEffect">
                                  <p:stCondLst>
                                    <p:cond delay="0"/>
                                  </p:stCondLst>
                                  <p:childTnLst>
                                    <p:set>
                                      <p:cBhvr>
                                        <p:cTn id="214" dur="1" fill="hold">
                                          <p:stCondLst>
                                            <p:cond delay="0"/>
                                          </p:stCondLst>
                                        </p:cTn>
                                        <p:tgtEl>
                                          <p:spTgt spid="201"/>
                                        </p:tgtEl>
                                        <p:attrNameLst>
                                          <p:attrName>style.visibility</p:attrName>
                                        </p:attrNameLst>
                                      </p:cBhvr>
                                      <p:to>
                                        <p:strVal val="visible"/>
                                      </p:to>
                                    </p:set>
                                    <p:animEffect transition="in" filter="fade">
                                      <p:cBhvr>
                                        <p:cTn id="215" dur="500"/>
                                        <p:tgtEl>
                                          <p:spTgt spid="201"/>
                                        </p:tgtEl>
                                      </p:cBhvr>
                                    </p:animEffect>
                                  </p:childTnLst>
                                </p:cTn>
                              </p:par>
                              <p:par>
                                <p:cTn id="216" presetID="10" presetClass="entr" presetSubtype="0" fill="hold" grpId="0" nodeType="withEffect">
                                  <p:stCondLst>
                                    <p:cond delay="0"/>
                                  </p:stCondLst>
                                  <p:childTnLst>
                                    <p:set>
                                      <p:cBhvr>
                                        <p:cTn id="217" dur="1" fill="hold">
                                          <p:stCondLst>
                                            <p:cond delay="0"/>
                                          </p:stCondLst>
                                        </p:cTn>
                                        <p:tgtEl>
                                          <p:spTgt spid="202"/>
                                        </p:tgtEl>
                                        <p:attrNameLst>
                                          <p:attrName>style.visibility</p:attrName>
                                        </p:attrNameLst>
                                      </p:cBhvr>
                                      <p:to>
                                        <p:strVal val="visible"/>
                                      </p:to>
                                    </p:set>
                                    <p:animEffect transition="in" filter="fade">
                                      <p:cBhvr>
                                        <p:cTn id="218" dur="500"/>
                                        <p:tgtEl>
                                          <p:spTgt spid="202"/>
                                        </p:tgtEl>
                                      </p:cBhvr>
                                    </p:animEffect>
                                  </p:childTnLst>
                                </p:cTn>
                              </p:par>
                              <p:par>
                                <p:cTn id="219" presetID="10" presetClass="entr" presetSubtype="0" fill="hold" grpId="0" nodeType="withEffect">
                                  <p:stCondLst>
                                    <p:cond delay="0"/>
                                  </p:stCondLst>
                                  <p:childTnLst>
                                    <p:set>
                                      <p:cBhvr>
                                        <p:cTn id="220" dur="1" fill="hold">
                                          <p:stCondLst>
                                            <p:cond delay="0"/>
                                          </p:stCondLst>
                                        </p:cTn>
                                        <p:tgtEl>
                                          <p:spTgt spid="238"/>
                                        </p:tgtEl>
                                        <p:attrNameLst>
                                          <p:attrName>style.visibility</p:attrName>
                                        </p:attrNameLst>
                                      </p:cBhvr>
                                      <p:to>
                                        <p:strVal val="visible"/>
                                      </p:to>
                                    </p:set>
                                    <p:animEffect transition="in" filter="fade">
                                      <p:cBhvr>
                                        <p:cTn id="221" dur="500"/>
                                        <p:tgtEl>
                                          <p:spTgt spid="238"/>
                                        </p:tgtEl>
                                      </p:cBhvr>
                                    </p:animEffect>
                                  </p:childTnLst>
                                </p:cTn>
                              </p:par>
                              <p:par>
                                <p:cTn id="222" presetID="10" presetClass="entr" presetSubtype="0" fill="hold" grpId="0" nodeType="withEffect">
                                  <p:stCondLst>
                                    <p:cond delay="0"/>
                                  </p:stCondLst>
                                  <p:childTnLst>
                                    <p:set>
                                      <p:cBhvr>
                                        <p:cTn id="223" dur="1" fill="hold">
                                          <p:stCondLst>
                                            <p:cond delay="0"/>
                                          </p:stCondLst>
                                        </p:cTn>
                                        <p:tgtEl>
                                          <p:spTgt spid="239"/>
                                        </p:tgtEl>
                                        <p:attrNameLst>
                                          <p:attrName>style.visibility</p:attrName>
                                        </p:attrNameLst>
                                      </p:cBhvr>
                                      <p:to>
                                        <p:strVal val="visible"/>
                                      </p:to>
                                    </p:set>
                                    <p:animEffect transition="in" filter="fade">
                                      <p:cBhvr>
                                        <p:cTn id="224" dur="500"/>
                                        <p:tgtEl>
                                          <p:spTgt spid="239"/>
                                        </p:tgtEl>
                                      </p:cBhvr>
                                    </p:animEffect>
                                  </p:childTnLst>
                                </p:cTn>
                              </p:par>
                              <p:par>
                                <p:cTn id="225" presetID="10" presetClass="entr" presetSubtype="0" fill="hold" grpId="0" nodeType="withEffect">
                                  <p:stCondLst>
                                    <p:cond delay="0"/>
                                  </p:stCondLst>
                                  <p:childTnLst>
                                    <p:set>
                                      <p:cBhvr>
                                        <p:cTn id="226" dur="1" fill="hold">
                                          <p:stCondLst>
                                            <p:cond delay="0"/>
                                          </p:stCondLst>
                                        </p:cTn>
                                        <p:tgtEl>
                                          <p:spTgt spid="240"/>
                                        </p:tgtEl>
                                        <p:attrNameLst>
                                          <p:attrName>style.visibility</p:attrName>
                                        </p:attrNameLst>
                                      </p:cBhvr>
                                      <p:to>
                                        <p:strVal val="visible"/>
                                      </p:to>
                                    </p:set>
                                    <p:animEffect transition="in" filter="fade">
                                      <p:cBhvr>
                                        <p:cTn id="227" dur="500"/>
                                        <p:tgtEl>
                                          <p:spTgt spid="240"/>
                                        </p:tgtEl>
                                      </p:cBhvr>
                                    </p:animEffect>
                                  </p:childTnLst>
                                </p:cTn>
                              </p:par>
                              <p:par>
                                <p:cTn id="228" presetID="10" presetClass="entr" presetSubtype="0" fill="hold" grpId="0" nodeType="withEffect">
                                  <p:stCondLst>
                                    <p:cond delay="0"/>
                                  </p:stCondLst>
                                  <p:childTnLst>
                                    <p:set>
                                      <p:cBhvr>
                                        <p:cTn id="229" dur="1" fill="hold">
                                          <p:stCondLst>
                                            <p:cond delay="0"/>
                                          </p:stCondLst>
                                        </p:cTn>
                                        <p:tgtEl>
                                          <p:spTgt spid="241"/>
                                        </p:tgtEl>
                                        <p:attrNameLst>
                                          <p:attrName>style.visibility</p:attrName>
                                        </p:attrNameLst>
                                      </p:cBhvr>
                                      <p:to>
                                        <p:strVal val="visible"/>
                                      </p:to>
                                    </p:set>
                                    <p:animEffect transition="in" filter="fade">
                                      <p:cBhvr>
                                        <p:cTn id="230" dur="500"/>
                                        <p:tgtEl>
                                          <p:spTgt spid="241"/>
                                        </p:tgtEl>
                                      </p:cBhvr>
                                    </p:animEffect>
                                  </p:childTnLst>
                                </p:cTn>
                              </p:par>
                              <p:par>
                                <p:cTn id="231" presetID="10" presetClass="entr" presetSubtype="0" fill="hold" grpId="0" nodeType="withEffect">
                                  <p:stCondLst>
                                    <p:cond delay="0"/>
                                  </p:stCondLst>
                                  <p:childTnLst>
                                    <p:set>
                                      <p:cBhvr>
                                        <p:cTn id="232" dur="1" fill="hold">
                                          <p:stCondLst>
                                            <p:cond delay="0"/>
                                          </p:stCondLst>
                                        </p:cTn>
                                        <p:tgtEl>
                                          <p:spTgt spid="242"/>
                                        </p:tgtEl>
                                        <p:attrNameLst>
                                          <p:attrName>style.visibility</p:attrName>
                                        </p:attrNameLst>
                                      </p:cBhvr>
                                      <p:to>
                                        <p:strVal val="visible"/>
                                      </p:to>
                                    </p:set>
                                    <p:animEffect transition="in" filter="fade">
                                      <p:cBhvr>
                                        <p:cTn id="233" dur="500"/>
                                        <p:tgtEl>
                                          <p:spTgt spid="242"/>
                                        </p:tgtEl>
                                      </p:cBhvr>
                                    </p:animEffect>
                                  </p:childTnLst>
                                </p:cTn>
                              </p:par>
                              <p:par>
                                <p:cTn id="234" presetID="10" presetClass="entr" presetSubtype="0" fill="hold" grpId="0" nodeType="withEffect">
                                  <p:stCondLst>
                                    <p:cond delay="0"/>
                                  </p:stCondLst>
                                  <p:childTnLst>
                                    <p:set>
                                      <p:cBhvr>
                                        <p:cTn id="235" dur="1" fill="hold">
                                          <p:stCondLst>
                                            <p:cond delay="0"/>
                                          </p:stCondLst>
                                        </p:cTn>
                                        <p:tgtEl>
                                          <p:spTgt spid="243"/>
                                        </p:tgtEl>
                                        <p:attrNameLst>
                                          <p:attrName>style.visibility</p:attrName>
                                        </p:attrNameLst>
                                      </p:cBhvr>
                                      <p:to>
                                        <p:strVal val="visible"/>
                                      </p:to>
                                    </p:set>
                                    <p:animEffect transition="in" filter="fade">
                                      <p:cBhvr>
                                        <p:cTn id="236" dur="500"/>
                                        <p:tgtEl>
                                          <p:spTgt spid="243"/>
                                        </p:tgtEl>
                                      </p:cBhvr>
                                    </p:animEffect>
                                  </p:childTnLst>
                                </p:cTn>
                              </p:par>
                              <p:par>
                                <p:cTn id="237" presetID="10" presetClass="entr" presetSubtype="0" fill="hold" grpId="0" nodeType="withEffect">
                                  <p:stCondLst>
                                    <p:cond delay="0"/>
                                  </p:stCondLst>
                                  <p:childTnLst>
                                    <p:set>
                                      <p:cBhvr>
                                        <p:cTn id="238" dur="1" fill="hold">
                                          <p:stCondLst>
                                            <p:cond delay="0"/>
                                          </p:stCondLst>
                                        </p:cTn>
                                        <p:tgtEl>
                                          <p:spTgt spid="244"/>
                                        </p:tgtEl>
                                        <p:attrNameLst>
                                          <p:attrName>style.visibility</p:attrName>
                                        </p:attrNameLst>
                                      </p:cBhvr>
                                      <p:to>
                                        <p:strVal val="visible"/>
                                      </p:to>
                                    </p:set>
                                    <p:animEffect transition="in" filter="fade">
                                      <p:cBhvr>
                                        <p:cTn id="239" dur="500"/>
                                        <p:tgtEl>
                                          <p:spTgt spid="244"/>
                                        </p:tgtEl>
                                      </p:cBhvr>
                                    </p:animEffect>
                                  </p:childTnLst>
                                </p:cTn>
                              </p:par>
                              <p:par>
                                <p:cTn id="240" presetID="10" presetClass="entr" presetSubtype="0" fill="hold" grpId="0" nodeType="withEffect">
                                  <p:stCondLst>
                                    <p:cond delay="0"/>
                                  </p:stCondLst>
                                  <p:childTnLst>
                                    <p:set>
                                      <p:cBhvr>
                                        <p:cTn id="241" dur="1" fill="hold">
                                          <p:stCondLst>
                                            <p:cond delay="0"/>
                                          </p:stCondLst>
                                        </p:cTn>
                                        <p:tgtEl>
                                          <p:spTgt spid="245"/>
                                        </p:tgtEl>
                                        <p:attrNameLst>
                                          <p:attrName>style.visibility</p:attrName>
                                        </p:attrNameLst>
                                      </p:cBhvr>
                                      <p:to>
                                        <p:strVal val="visible"/>
                                      </p:to>
                                    </p:set>
                                    <p:animEffect transition="in" filter="fade">
                                      <p:cBhvr>
                                        <p:cTn id="242" dur="500"/>
                                        <p:tgtEl>
                                          <p:spTgt spid="245"/>
                                        </p:tgtEl>
                                      </p:cBhvr>
                                    </p:animEffect>
                                  </p:childTnLst>
                                </p:cTn>
                              </p:par>
                              <p:par>
                                <p:cTn id="243" presetID="10" presetClass="entr" presetSubtype="0" fill="hold" grpId="0" nodeType="withEffect">
                                  <p:stCondLst>
                                    <p:cond delay="0"/>
                                  </p:stCondLst>
                                  <p:childTnLst>
                                    <p:set>
                                      <p:cBhvr>
                                        <p:cTn id="244" dur="1" fill="hold">
                                          <p:stCondLst>
                                            <p:cond delay="0"/>
                                          </p:stCondLst>
                                        </p:cTn>
                                        <p:tgtEl>
                                          <p:spTgt spid="246"/>
                                        </p:tgtEl>
                                        <p:attrNameLst>
                                          <p:attrName>style.visibility</p:attrName>
                                        </p:attrNameLst>
                                      </p:cBhvr>
                                      <p:to>
                                        <p:strVal val="visible"/>
                                      </p:to>
                                    </p:set>
                                    <p:animEffect transition="in" filter="fade">
                                      <p:cBhvr>
                                        <p:cTn id="245" dur="500"/>
                                        <p:tgtEl>
                                          <p:spTgt spid="246"/>
                                        </p:tgtEl>
                                      </p:cBhvr>
                                    </p:animEffect>
                                  </p:childTnLst>
                                </p:cTn>
                              </p:par>
                              <p:par>
                                <p:cTn id="246" presetID="10" presetClass="entr" presetSubtype="0" fill="hold" grpId="0" nodeType="withEffect">
                                  <p:stCondLst>
                                    <p:cond delay="0"/>
                                  </p:stCondLst>
                                  <p:childTnLst>
                                    <p:set>
                                      <p:cBhvr>
                                        <p:cTn id="247" dur="1" fill="hold">
                                          <p:stCondLst>
                                            <p:cond delay="0"/>
                                          </p:stCondLst>
                                        </p:cTn>
                                        <p:tgtEl>
                                          <p:spTgt spid="247"/>
                                        </p:tgtEl>
                                        <p:attrNameLst>
                                          <p:attrName>style.visibility</p:attrName>
                                        </p:attrNameLst>
                                      </p:cBhvr>
                                      <p:to>
                                        <p:strVal val="visible"/>
                                      </p:to>
                                    </p:set>
                                    <p:animEffect transition="in" filter="fade">
                                      <p:cBhvr>
                                        <p:cTn id="248" dur="500"/>
                                        <p:tgtEl>
                                          <p:spTgt spid="247"/>
                                        </p:tgtEl>
                                      </p:cBhvr>
                                    </p:animEffect>
                                  </p:childTnLst>
                                </p:cTn>
                              </p:par>
                              <p:par>
                                <p:cTn id="249" presetID="10" presetClass="entr" presetSubtype="0" fill="hold" grpId="0" nodeType="withEffect">
                                  <p:stCondLst>
                                    <p:cond delay="0"/>
                                  </p:stCondLst>
                                  <p:childTnLst>
                                    <p:set>
                                      <p:cBhvr>
                                        <p:cTn id="250" dur="1" fill="hold">
                                          <p:stCondLst>
                                            <p:cond delay="0"/>
                                          </p:stCondLst>
                                        </p:cTn>
                                        <p:tgtEl>
                                          <p:spTgt spid="248"/>
                                        </p:tgtEl>
                                        <p:attrNameLst>
                                          <p:attrName>style.visibility</p:attrName>
                                        </p:attrNameLst>
                                      </p:cBhvr>
                                      <p:to>
                                        <p:strVal val="visible"/>
                                      </p:to>
                                    </p:set>
                                    <p:animEffect transition="in" filter="fade">
                                      <p:cBhvr>
                                        <p:cTn id="251" dur="500"/>
                                        <p:tgtEl>
                                          <p:spTgt spid="248"/>
                                        </p:tgtEl>
                                      </p:cBhvr>
                                    </p:animEffect>
                                  </p:childTnLst>
                                </p:cTn>
                              </p:par>
                              <p:par>
                                <p:cTn id="252" presetID="10" presetClass="entr" presetSubtype="0" fill="hold" grpId="0" nodeType="withEffect">
                                  <p:stCondLst>
                                    <p:cond delay="0"/>
                                  </p:stCondLst>
                                  <p:childTnLst>
                                    <p:set>
                                      <p:cBhvr>
                                        <p:cTn id="253" dur="1" fill="hold">
                                          <p:stCondLst>
                                            <p:cond delay="0"/>
                                          </p:stCondLst>
                                        </p:cTn>
                                        <p:tgtEl>
                                          <p:spTgt spid="249"/>
                                        </p:tgtEl>
                                        <p:attrNameLst>
                                          <p:attrName>style.visibility</p:attrName>
                                        </p:attrNameLst>
                                      </p:cBhvr>
                                      <p:to>
                                        <p:strVal val="visible"/>
                                      </p:to>
                                    </p:set>
                                    <p:animEffect transition="in" filter="fade">
                                      <p:cBhvr>
                                        <p:cTn id="254" dur="500"/>
                                        <p:tgtEl>
                                          <p:spTgt spid="249"/>
                                        </p:tgtEl>
                                      </p:cBhvr>
                                    </p:animEffect>
                                  </p:childTnLst>
                                </p:cTn>
                              </p:par>
                              <p:par>
                                <p:cTn id="255" presetID="10" presetClass="entr" presetSubtype="0" fill="hold" grpId="0" nodeType="withEffect">
                                  <p:stCondLst>
                                    <p:cond delay="0"/>
                                  </p:stCondLst>
                                  <p:childTnLst>
                                    <p:set>
                                      <p:cBhvr>
                                        <p:cTn id="256" dur="1" fill="hold">
                                          <p:stCondLst>
                                            <p:cond delay="0"/>
                                          </p:stCondLst>
                                        </p:cTn>
                                        <p:tgtEl>
                                          <p:spTgt spid="250"/>
                                        </p:tgtEl>
                                        <p:attrNameLst>
                                          <p:attrName>style.visibility</p:attrName>
                                        </p:attrNameLst>
                                      </p:cBhvr>
                                      <p:to>
                                        <p:strVal val="visible"/>
                                      </p:to>
                                    </p:set>
                                    <p:animEffect transition="in" filter="fade">
                                      <p:cBhvr>
                                        <p:cTn id="257" dur="500"/>
                                        <p:tgtEl>
                                          <p:spTgt spid="250"/>
                                        </p:tgtEl>
                                      </p:cBhvr>
                                    </p:animEffect>
                                  </p:childTnLst>
                                </p:cTn>
                              </p:par>
                              <p:par>
                                <p:cTn id="258" presetID="10" presetClass="entr" presetSubtype="0" fill="hold" grpId="0" nodeType="withEffect">
                                  <p:stCondLst>
                                    <p:cond delay="0"/>
                                  </p:stCondLst>
                                  <p:childTnLst>
                                    <p:set>
                                      <p:cBhvr>
                                        <p:cTn id="259" dur="1" fill="hold">
                                          <p:stCondLst>
                                            <p:cond delay="0"/>
                                          </p:stCondLst>
                                        </p:cTn>
                                        <p:tgtEl>
                                          <p:spTgt spid="251"/>
                                        </p:tgtEl>
                                        <p:attrNameLst>
                                          <p:attrName>style.visibility</p:attrName>
                                        </p:attrNameLst>
                                      </p:cBhvr>
                                      <p:to>
                                        <p:strVal val="visible"/>
                                      </p:to>
                                    </p:set>
                                    <p:animEffect transition="in" filter="fade">
                                      <p:cBhvr>
                                        <p:cTn id="260" dur="500"/>
                                        <p:tgtEl>
                                          <p:spTgt spid="251"/>
                                        </p:tgtEl>
                                      </p:cBhvr>
                                    </p:animEffect>
                                  </p:childTnLst>
                                </p:cTn>
                              </p:par>
                              <p:par>
                                <p:cTn id="261" presetID="10" presetClass="entr" presetSubtype="0" fill="hold" grpId="0" nodeType="withEffect">
                                  <p:stCondLst>
                                    <p:cond delay="0"/>
                                  </p:stCondLst>
                                  <p:childTnLst>
                                    <p:set>
                                      <p:cBhvr>
                                        <p:cTn id="262" dur="1" fill="hold">
                                          <p:stCondLst>
                                            <p:cond delay="0"/>
                                          </p:stCondLst>
                                        </p:cTn>
                                        <p:tgtEl>
                                          <p:spTgt spid="252"/>
                                        </p:tgtEl>
                                        <p:attrNameLst>
                                          <p:attrName>style.visibility</p:attrName>
                                        </p:attrNameLst>
                                      </p:cBhvr>
                                      <p:to>
                                        <p:strVal val="visible"/>
                                      </p:to>
                                    </p:set>
                                    <p:animEffect transition="in" filter="fade">
                                      <p:cBhvr>
                                        <p:cTn id="263" dur="500"/>
                                        <p:tgtEl>
                                          <p:spTgt spid="252"/>
                                        </p:tgtEl>
                                      </p:cBhvr>
                                    </p:animEffect>
                                  </p:childTnLst>
                                </p:cTn>
                              </p:par>
                              <p:par>
                                <p:cTn id="264" presetID="10" presetClass="entr" presetSubtype="0" fill="hold" grpId="0" nodeType="withEffect">
                                  <p:stCondLst>
                                    <p:cond delay="0"/>
                                  </p:stCondLst>
                                  <p:childTnLst>
                                    <p:set>
                                      <p:cBhvr>
                                        <p:cTn id="265" dur="1" fill="hold">
                                          <p:stCondLst>
                                            <p:cond delay="0"/>
                                          </p:stCondLst>
                                        </p:cTn>
                                        <p:tgtEl>
                                          <p:spTgt spid="253"/>
                                        </p:tgtEl>
                                        <p:attrNameLst>
                                          <p:attrName>style.visibility</p:attrName>
                                        </p:attrNameLst>
                                      </p:cBhvr>
                                      <p:to>
                                        <p:strVal val="visible"/>
                                      </p:to>
                                    </p:set>
                                    <p:animEffect transition="in" filter="fade">
                                      <p:cBhvr>
                                        <p:cTn id="266" dur="500"/>
                                        <p:tgtEl>
                                          <p:spTgt spid="253"/>
                                        </p:tgtEl>
                                      </p:cBhvr>
                                    </p:animEffect>
                                  </p:childTnLst>
                                </p:cTn>
                              </p:par>
                              <p:par>
                                <p:cTn id="267" presetID="10" presetClass="entr" presetSubtype="0" fill="hold" grpId="0" nodeType="withEffect">
                                  <p:stCondLst>
                                    <p:cond delay="0"/>
                                  </p:stCondLst>
                                  <p:childTnLst>
                                    <p:set>
                                      <p:cBhvr>
                                        <p:cTn id="268" dur="1" fill="hold">
                                          <p:stCondLst>
                                            <p:cond delay="0"/>
                                          </p:stCondLst>
                                        </p:cTn>
                                        <p:tgtEl>
                                          <p:spTgt spid="254"/>
                                        </p:tgtEl>
                                        <p:attrNameLst>
                                          <p:attrName>style.visibility</p:attrName>
                                        </p:attrNameLst>
                                      </p:cBhvr>
                                      <p:to>
                                        <p:strVal val="visible"/>
                                      </p:to>
                                    </p:set>
                                    <p:animEffect transition="in" filter="fade">
                                      <p:cBhvr>
                                        <p:cTn id="269" dur="500"/>
                                        <p:tgtEl>
                                          <p:spTgt spid="254"/>
                                        </p:tgtEl>
                                      </p:cBhvr>
                                    </p:animEffect>
                                  </p:childTnLst>
                                </p:cTn>
                              </p:par>
                              <p:par>
                                <p:cTn id="270" presetID="10" presetClass="entr" presetSubtype="0" fill="hold" grpId="0" nodeType="withEffect">
                                  <p:stCondLst>
                                    <p:cond delay="0"/>
                                  </p:stCondLst>
                                  <p:childTnLst>
                                    <p:set>
                                      <p:cBhvr>
                                        <p:cTn id="271" dur="1" fill="hold">
                                          <p:stCondLst>
                                            <p:cond delay="0"/>
                                          </p:stCondLst>
                                        </p:cTn>
                                        <p:tgtEl>
                                          <p:spTgt spid="255"/>
                                        </p:tgtEl>
                                        <p:attrNameLst>
                                          <p:attrName>style.visibility</p:attrName>
                                        </p:attrNameLst>
                                      </p:cBhvr>
                                      <p:to>
                                        <p:strVal val="visible"/>
                                      </p:to>
                                    </p:set>
                                    <p:animEffect transition="in" filter="fade">
                                      <p:cBhvr>
                                        <p:cTn id="272" dur="500"/>
                                        <p:tgtEl>
                                          <p:spTgt spid="255"/>
                                        </p:tgtEl>
                                      </p:cBhvr>
                                    </p:animEffect>
                                  </p:childTnLst>
                                </p:cTn>
                              </p:par>
                              <p:par>
                                <p:cTn id="273" presetID="10" presetClass="entr" presetSubtype="0" fill="hold" grpId="0" nodeType="withEffect">
                                  <p:stCondLst>
                                    <p:cond delay="0"/>
                                  </p:stCondLst>
                                  <p:childTnLst>
                                    <p:set>
                                      <p:cBhvr>
                                        <p:cTn id="274" dur="1" fill="hold">
                                          <p:stCondLst>
                                            <p:cond delay="0"/>
                                          </p:stCondLst>
                                        </p:cTn>
                                        <p:tgtEl>
                                          <p:spTgt spid="256"/>
                                        </p:tgtEl>
                                        <p:attrNameLst>
                                          <p:attrName>style.visibility</p:attrName>
                                        </p:attrNameLst>
                                      </p:cBhvr>
                                      <p:to>
                                        <p:strVal val="visible"/>
                                      </p:to>
                                    </p:set>
                                    <p:animEffect transition="in" filter="fade">
                                      <p:cBhvr>
                                        <p:cTn id="275" dur="500"/>
                                        <p:tgtEl>
                                          <p:spTgt spid="256"/>
                                        </p:tgtEl>
                                      </p:cBhvr>
                                    </p:animEffect>
                                  </p:childTnLst>
                                </p:cTn>
                              </p:par>
                              <p:par>
                                <p:cTn id="276" presetID="10" presetClass="entr" presetSubtype="0" fill="hold" grpId="0" nodeType="withEffect">
                                  <p:stCondLst>
                                    <p:cond delay="0"/>
                                  </p:stCondLst>
                                  <p:childTnLst>
                                    <p:set>
                                      <p:cBhvr>
                                        <p:cTn id="277" dur="1" fill="hold">
                                          <p:stCondLst>
                                            <p:cond delay="0"/>
                                          </p:stCondLst>
                                        </p:cTn>
                                        <p:tgtEl>
                                          <p:spTgt spid="257"/>
                                        </p:tgtEl>
                                        <p:attrNameLst>
                                          <p:attrName>style.visibility</p:attrName>
                                        </p:attrNameLst>
                                      </p:cBhvr>
                                      <p:to>
                                        <p:strVal val="visible"/>
                                      </p:to>
                                    </p:set>
                                    <p:animEffect transition="in" filter="fade">
                                      <p:cBhvr>
                                        <p:cTn id="278" dur="500"/>
                                        <p:tgtEl>
                                          <p:spTgt spid="257"/>
                                        </p:tgtEl>
                                      </p:cBhvr>
                                    </p:animEffect>
                                  </p:childTnLst>
                                </p:cTn>
                              </p:par>
                              <p:par>
                                <p:cTn id="279" presetID="10" presetClass="entr" presetSubtype="0" fill="hold" grpId="0" nodeType="withEffect">
                                  <p:stCondLst>
                                    <p:cond delay="0"/>
                                  </p:stCondLst>
                                  <p:childTnLst>
                                    <p:set>
                                      <p:cBhvr>
                                        <p:cTn id="280" dur="1" fill="hold">
                                          <p:stCondLst>
                                            <p:cond delay="0"/>
                                          </p:stCondLst>
                                        </p:cTn>
                                        <p:tgtEl>
                                          <p:spTgt spid="258"/>
                                        </p:tgtEl>
                                        <p:attrNameLst>
                                          <p:attrName>style.visibility</p:attrName>
                                        </p:attrNameLst>
                                      </p:cBhvr>
                                      <p:to>
                                        <p:strVal val="visible"/>
                                      </p:to>
                                    </p:set>
                                    <p:animEffect transition="in" filter="fade">
                                      <p:cBhvr>
                                        <p:cTn id="281" dur="500"/>
                                        <p:tgtEl>
                                          <p:spTgt spid="258"/>
                                        </p:tgtEl>
                                      </p:cBhvr>
                                    </p:animEffect>
                                  </p:childTnLst>
                                </p:cTn>
                              </p:par>
                              <p:par>
                                <p:cTn id="282" presetID="10" presetClass="entr" presetSubtype="0" fill="hold" grpId="0" nodeType="withEffect">
                                  <p:stCondLst>
                                    <p:cond delay="0"/>
                                  </p:stCondLst>
                                  <p:childTnLst>
                                    <p:set>
                                      <p:cBhvr>
                                        <p:cTn id="283" dur="1" fill="hold">
                                          <p:stCondLst>
                                            <p:cond delay="0"/>
                                          </p:stCondLst>
                                        </p:cTn>
                                        <p:tgtEl>
                                          <p:spTgt spid="281"/>
                                        </p:tgtEl>
                                        <p:attrNameLst>
                                          <p:attrName>style.visibility</p:attrName>
                                        </p:attrNameLst>
                                      </p:cBhvr>
                                      <p:to>
                                        <p:strVal val="visible"/>
                                      </p:to>
                                    </p:set>
                                    <p:animEffect transition="in" filter="fade">
                                      <p:cBhvr>
                                        <p:cTn id="284" dur="500"/>
                                        <p:tgtEl>
                                          <p:spTgt spid="281"/>
                                        </p:tgtEl>
                                      </p:cBhvr>
                                    </p:animEffect>
                                  </p:childTnLst>
                                </p:cTn>
                              </p:par>
                            </p:childTnLst>
                          </p:cTn>
                        </p:par>
                      </p:childTnLst>
                    </p:cTn>
                  </p:par>
                  <p:par>
                    <p:cTn id="285" fill="hold">
                      <p:stCondLst>
                        <p:cond delay="indefinite"/>
                      </p:stCondLst>
                      <p:childTnLst>
                        <p:par>
                          <p:cTn id="286" fill="hold">
                            <p:stCondLst>
                              <p:cond delay="0"/>
                            </p:stCondLst>
                            <p:childTnLst>
                              <p:par>
                                <p:cTn id="287" presetID="10" presetClass="entr" presetSubtype="0" fill="hold" grpId="0" nodeType="clickEffect">
                                  <p:stCondLst>
                                    <p:cond delay="0"/>
                                  </p:stCondLst>
                                  <p:childTnLst>
                                    <p:set>
                                      <p:cBhvr>
                                        <p:cTn id="288" dur="1" fill="hold">
                                          <p:stCondLst>
                                            <p:cond delay="0"/>
                                          </p:stCondLst>
                                        </p:cTn>
                                        <p:tgtEl>
                                          <p:spTgt spid="203"/>
                                        </p:tgtEl>
                                        <p:attrNameLst>
                                          <p:attrName>style.visibility</p:attrName>
                                        </p:attrNameLst>
                                      </p:cBhvr>
                                      <p:to>
                                        <p:strVal val="visible"/>
                                      </p:to>
                                    </p:set>
                                    <p:animEffect transition="in" filter="fade">
                                      <p:cBhvr>
                                        <p:cTn id="289" dur="500"/>
                                        <p:tgtEl>
                                          <p:spTgt spid="203"/>
                                        </p:tgtEl>
                                      </p:cBhvr>
                                    </p:animEffect>
                                  </p:childTnLst>
                                </p:cTn>
                              </p:par>
                              <p:par>
                                <p:cTn id="290" presetID="10" presetClass="entr" presetSubtype="0" fill="hold" grpId="0" nodeType="withEffect">
                                  <p:stCondLst>
                                    <p:cond delay="0"/>
                                  </p:stCondLst>
                                  <p:childTnLst>
                                    <p:set>
                                      <p:cBhvr>
                                        <p:cTn id="291" dur="1" fill="hold">
                                          <p:stCondLst>
                                            <p:cond delay="0"/>
                                          </p:stCondLst>
                                        </p:cTn>
                                        <p:tgtEl>
                                          <p:spTgt spid="204"/>
                                        </p:tgtEl>
                                        <p:attrNameLst>
                                          <p:attrName>style.visibility</p:attrName>
                                        </p:attrNameLst>
                                      </p:cBhvr>
                                      <p:to>
                                        <p:strVal val="visible"/>
                                      </p:to>
                                    </p:set>
                                    <p:animEffect transition="in" filter="fade">
                                      <p:cBhvr>
                                        <p:cTn id="292" dur="500"/>
                                        <p:tgtEl>
                                          <p:spTgt spid="204"/>
                                        </p:tgtEl>
                                      </p:cBhvr>
                                    </p:animEffect>
                                  </p:childTnLst>
                                </p:cTn>
                              </p:par>
                              <p:par>
                                <p:cTn id="293" presetID="10" presetClass="entr" presetSubtype="0" fill="hold" grpId="0" nodeType="withEffect">
                                  <p:stCondLst>
                                    <p:cond delay="0"/>
                                  </p:stCondLst>
                                  <p:childTnLst>
                                    <p:set>
                                      <p:cBhvr>
                                        <p:cTn id="294" dur="1" fill="hold">
                                          <p:stCondLst>
                                            <p:cond delay="0"/>
                                          </p:stCondLst>
                                        </p:cTn>
                                        <p:tgtEl>
                                          <p:spTgt spid="205"/>
                                        </p:tgtEl>
                                        <p:attrNameLst>
                                          <p:attrName>style.visibility</p:attrName>
                                        </p:attrNameLst>
                                      </p:cBhvr>
                                      <p:to>
                                        <p:strVal val="visible"/>
                                      </p:to>
                                    </p:set>
                                    <p:animEffect transition="in" filter="fade">
                                      <p:cBhvr>
                                        <p:cTn id="295" dur="500"/>
                                        <p:tgtEl>
                                          <p:spTgt spid="205"/>
                                        </p:tgtEl>
                                      </p:cBhvr>
                                    </p:animEffect>
                                  </p:childTnLst>
                                </p:cTn>
                              </p:par>
                              <p:par>
                                <p:cTn id="296" presetID="10" presetClass="entr" presetSubtype="0" fill="hold" grpId="0" nodeType="withEffect">
                                  <p:stCondLst>
                                    <p:cond delay="0"/>
                                  </p:stCondLst>
                                  <p:childTnLst>
                                    <p:set>
                                      <p:cBhvr>
                                        <p:cTn id="297" dur="1" fill="hold">
                                          <p:stCondLst>
                                            <p:cond delay="0"/>
                                          </p:stCondLst>
                                        </p:cTn>
                                        <p:tgtEl>
                                          <p:spTgt spid="206"/>
                                        </p:tgtEl>
                                        <p:attrNameLst>
                                          <p:attrName>style.visibility</p:attrName>
                                        </p:attrNameLst>
                                      </p:cBhvr>
                                      <p:to>
                                        <p:strVal val="visible"/>
                                      </p:to>
                                    </p:set>
                                    <p:animEffect transition="in" filter="fade">
                                      <p:cBhvr>
                                        <p:cTn id="298" dur="500"/>
                                        <p:tgtEl>
                                          <p:spTgt spid="206"/>
                                        </p:tgtEl>
                                      </p:cBhvr>
                                    </p:animEffect>
                                  </p:childTnLst>
                                </p:cTn>
                              </p:par>
                              <p:par>
                                <p:cTn id="299" presetID="10" presetClass="entr" presetSubtype="0" fill="hold" grpId="0" nodeType="withEffect">
                                  <p:stCondLst>
                                    <p:cond delay="0"/>
                                  </p:stCondLst>
                                  <p:childTnLst>
                                    <p:set>
                                      <p:cBhvr>
                                        <p:cTn id="300" dur="1" fill="hold">
                                          <p:stCondLst>
                                            <p:cond delay="0"/>
                                          </p:stCondLst>
                                        </p:cTn>
                                        <p:tgtEl>
                                          <p:spTgt spid="207"/>
                                        </p:tgtEl>
                                        <p:attrNameLst>
                                          <p:attrName>style.visibility</p:attrName>
                                        </p:attrNameLst>
                                      </p:cBhvr>
                                      <p:to>
                                        <p:strVal val="visible"/>
                                      </p:to>
                                    </p:set>
                                    <p:animEffect transition="in" filter="fade">
                                      <p:cBhvr>
                                        <p:cTn id="301" dur="500"/>
                                        <p:tgtEl>
                                          <p:spTgt spid="207"/>
                                        </p:tgtEl>
                                      </p:cBhvr>
                                    </p:animEffect>
                                  </p:childTnLst>
                                </p:cTn>
                              </p:par>
                              <p:par>
                                <p:cTn id="302" presetID="10" presetClass="entr" presetSubtype="0" fill="hold" grpId="0" nodeType="withEffect">
                                  <p:stCondLst>
                                    <p:cond delay="0"/>
                                  </p:stCondLst>
                                  <p:childTnLst>
                                    <p:set>
                                      <p:cBhvr>
                                        <p:cTn id="303" dur="1" fill="hold">
                                          <p:stCondLst>
                                            <p:cond delay="0"/>
                                          </p:stCondLst>
                                        </p:cTn>
                                        <p:tgtEl>
                                          <p:spTgt spid="208"/>
                                        </p:tgtEl>
                                        <p:attrNameLst>
                                          <p:attrName>style.visibility</p:attrName>
                                        </p:attrNameLst>
                                      </p:cBhvr>
                                      <p:to>
                                        <p:strVal val="visible"/>
                                      </p:to>
                                    </p:set>
                                    <p:animEffect transition="in" filter="fade">
                                      <p:cBhvr>
                                        <p:cTn id="304" dur="500"/>
                                        <p:tgtEl>
                                          <p:spTgt spid="208"/>
                                        </p:tgtEl>
                                      </p:cBhvr>
                                    </p:animEffect>
                                  </p:childTnLst>
                                </p:cTn>
                              </p:par>
                              <p:par>
                                <p:cTn id="305" presetID="10" presetClass="entr" presetSubtype="0" fill="hold" grpId="0" nodeType="withEffect">
                                  <p:stCondLst>
                                    <p:cond delay="0"/>
                                  </p:stCondLst>
                                  <p:childTnLst>
                                    <p:set>
                                      <p:cBhvr>
                                        <p:cTn id="306" dur="1" fill="hold">
                                          <p:stCondLst>
                                            <p:cond delay="0"/>
                                          </p:stCondLst>
                                        </p:cTn>
                                        <p:tgtEl>
                                          <p:spTgt spid="209"/>
                                        </p:tgtEl>
                                        <p:attrNameLst>
                                          <p:attrName>style.visibility</p:attrName>
                                        </p:attrNameLst>
                                      </p:cBhvr>
                                      <p:to>
                                        <p:strVal val="visible"/>
                                      </p:to>
                                    </p:set>
                                    <p:animEffect transition="in" filter="fade">
                                      <p:cBhvr>
                                        <p:cTn id="307" dur="500"/>
                                        <p:tgtEl>
                                          <p:spTgt spid="209"/>
                                        </p:tgtEl>
                                      </p:cBhvr>
                                    </p:animEffect>
                                  </p:childTnLst>
                                </p:cTn>
                              </p:par>
                              <p:par>
                                <p:cTn id="308" presetID="10" presetClass="entr" presetSubtype="0" fill="hold" grpId="0" nodeType="withEffect">
                                  <p:stCondLst>
                                    <p:cond delay="0"/>
                                  </p:stCondLst>
                                  <p:childTnLst>
                                    <p:set>
                                      <p:cBhvr>
                                        <p:cTn id="309" dur="1" fill="hold">
                                          <p:stCondLst>
                                            <p:cond delay="0"/>
                                          </p:stCondLst>
                                        </p:cTn>
                                        <p:tgtEl>
                                          <p:spTgt spid="259"/>
                                        </p:tgtEl>
                                        <p:attrNameLst>
                                          <p:attrName>style.visibility</p:attrName>
                                        </p:attrNameLst>
                                      </p:cBhvr>
                                      <p:to>
                                        <p:strVal val="visible"/>
                                      </p:to>
                                    </p:set>
                                    <p:animEffect transition="in" filter="fade">
                                      <p:cBhvr>
                                        <p:cTn id="310" dur="500"/>
                                        <p:tgtEl>
                                          <p:spTgt spid="259"/>
                                        </p:tgtEl>
                                      </p:cBhvr>
                                    </p:animEffect>
                                  </p:childTnLst>
                                </p:cTn>
                              </p:par>
                              <p:par>
                                <p:cTn id="311" presetID="10" presetClass="entr" presetSubtype="0" fill="hold" grpId="0" nodeType="withEffect">
                                  <p:stCondLst>
                                    <p:cond delay="0"/>
                                  </p:stCondLst>
                                  <p:childTnLst>
                                    <p:set>
                                      <p:cBhvr>
                                        <p:cTn id="312" dur="1" fill="hold">
                                          <p:stCondLst>
                                            <p:cond delay="0"/>
                                          </p:stCondLst>
                                        </p:cTn>
                                        <p:tgtEl>
                                          <p:spTgt spid="260"/>
                                        </p:tgtEl>
                                        <p:attrNameLst>
                                          <p:attrName>style.visibility</p:attrName>
                                        </p:attrNameLst>
                                      </p:cBhvr>
                                      <p:to>
                                        <p:strVal val="visible"/>
                                      </p:to>
                                    </p:set>
                                    <p:animEffect transition="in" filter="fade">
                                      <p:cBhvr>
                                        <p:cTn id="313" dur="500"/>
                                        <p:tgtEl>
                                          <p:spTgt spid="260"/>
                                        </p:tgtEl>
                                      </p:cBhvr>
                                    </p:animEffect>
                                  </p:childTnLst>
                                </p:cTn>
                              </p:par>
                              <p:par>
                                <p:cTn id="314" presetID="10" presetClass="entr" presetSubtype="0" fill="hold" grpId="0" nodeType="withEffect">
                                  <p:stCondLst>
                                    <p:cond delay="0"/>
                                  </p:stCondLst>
                                  <p:childTnLst>
                                    <p:set>
                                      <p:cBhvr>
                                        <p:cTn id="315" dur="1" fill="hold">
                                          <p:stCondLst>
                                            <p:cond delay="0"/>
                                          </p:stCondLst>
                                        </p:cTn>
                                        <p:tgtEl>
                                          <p:spTgt spid="261"/>
                                        </p:tgtEl>
                                        <p:attrNameLst>
                                          <p:attrName>style.visibility</p:attrName>
                                        </p:attrNameLst>
                                      </p:cBhvr>
                                      <p:to>
                                        <p:strVal val="visible"/>
                                      </p:to>
                                    </p:set>
                                    <p:animEffect transition="in" filter="fade">
                                      <p:cBhvr>
                                        <p:cTn id="316" dur="500"/>
                                        <p:tgtEl>
                                          <p:spTgt spid="261"/>
                                        </p:tgtEl>
                                      </p:cBhvr>
                                    </p:animEffect>
                                  </p:childTnLst>
                                </p:cTn>
                              </p:par>
                              <p:par>
                                <p:cTn id="317" presetID="10" presetClass="entr" presetSubtype="0" fill="hold" grpId="0" nodeType="withEffect">
                                  <p:stCondLst>
                                    <p:cond delay="0"/>
                                  </p:stCondLst>
                                  <p:childTnLst>
                                    <p:set>
                                      <p:cBhvr>
                                        <p:cTn id="318" dur="1" fill="hold">
                                          <p:stCondLst>
                                            <p:cond delay="0"/>
                                          </p:stCondLst>
                                        </p:cTn>
                                        <p:tgtEl>
                                          <p:spTgt spid="262"/>
                                        </p:tgtEl>
                                        <p:attrNameLst>
                                          <p:attrName>style.visibility</p:attrName>
                                        </p:attrNameLst>
                                      </p:cBhvr>
                                      <p:to>
                                        <p:strVal val="visible"/>
                                      </p:to>
                                    </p:set>
                                    <p:animEffect transition="in" filter="fade">
                                      <p:cBhvr>
                                        <p:cTn id="319" dur="500"/>
                                        <p:tgtEl>
                                          <p:spTgt spid="262"/>
                                        </p:tgtEl>
                                      </p:cBhvr>
                                    </p:animEffect>
                                  </p:childTnLst>
                                </p:cTn>
                              </p:par>
                              <p:par>
                                <p:cTn id="320" presetID="10" presetClass="entr" presetSubtype="0" fill="hold" grpId="0" nodeType="withEffect">
                                  <p:stCondLst>
                                    <p:cond delay="0"/>
                                  </p:stCondLst>
                                  <p:childTnLst>
                                    <p:set>
                                      <p:cBhvr>
                                        <p:cTn id="321" dur="1" fill="hold">
                                          <p:stCondLst>
                                            <p:cond delay="0"/>
                                          </p:stCondLst>
                                        </p:cTn>
                                        <p:tgtEl>
                                          <p:spTgt spid="263"/>
                                        </p:tgtEl>
                                        <p:attrNameLst>
                                          <p:attrName>style.visibility</p:attrName>
                                        </p:attrNameLst>
                                      </p:cBhvr>
                                      <p:to>
                                        <p:strVal val="visible"/>
                                      </p:to>
                                    </p:set>
                                    <p:animEffect transition="in" filter="fade">
                                      <p:cBhvr>
                                        <p:cTn id="322" dur="500"/>
                                        <p:tgtEl>
                                          <p:spTgt spid="263"/>
                                        </p:tgtEl>
                                      </p:cBhvr>
                                    </p:animEffect>
                                  </p:childTnLst>
                                </p:cTn>
                              </p:par>
                              <p:par>
                                <p:cTn id="323" presetID="10" presetClass="entr" presetSubtype="0" fill="hold" grpId="0" nodeType="withEffect">
                                  <p:stCondLst>
                                    <p:cond delay="0"/>
                                  </p:stCondLst>
                                  <p:childTnLst>
                                    <p:set>
                                      <p:cBhvr>
                                        <p:cTn id="324" dur="1" fill="hold">
                                          <p:stCondLst>
                                            <p:cond delay="0"/>
                                          </p:stCondLst>
                                        </p:cTn>
                                        <p:tgtEl>
                                          <p:spTgt spid="264"/>
                                        </p:tgtEl>
                                        <p:attrNameLst>
                                          <p:attrName>style.visibility</p:attrName>
                                        </p:attrNameLst>
                                      </p:cBhvr>
                                      <p:to>
                                        <p:strVal val="visible"/>
                                      </p:to>
                                    </p:set>
                                    <p:animEffect transition="in" filter="fade">
                                      <p:cBhvr>
                                        <p:cTn id="325" dur="500"/>
                                        <p:tgtEl>
                                          <p:spTgt spid="264"/>
                                        </p:tgtEl>
                                      </p:cBhvr>
                                    </p:animEffect>
                                  </p:childTnLst>
                                </p:cTn>
                              </p:par>
                              <p:par>
                                <p:cTn id="326" presetID="10" presetClass="entr" presetSubtype="0" fill="hold" grpId="0" nodeType="withEffect">
                                  <p:stCondLst>
                                    <p:cond delay="0"/>
                                  </p:stCondLst>
                                  <p:childTnLst>
                                    <p:set>
                                      <p:cBhvr>
                                        <p:cTn id="327" dur="1" fill="hold">
                                          <p:stCondLst>
                                            <p:cond delay="0"/>
                                          </p:stCondLst>
                                        </p:cTn>
                                        <p:tgtEl>
                                          <p:spTgt spid="265"/>
                                        </p:tgtEl>
                                        <p:attrNameLst>
                                          <p:attrName>style.visibility</p:attrName>
                                        </p:attrNameLst>
                                      </p:cBhvr>
                                      <p:to>
                                        <p:strVal val="visible"/>
                                      </p:to>
                                    </p:set>
                                    <p:animEffect transition="in" filter="fade">
                                      <p:cBhvr>
                                        <p:cTn id="328" dur="500"/>
                                        <p:tgtEl>
                                          <p:spTgt spid="265"/>
                                        </p:tgtEl>
                                      </p:cBhvr>
                                    </p:animEffect>
                                  </p:childTnLst>
                                </p:cTn>
                              </p:par>
                              <p:par>
                                <p:cTn id="329" presetID="10" presetClass="entr" presetSubtype="0" fill="hold" grpId="0" nodeType="withEffect">
                                  <p:stCondLst>
                                    <p:cond delay="0"/>
                                  </p:stCondLst>
                                  <p:childTnLst>
                                    <p:set>
                                      <p:cBhvr>
                                        <p:cTn id="330" dur="1" fill="hold">
                                          <p:stCondLst>
                                            <p:cond delay="0"/>
                                          </p:stCondLst>
                                        </p:cTn>
                                        <p:tgtEl>
                                          <p:spTgt spid="266"/>
                                        </p:tgtEl>
                                        <p:attrNameLst>
                                          <p:attrName>style.visibility</p:attrName>
                                        </p:attrNameLst>
                                      </p:cBhvr>
                                      <p:to>
                                        <p:strVal val="visible"/>
                                      </p:to>
                                    </p:set>
                                    <p:animEffect transition="in" filter="fade">
                                      <p:cBhvr>
                                        <p:cTn id="331" dur="500"/>
                                        <p:tgtEl>
                                          <p:spTgt spid="266"/>
                                        </p:tgtEl>
                                      </p:cBhvr>
                                    </p:animEffect>
                                  </p:childTnLst>
                                </p:cTn>
                              </p:par>
                              <p:par>
                                <p:cTn id="332" presetID="10" presetClass="entr" presetSubtype="0" fill="hold" grpId="0" nodeType="withEffect">
                                  <p:stCondLst>
                                    <p:cond delay="0"/>
                                  </p:stCondLst>
                                  <p:childTnLst>
                                    <p:set>
                                      <p:cBhvr>
                                        <p:cTn id="333" dur="1" fill="hold">
                                          <p:stCondLst>
                                            <p:cond delay="0"/>
                                          </p:stCondLst>
                                        </p:cTn>
                                        <p:tgtEl>
                                          <p:spTgt spid="267"/>
                                        </p:tgtEl>
                                        <p:attrNameLst>
                                          <p:attrName>style.visibility</p:attrName>
                                        </p:attrNameLst>
                                      </p:cBhvr>
                                      <p:to>
                                        <p:strVal val="visible"/>
                                      </p:to>
                                    </p:set>
                                    <p:animEffect transition="in" filter="fade">
                                      <p:cBhvr>
                                        <p:cTn id="334" dur="500"/>
                                        <p:tgtEl>
                                          <p:spTgt spid="267"/>
                                        </p:tgtEl>
                                      </p:cBhvr>
                                    </p:animEffect>
                                  </p:childTnLst>
                                </p:cTn>
                              </p:par>
                              <p:par>
                                <p:cTn id="335" presetID="10" presetClass="entr" presetSubtype="0" fill="hold" grpId="0" nodeType="withEffect">
                                  <p:stCondLst>
                                    <p:cond delay="0"/>
                                  </p:stCondLst>
                                  <p:childTnLst>
                                    <p:set>
                                      <p:cBhvr>
                                        <p:cTn id="336" dur="1" fill="hold">
                                          <p:stCondLst>
                                            <p:cond delay="0"/>
                                          </p:stCondLst>
                                        </p:cTn>
                                        <p:tgtEl>
                                          <p:spTgt spid="268"/>
                                        </p:tgtEl>
                                        <p:attrNameLst>
                                          <p:attrName>style.visibility</p:attrName>
                                        </p:attrNameLst>
                                      </p:cBhvr>
                                      <p:to>
                                        <p:strVal val="visible"/>
                                      </p:to>
                                    </p:set>
                                    <p:animEffect transition="in" filter="fade">
                                      <p:cBhvr>
                                        <p:cTn id="337" dur="500"/>
                                        <p:tgtEl>
                                          <p:spTgt spid="268"/>
                                        </p:tgtEl>
                                      </p:cBhvr>
                                    </p:animEffect>
                                  </p:childTnLst>
                                </p:cTn>
                              </p:par>
                              <p:par>
                                <p:cTn id="338" presetID="10" presetClass="entr" presetSubtype="0" fill="hold" grpId="0" nodeType="withEffect">
                                  <p:stCondLst>
                                    <p:cond delay="0"/>
                                  </p:stCondLst>
                                  <p:childTnLst>
                                    <p:set>
                                      <p:cBhvr>
                                        <p:cTn id="339" dur="1" fill="hold">
                                          <p:stCondLst>
                                            <p:cond delay="0"/>
                                          </p:stCondLst>
                                        </p:cTn>
                                        <p:tgtEl>
                                          <p:spTgt spid="269"/>
                                        </p:tgtEl>
                                        <p:attrNameLst>
                                          <p:attrName>style.visibility</p:attrName>
                                        </p:attrNameLst>
                                      </p:cBhvr>
                                      <p:to>
                                        <p:strVal val="visible"/>
                                      </p:to>
                                    </p:set>
                                    <p:animEffect transition="in" filter="fade">
                                      <p:cBhvr>
                                        <p:cTn id="340" dur="500"/>
                                        <p:tgtEl>
                                          <p:spTgt spid="269"/>
                                        </p:tgtEl>
                                      </p:cBhvr>
                                    </p:animEffect>
                                  </p:childTnLst>
                                </p:cTn>
                              </p:par>
                              <p:par>
                                <p:cTn id="341" presetID="10" presetClass="entr" presetSubtype="0" fill="hold" grpId="0" nodeType="withEffect">
                                  <p:stCondLst>
                                    <p:cond delay="0"/>
                                  </p:stCondLst>
                                  <p:childTnLst>
                                    <p:set>
                                      <p:cBhvr>
                                        <p:cTn id="342" dur="1" fill="hold">
                                          <p:stCondLst>
                                            <p:cond delay="0"/>
                                          </p:stCondLst>
                                        </p:cTn>
                                        <p:tgtEl>
                                          <p:spTgt spid="270"/>
                                        </p:tgtEl>
                                        <p:attrNameLst>
                                          <p:attrName>style.visibility</p:attrName>
                                        </p:attrNameLst>
                                      </p:cBhvr>
                                      <p:to>
                                        <p:strVal val="visible"/>
                                      </p:to>
                                    </p:set>
                                    <p:animEffect transition="in" filter="fade">
                                      <p:cBhvr>
                                        <p:cTn id="343" dur="500"/>
                                        <p:tgtEl>
                                          <p:spTgt spid="270"/>
                                        </p:tgtEl>
                                      </p:cBhvr>
                                    </p:animEffect>
                                  </p:childTnLst>
                                </p:cTn>
                              </p:par>
                              <p:par>
                                <p:cTn id="344" presetID="10" presetClass="entr" presetSubtype="0" fill="hold" grpId="0" nodeType="withEffect">
                                  <p:stCondLst>
                                    <p:cond delay="0"/>
                                  </p:stCondLst>
                                  <p:childTnLst>
                                    <p:set>
                                      <p:cBhvr>
                                        <p:cTn id="345" dur="1" fill="hold">
                                          <p:stCondLst>
                                            <p:cond delay="0"/>
                                          </p:stCondLst>
                                        </p:cTn>
                                        <p:tgtEl>
                                          <p:spTgt spid="271"/>
                                        </p:tgtEl>
                                        <p:attrNameLst>
                                          <p:attrName>style.visibility</p:attrName>
                                        </p:attrNameLst>
                                      </p:cBhvr>
                                      <p:to>
                                        <p:strVal val="visible"/>
                                      </p:to>
                                    </p:set>
                                    <p:animEffect transition="in" filter="fade">
                                      <p:cBhvr>
                                        <p:cTn id="346" dur="500"/>
                                        <p:tgtEl>
                                          <p:spTgt spid="271"/>
                                        </p:tgtEl>
                                      </p:cBhvr>
                                    </p:animEffect>
                                  </p:childTnLst>
                                </p:cTn>
                              </p:par>
                              <p:par>
                                <p:cTn id="347" presetID="10" presetClass="entr" presetSubtype="0" fill="hold" grpId="0" nodeType="withEffect">
                                  <p:stCondLst>
                                    <p:cond delay="0"/>
                                  </p:stCondLst>
                                  <p:childTnLst>
                                    <p:set>
                                      <p:cBhvr>
                                        <p:cTn id="348" dur="1" fill="hold">
                                          <p:stCondLst>
                                            <p:cond delay="0"/>
                                          </p:stCondLst>
                                        </p:cTn>
                                        <p:tgtEl>
                                          <p:spTgt spid="272"/>
                                        </p:tgtEl>
                                        <p:attrNameLst>
                                          <p:attrName>style.visibility</p:attrName>
                                        </p:attrNameLst>
                                      </p:cBhvr>
                                      <p:to>
                                        <p:strVal val="visible"/>
                                      </p:to>
                                    </p:set>
                                    <p:animEffect transition="in" filter="fade">
                                      <p:cBhvr>
                                        <p:cTn id="349" dur="500"/>
                                        <p:tgtEl>
                                          <p:spTgt spid="272"/>
                                        </p:tgtEl>
                                      </p:cBhvr>
                                    </p:animEffect>
                                  </p:childTnLst>
                                </p:cTn>
                              </p:par>
                              <p:par>
                                <p:cTn id="350" presetID="10" presetClass="entr" presetSubtype="0" fill="hold" grpId="0" nodeType="withEffect">
                                  <p:stCondLst>
                                    <p:cond delay="0"/>
                                  </p:stCondLst>
                                  <p:childTnLst>
                                    <p:set>
                                      <p:cBhvr>
                                        <p:cTn id="351" dur="1" fill="hold">
                                          <p:stCondLst>
                                            <p:cond delay="0"/>
                                          </p:stCondLst>
                                        </p:cTn>
                                        <p:tgtEl>
                                          <p:spTgt spid="273"/>
                                        </p:tgtEl>
                                        <p:attrNameLst>
                                          <p:attrName>style.visibility</p:attrName>
                                        </p:attrNameLst>
                                      </p:cBhvr>
                                      <p:to>
                                        <p:strVal val="visible"/>
                                      </p:to>
                                    </p:set>
                                    <p:animEffect transition="in" filter="fade">
                                      <p:cBhvr>
                                        <p:cTn id="352" dur="500"/>
                                        <p:tgtEl>
                                          <p:spTgt spid="273"/>
                                        </p:tgtEl>
                                      </p:cBhvr>
                                    </p:animEffect>
                                  </p:childTnLst>
                                </p:cTn>
                              </p:par>
                              <p:par>
                                <p:cTn id="353" presetID="10" presetClass="entr" presetSubtype="0" fill="hold" grpId="0" nodeType="withEffect">
                                  <p:stCondLst>
                                    <p:cond delay="0"/>
                                  </p:stCondLst>
                                  <p:childTnLst>
                                    <p:set>
                                      <p:cBhvr>
                                        <p:cTn id="354" dur="1" fill="hold">
                                          <p:stCondLst>
                                            <p:cond delay="0"/>
                                          </p:stCondLst>
                                        </p:cTn>
                                        <p:tgtEl>
                                          <p:spTgt spid="274"/>
                                        </p:tgtEl>
                                        <p:attrNameLst>
                                          <p:attrName>style.visibility</p:attrName>
                                        </p:attrNameLst>
                                      </p:cBhvr>
                                      <p:to>
                                        <p:strVal val="visible"/>
                                      </p:to>
                                    </p:set>
                                    <p:animEffect transition="in" filter="fade">
                                      <p:cBhvr>
                                        <p:cTn id="355" dur="500"/>
                                        <p:tgtEl>
                                          <p:spTgt spid="274"/>
                                        </p:tgtEl>
                                      </p:cBhvr>
                                    </p:animEffect>
                                  </p:childTnLst>
                                </p:cTn>
                              </p:par>
                              <p:par>
                                <p:cTn id="356" presetID="10" presetClass="entr" presetSubtype="0" fill="hold" grpId="0" nodeType="withEffect">
                                  <p:stCondLst>
                                    <p:cond delay="0"/>
                                  </p:stCondLst>
                                  <p:childTnLst>
                                    <p:set>
                                      <p:cBhvr>
                                        <p:cTn id="357" dur="1" fill="hold">
                                          <p:stCondLst>
                                            <p:cond delay="0"/>
                                          </p:stCondLst>
                                        </p:cTn>
                                        <p:tgtEl>
                                          <p:spTgt spid="275"/>
                                        </p:tgtEl>
                                        <p:attrNameLst>
                                          <p:attrName>style.visibility</p:attrName>
                                        </p:attrNameLst>
                                      </p:cBhvr>
                                      <p:to>
                                        <p:strVal val="visible"/>
                                      </p:to>
                                    </p:set>
                                    <p:animEffect transition="in" filter="fade">
                                      <p:cBhvr>
                                        <p:cTn id="358" dur="500"/>
                                        <p:tgtEl>
                                          <p:spTgt spid="275"/>
                                        </p:tgtEl>
                                      </p:cBhvr>
                                    </p:animEffect>
                                  </p:childTnLst>
                                </p:cTn>
                              </p:par>
                              <p:par>
                                <p:cTn id="359" presetID="10" presetClass="entr" presetSubtype="0" fill="hold" grpId="0" nodeType="withEffect">
                                  <p:stCondLst>
                                    <p:cond delay="0"/>
                                  </p:stCondLst>
                                  <p:childTnLst>
                                    <p:set>
                                      <p:cBhvr>
                                        <p:cTn id="360" dur="1" fill="hold">
                                          <p:stCondLst>
                                            <p:cond delay="0"/>
                                          </p:stCondLst>
                                        </p:cTn>
                                        <p:tgtEl>
                                          <p:spTgt spid="276"/>
                                        </p:tgtEl>
                                        <p:attrNameLst>
                                          <p:attrName>style.visibility</p:attrName>
                                        </p:attrNameLst>
                                      </p:cBhvr>
                                      <p:to>
                                        <p:strVal val="visible"/>
                                      </p:to>
                                    </p:set>
                                    <p:animEffect transition="in" filter="fade">
                                      <p:cBhvr>
                                        <p:cTn id="361" dur="500"/>
                                        <p:tgtEl>
                                          <p:spTgt spid="276"/>
                                        </p:tgtEl>
                                      </p:cBhvr>
                                    </p:animEffect>
                                  </p:childTnLst>
                                </p:cTn>
                              </p:par>
                              <p:par>
                                <p:cTn id="362" presetID="10" presetClass="entr" presetSubtype="0" fill="hold" grpId="0" nodeType="withEffect">
                                  <p:stCondLst>
                                    <p:cond delay="0"/>
                                  </p:stCondLst>
                                  <p:childTnLst>
                                    <p:set>
                                      <p:cBhvr>
                                        <p:cTn id="363" dur="1" fill="hold">
                                          <p:stCondLst>
                                            <p:cond delay="0"/>
                                          </p:stCondLst>
                                        </p:cTn>
                                        <p:tgtEl>
                                          <p:spTgt spid="277"/>
                                        </p:tgtEl>
                                        <p:attrNameLst>
                                          <p:attrName>style.visibility</p:attrName>
                                        </p:attrNameLst>
                                      </p:cBhvr>
                                      <p:to>
                                        <p:strVal val="visible"/>
                                      </p:to>
                                    </p:set>
                                    <p:animEffect transition="in" filter="fade">
                                      <p:cBhvr>
                                        <p:cTn id="364" dur="500"/>
                                        <p:tgtEl>
                                          <p:spTgt spid="277"/>
                                        </p:tgtEl>
                                      </p:cBhvr>
                                    </p:animEffect>
                                  </p:childTnLst>
                                </p:cTn>
                              </p:par>
                              <p:par>
                                <p:cTn id="365" presetID="10" presetClass="entr" presetSubtype="0" fill="hold" grpId="0" nodeType="withEffect">
                                  <p:stCondLst>
                                    <p:cond delay="0"/>
                                  </p:stCondLst>
                                  <p:childTnLst>
                                    <p:set>
                                      <p:cBhvr>
                                        <p:cTn id="366" dur="1" fill="hold">
                                          <p:stCondLst>
                                            <p:cond delay="0"/>
                                          </p:stCondLst>
                                        </p:cTn>
                                        <p:tgtEl>
                                          <p:spTgt spid="278"/>
                                        </p:tgtEl>
                                        <p:attrNameLst>
                                          <p:attrName>style.visibility</p:attrName>
                                        </p:attrNameLst>
                                      </p:cBhvr>
                                      <p:to>
                                        <p:strVal val="visible"/>
                                      </p:to>
                                    </p:set>
                                    <p:animEffect transition="in" filter="fade">
                                      <p:cBhvr>
                                        <p:cTn id="367" dur="500"/>
                                        <p:tgtEl>
                                          <p:spTgt spid="278"/>
                                        </p:tgtEl>
                                      </p:cBhvr>
                                    </p:animEffect>
                                  </p:childTnLst>
                                </p:cTn>
                              </p:par>
                              <p:par>
                                <p:cTn id="368" presetID="10" presetClass="entr" presetSubtype="0" fill="hold" grpId="0" nodeType="withEffect">
                                  <p:stCondLst>
                                    <p:cond delay="0"/>
                                  </p:stCondLst>
                                  <p:childTnLst>
                                    <p:set>
                                      <p:cBhvr>
                                        <p:cTn id="369" dur="1" fill="hold">
                                          <p:stCondLst>
                                            <p:cond delay="0"/>
                                          </p:stCondLst>
                                        </p:cTn>
                                        <p:tgtEl>
                                          <p:spTgt spid="279"/>
                                        </p:tgtEl>
                                        <p:attrNameLst>
                                          <p:attrName>style.visibility</p:attrName>
                                        </p:attrNameLst>
                                      </p:cBhvr>
                                      <p:to>
                                        <p:strVal val="visible"/>
                                      </p:to>
                                    </p:set>
                                    <p:animEffect transition="in" filter="fade">
                                      <p:cBhvr>
                                        <p:cTn id="370" dur="500"/>
                                        <p:tgtEl>
                                          <p:spTgt spid="279"/>
                                        </p:tgtEl>
                                      </p:cBhvr>
                                    </p:animEffect>
                                  </p:childTnLst>
                                </p:cTn>
                              </p:par>
                              <p:par>
                                <p:cTn id="371" presetID="10" presetClass="entr" presetSubtype="0" fill="hold" grpId="0" nodeType="withEffect">
                                  <p:stCondLst>
                                    <p:cond delay="0"/>
                                  </p:stCondLst>
                                  <p:childTnLst>
                                    <p:set>
                                      <p:cBhvr>
                                        <p:cTn id="372" dur="1" fill="hold">
                                          <p:stCondLst>
                                            <p:cond delay="0"/>
                                          </p:stCondLst>
                                        </p:cTn>
                                        <p:tgtEl>
                                          <p:spTgt spid="282"/>
                                        </p:tgtEl>
                                        <p:attrNameLst>
                                          <p:attrName>style.visibility</p:attrName>
                                        </p:attrNameLst>
                                      </p:cBhvr>
                                      <p:to>
                                        <p:strVal val="visible"/>
                                      </p:to>
                                    </p:set>
                                    <p:animEffect transition="in" filter="fade">
                                      <p:cBhvr>
                                        <p:cTn id="373" dur="500"/>
                                        <p:tgtEl>
                                          <p:spTgt spid="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41" grpId="0" animBg="1"/>
      <p:bldP spid="142" grpId="0" animBg="1"/>
      <p:bldP spid="143" grpId="0" animBg="1"/>
      <p:bldP spid="144" grpId="0" animBg="1"/>
      <p:bldP spid="145" grpId="0" animBg="1"/>
      <p:bldP spid="146" grpId="0" animBg="1"/>
      <p:bldP spid="147" grpId="0" animBg="1"/>
      <p:bldP spid="171" grpId="0" animBg="1"/>
      <p:bldP spid="172" grpId="0" animBg="1"/>
      <p:bldP spid="174" grpId="0" animBg="1"/>
      <p:bldP spid="175" grpId="0" animBg="1"/>
      <p:bldP spid="177" grpId="0" animBg="1"/>
      <p:bldP spid="178" grpId="0" animBg="1"/>
      <p:bldP spid="180"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222" grpId="0" animBg="1"/>
      <p:bldP spid="223" grpId="0" animBg="1"/>
      <p:bldP spid="224" grpId="0" animBg="1"/>
      <p:bldP spid="225" grpId="0" animBg="1"/>
      <p:bldP spid="226" grpId="0" animBg="1"/>
      <p:bldP spid="227" grpId="0" animBg="1"/>
      <p:bldP spid="228" grpId="0" animBg="1"/>
      <p:bldP spid="229" grpId="0" animBg="1"/>
      <p:bldP spid="230" grpId="0" animBg="1"/>
      <p:bldP spid="238" grpId="0" animBg="1"/>
      <p:bldP spid="239" grpId="0" animBg="1"/>
      <p:bldP spid="240" grpId="0" animBg="1"/>
      <p:bldP spid="241" grpId="0" animBg="1"/>
      <p:bldP spid="242" grpId="0" animBg="1"/>
      <p:bldP spid="243" grpId="0" animBg="1"/>
      <p:bldP spid="244" grpId="0" animBg="1"/>
      <p:bldP spid="245" grpId="0" animBg="1"/>
      <p:bldP spid="246" grpId="0" animBg="1"/>
      <p:bldP spid="247" grpId="0" animBg="1"/>
      <p:bldP spid="248" grpId="0" animBg="1"/>
      <p:bldP spid="249" grpId="0" animBg="1"/>
      <p:bldP spid="250" grpId="0" animBg="1"/>
      <p:bldP spid="251" grpId="0" animBg="1"/>
      <p:bldP spid="252" grpId="0" animBg="1"/>
      <p:bldP spid="253" grpId="0" animBg="1"/>
      <p:bldP spid="254" grpId="0" animBg="1"/>
      <p:bldP spid="255" grpId="0" animBg="1"/>
      <p:bldP spid="256" grpId="0" animBg="1"/>
      <p:bldP spid="257" grpId="0" animBg="1"/>
      <p:bldP spid="258" grpId="0" animBg="1"/>
      <p:bldP spid="259" grpId="0" animBg="1"/>
      <p:bldP spid="260" grpId="0" animBg="1"/>
      <p:bldP spid="261" grpId="0" animBg="1"/>
      <p:bldP spid="262" grpId="0" animBg="1"/>
      <p:bldP spid="263" grpId="0" animBg="1"/>
      <p:bldP spid="264" grpId="0" animBg="1"/>
      <p:bldP spid="265" grpId="0" animBg="1"/>
      <p:bldP spid="266" grpId="0" animBg="1"/>
      <p:bldP spid="267" grpId="0" animBg="1"/>
      <p:bldP spid="268" grpId="0" animBg="1"/>
      <p:bldP spid="269" grpId="0" animBg="1"/>
      <p:bldP spid="270" grpId="0" animBg="1"/>
      <p:bldP spid="271" grpId="0" animBg="1"/>
      <p:bldP spid="272" grpId="0" animBg="1"/>
      <p:bldP spid="273" grpId="0" animBg="1"/>
      <p:bldP spid="274" grpId="0" animBg="1"/>
      <p:bldP spid="275" grpId="0" animBg="1"/>
      <p:bldP spid="276" grpId="0" animBg="1"/>
      <p:bldP spid="277" grpId="0" animBg="1"/>
      <p:bldP spid="278" grpId="0" animBg="1"/>
      <p:bldP spid="279" grpId="0" animBg="1"/>
      <p:bldP spid="3" grpId="0" animBg="1"/>
      <p:bldP spid="280" grpId="0" animBg="1"/>
      <p:bldP spid="281" grpId="0" animBg="1"/>
      <p:bldP spid="282" grpId="0" animBg="1"/>
      <p:bldP spid="8" grpId="0"/>
      <p:bldP spid="1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32645"/>
            <a:ext cx="20104100" cy="9667312"/>
          </a:xfrm>
          <a:prstGeom prst="rect">
            <a:avLst/>
          </a:prstGeom>
        </p:spPr>
      </p:pic>
      <p:sp>
        <p:nvSpPr>
          <p:cNvPr id="7" name="Rectangle 6"/>
          <p:cNvSpPr/>
          <p:nvPr/>
        </p:nvSpPr>
        <p:spPr>
          <a:xfrm>
            <a:off x="267265" y="2565479"/>
            <a:ext cx="5931242" cy="6001643"/>
          </a:xfrm>
          <a:prstGeom prst="rect">
            <a:avLst/>
          </a:prstGeom>
          <a:solidFill>
            <a:schemeClr val="bg1"/>
          </a:solidFill>
          <a:ln>
            <a:solidFill>
              <a:schemeClr val="accent3"/>
            </a:solidFill>
          </a:ln>
        </p:spPr>
        <p:txBody>
          <a:bodyPr wrap="square">
            <a:spAutoFit/>
          </a:bodyPr>
          <a:lstStyle/>
          <a:p>
            <a:pPr>
              <a:lnSpc>
                <a:spcPct val="100000"/>
              </a:lnSpc>
              <a:spcBef>
                <a:spcPts val="0"/>
              </a:spcBef>
              <a:spcAft>
                <a:spcPts val="0"/>
              </a:spcAft>
            </a:pPr>
            <a:r>
              <a:rPr lang="en-US" sz="3200" b="1" dirty="0">
                <a:solidFill>
                  <a:schemeClr val="tx1">
                    <a:lumMod val="50000"/>
                    <a:lumOff val="50000"/>
                  </a:schemeClr>
                </a:solidFill>
                <a:ea typeface="Segoe UI" pitchFamily="34" charset="0"/>
                <a:cs typeface="Segoe UI" pitchFamily="34" charset="0"/>
              </a:rPr>
              <a:t>Download Plan Explorer!</a:t>
            </a:r>
          </a:p>
          <a:p>
            <a:pPr>
              <a:lnSpc>
                <a:spcPct val="100000"/>
              </a:lnSpc>
              <a:spcBef>
                <a:spcPts val="0"/>
              </a:spcBef>
              <a:spcAft>
                <a:spcPts val="0"/>
              </a:spcAft>
            </a:pPr>
            <a:r>
              <a:rPr lang="en-US" sz="3200" dirty="0">
                <a:solidFill>
                  <a:schemeClr val="tx1">
                    <a:lumMod val="50000"/>
                    <a:lumOff val="50000"/>
                  </a:schemeClr>
                </a:solidFill>
                <a:ea typeface="Segoe UI" pitchFamily="34" charset="0"/>
                <a:cs typeface="Segoe UI" pitchFamily="34" charset="0"/>
                <a:hlinkClick r:id="rId3"/>
              </a:rPr>
              <a:t>http://sentryone.com/plan-explorer</a:t>
            </a:r>
            <a:r>
              <a:rPr lang="en-US" sz="3200" dirty="0">
                <a:solidFill>
                  <a:schemeClr val="tx1">
                    <a:lumMod val="50000"/>
                    <a:lumOff val="50000"/>
                  </a:schemeClr>
                </a:solidFill>
                <a:ea typeface="Segoe UI" pitchFamily="34" charset="0"/>
                <a:cs typeface="Segoe UI" pitchFamily="34" charset="0"/>
              </a:rPr>
              <a:t> </a:t>
            </a:r>
          </a:p>
          <a:p>
            <a:pPr>
              <a:lnSpc>
                <a:spcPct val="100000"/>
              </a:lnSpc>
              <a:spcBef>
                <a:spcPts val="0"/>
              </a:spcBef>
              <a:spcAft>
                <a:spcPts val="0"/>
              </a:spcAft>
            </a:pPr>
            <a:endParaRPr lang="en-US" sz="3200" b="1" dirty="0">
              <a:solidFill>
                <a:schemeClr val="tx1">
                  <a:lumMod val="50000"/>
                  <a:lumOff val="50000"/>
                </a:schemeClr>
              </a:solidFill>
              <a:ea typeface="Segoe UI" pitchFamily="34" charset="0"/>
              <a:cs typeface="Segoe UI" pitchFamily="34" charset="0"/>
            </a:endParaRPr>
          </a:p>
          <a:p>
            <a:pPr>
              <a:lnSpc>
                <a:spcPct val="100000"/>
              </a:lnSpc>
              <a:spcBef>
                <a:spcPts val="0"/>
              </a:spcBef>
              <a:spcAft>
                <a:spcPts val="0"/>
              </a:spcAft>
            </a:pPr>
            <a:r>
              <a:rPr lang="en-US" sz="3200" b="1" dirty="0">
                <a:solidFill>
                  <a:schemeClr val="tx1">
                    <a:lumMod val="50000"/>
                    <a:lumOff val="50000"/>
                  </a:schemeClr>
                </a:solidFill>
                <a:ea typeface="Segoe UI" pitchFamily="34" charset="0"/>
                <a:cs typeface="Segoe UI" pitchFamily="34" charset="0"/>
              </a:rPr>
              <a:t>Let’s connect!</a:t>
            </a:r>
          </a:p>
          <a:p>
            <a:pPr marL="457200" indent="-457200">
              <a:lnSpc>
                <a:spcPct val="100000"/>
              </a:lnSpc>
              <a:spcBef>
                <a:spcPts val="0"/>
              </a:spcBef>
              <a:spcAft>
                <a:spcPts val="0"/>
              </a:spcAft>
              <a:buFont typeface="Arial" panose="020B0604020202020204" pitchFamily="34" charset="0"/>
              <a:buChar char="•"/>
            </a:pPr>
            <a:r>
              <a:rPr lang="en-US" sz="3200" i="1" dirty="0">
                <a:solidFill>
                  <a:schemeClr val="tx1">
                    <a:lumMod val="50000"/>
                    <a:lumOff val="50000"/>
                  </a:schemeClr>
                </a:solidFill>
                <a:ea typeface="Segoe UI" pitchFamily="34" charset="0"/>
                <a:cs typeface="Segoe UI" pitchFamily="34" charset="0"/>
              </a:rPr>
              <a:t>Facebook, LinkedIn, Twitter at KEKLINE.</a:t>
            </a:r>
          </a:p>
          <a:p>
            <a:pPr marL="457200" indent="-457200">
              <a:lnSpc>
                <a:spcPct val="100000"/>
              </a:lnSpc>
              <a:spcBef>
                <a:spcPts val="0"/>
              </a:spcBef>
              <a:spcAft>
                <a:spcPts val="0"/>
              </a:spcAft>
              <a:buFont typeface="Arial" panose="020B0604020202020204" pitchFamily="34" charset="0"/>
              <a:buChar char="•"/>
            </a:pPr>
            <a:r>
              <a:rPr lang="en-US" sz="3200" i="1" dirty="0">
                <a:solidFill>
                  <a:schemeClr val="tx1">
                    <a:lumMod val="50000"/>
                    <a:lumOff val="50000"/>
                  </a:schemeClr>
                </a:solidFill>
                <a:ea typeface="Segoe UI" pitchFamily="34" charset="0"/>
                <a:cs typeface="Segoe UI" pitchFamily="34" charset="0"/>
              </a:rPr>
              <a:t>Email at </a:t>
            </a:r>
            <a:r>
              <a:rPr lang="en-US" sz="3200" i="1" dirty="0">
                <a:solidFill>
                  <a:schemeClr val="tx1">
                    <a:lumMod val="50000"/>
                    <a:lumOff val="50000"/>
                  </a:schemeClr>
                </a:solidFill>
                <a:ea typeface="Segoe UI" pitchFamily="34" charset="0"/>
                <a:cs typeface="Segoe UI" pitchFamily="34" charset="0"/>
                <a:hlinkClick r:id="rId4"/>
              </a:rPr>
              <a:t>KKline@sentryone.com</a:t>
            </a:r>
            <a:endParaRPr lang="en-US" sz="3200" i="1" dirty="0">
              <a:solidFill>
                <a:schemeClr val="tx1">
                  <a:lumMod val="50000"/>
                  <a:lumOff val="50000"/>
                </a:schemeClr>
              </a:solidFill>
              <a:ea typeface="Segoe UI" pitchFamily="34" charset="0"/>
              <a:cs typeface="Segoe UI" pitchFamily="34" charset="0"/>
            </a:endParaRPr>
          </a:p>
          <a:p>
            <a:pPr>
              <a:lnSpc>
                <a:spcPct val="100000"/>
              </a:lnSpc>
              <a:spcBef>
                <a:spcPts val="0"/>
              </a:spcBef>
              <a:spcAft>
                <a:spcPts val="0"/>
              </a:spcAft>
            </a:pPr>
            <a:endParaRPr lang="en-US" sz="3200" i="1" dirty="0" smtClean="0">
              <a:solidFill>
                <a:schemeClr val="tx1">
                  <a:lumMod val="50000"/>
                  <a:lumOff val="50000"/>
                </a:schemeClr>
              </a:solidFill>
              <a:ea typeface="Segoe UI" pitchFamily="34" charset="0"/>
              <a:cs typeface="Segoe UI" pitchFamily="34" charset="0"/>
            </a:endParaRPr>
          </a:p>
          <a:p>
            <a:pPr>
              <a:lnSpc>
                <a:spcPct val="100000"/>
              </a:lnSpc>
              <a:spcBef>
                <a:spcPts val="0"/>
              </a:spcBef>
              <a:spcAft>
                <a:spcPts val="0"/>
              </a:spcAft>
            </a:pPr>
            <a:r>
              <a:rPr lang="en-US" sz="3200" b="1" dirty="0" smtClean="0">
                <a:solidFill>
                  <a:schemeClr val="tx1">
                    <a:lumMod val="50000"/>
                    <a:lumOff val="50000"/>
                  </a:schemeClr>
                </a:solidFill>
                <a:ea typeface="Segoe UI" pitchFamily="34" charset="0"/>
                <a:cs typeface="Segoe UI" pitchFamily="34" charset="0"/>
              </a:rPr>
              <a:t>Get Slides!</a:t>
            </a:r>
            <a:r>
              <a:rPr lang="en-US" sz="3200" dirty="0" smtClean="0">
                <a:solidFill>
                  <a:schemeClr val="tx1">
                    <a:lumMod val="50000"/>
                    <a:lumOff val="50000"/>
                  </a:schemeClr>
                </a:solidFill>
                <a:ea typeface="Segoe UI" pitchFamily="34" charset="0"/>
                <a:cs typeface="Segoe UI" pitchFamily="34" charset="0"/>
              </a:rPr>
              <a:t> Text ‘Kevin’ to 797979 for a link to all my slide decks and scripts. </a:t>
            </a:r>
            <a:r>
              <a:rPr lang="en-US" sz="2000" dirty="0" smtClean="0">
                <a:solidFill>
                  <a:schemeClr val="tx1">
                    <a:lumMod val="50000"/>
                    <a:lumOff val="50000"/>
                  </a:schemeClr>
                </a:solidFill>
                <a:ea typeface="Segoe UI" pitchFamily="34" charset="0"/>
                <a:cs typeface="Segoe UI" pitchFamily="34" charset="0"/>
              </a:rPr>
              <a:t>(We won’t retain your phone number).</a:t>
            </a:r>
            <a:endParaRPr lang="en-US" sz="2000" dirty="0">
              <a:solidFill>
                <a:schemeClr val="tx1">
                  <a:lumMod val="50000"/>
                  <a:lumOff val="50000"/>
                </a:schemeClr>
              </a:solidFill>
              <a:ea typeface="Segoe UI" pitchFamily="34" charset="0"/>
              <a:cs typeface="Segoe UI" pitchFamily="34" charset="0"/>
            </a:endParaRPr>
          </a:p>
        </p:txBody>
      </p:sp>
    </p:spTree>
    <p:extLst>
      <p:ext uri="{BB962C8B-B14F-4D97-AF65-F5344CB8AC3E}">
        <p14:creationId xmlns:p14="http://schemas.microsoft.com/office/powerpoint/2010/main" val="259378536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descr="Don’t wait just download the free &lt;strong&gt;demo&lt;/strong&gt; of 1V0-604 practice test and ..."/>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4263755" y="2655313"/>
            <a:ext cx="11576590" cy="5788295"/>
          </a:xfrm>
        </p:spPr>
      </p:pic>
    </p:spTree>
    <p:extLst>
      <p:ext uri="{BB962C8B-B14F-4D97-AF65-F5344CB8AC3E}">
        <p14:creationId xmlns:p14="http://schemas.microsoft.com/office/powerpoint/2010/main" val="8285069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Summary</a:t>
            </a:r>
            <a:endParaRPr lang="en-US" dirty="0"/>
          </a:p>
        </p:txBody>
      </p:sp>
      <p:pic>
        <p:nvPicPr>
          <p:cNvPr id="4" name="Rectangle 33794"/>
          <p:cNvPicPr>
            <a:picLocks noChangeAspect="1" noChangeArrowheads="1"/>
          </p:cNvPicPr>
          <p:nvPr/>
        </p:nvPicPr>
        <p:blipFill>
          <a:blip r:embed="rId2" cstate="print"/>
          <a:srcRect/>
          <a:stretch>
            <a:fillRect/>
          </a:stretch>
        </p:blipFill>
        <p:spPr bwMode="auto">
          <a:xfrm rot="527784">
            <a:off x="8245002" y="1093669"/>
            <a:ext cx="11073247" cy="11865699"/>
          </a:xfrm>
          <a:prstGeom prst="rect">
            <a:avLst/>
          </a:prstGeom>
          <a:noFill/>
          <a:ln w="9525">
            <a:noFill/>
            <a:miter lim="800000"/>
            <a:headEnd/>
            <a:tailEnd/>
          </a:ln>
        </p:spPr>
      </p:pic>
      <p:sp>
        <p:nvSpPr>
          <p:cNvPr id="5" name="TextBox 4"/>
          <p:cNvSpPr txBox="1">
            <a:spLocks noChangeArrowheads="1"/>
          </p:cNvSpPr>
          <p:nvPr/>
        </p:nvSpPr>
        <p:spPr bwMode="auto">
          <a:xfrm rot="579494">
            <a:off x="10088473" y="3845505"/>
            <a:ext cx="5989416" cy="6001643"/>
          </a:xfrm>
          <a:prstGeom prst="rect">
            <a:avLst/>
          </a:prstGeom>
          <a:noFill/>
          <a:ln w="9525">
            <a:noFill/>
            <a:miter lim="800000"/>
            <a:headEnd/>
            <a:tailEnd/>
          </a:ln>
        </p:spPr>
        <p:txBody>
          <a:bodyPr wrap="square">
            <a:spAutoFit/>
          </a:bodyPr>
          <a:lstStyle/>
          <a:p>
            <a:pPr marL="514350" indent="-514350">
              <a:buAutoNum type="arabicPeriod"/>
            </a:pPr>
            <a:r>
              <a:rPr lang="en-US" sz="3200" dirty="0" smtClean="0">
                <a:effectLst>
                  <a:outerShdw blurRad="38100" dist="38100" dir="2700000" algn="tl">
                    <a:srgbClr val="C0C0C0"/>
                  </a:outerShdw>
                </a:effectLst>
                <a:latin typeface="Arial" panose="020B0604020202020204" pitchFamily="34" charset="0"/>
                <a:cs typeface="Arial" panose="020B0604020202020204" pitchFamily="34" charset="0"/>
              </a:rPr>
              <a:t>Mature enterprise IT organizations exhibit certain qualities</a:t>
            </a:r>
            <a:r>
              <a:rPr lang="en-US" sz="3200" dirty="0">
                <a:effectLst>
                  <a:outerShdw blurRad="38100" dist="38100" dir="2700000" algn="tl">
                    <a:srgbClr val="C0C0C0"/>
                  </a:outerShdw>
                </a:effectLst>
                <a:latin typeface="Arial" panose="020B0604020202020204" pitchFamily="34" charset="0"/>
                <a:cs typeface="Arial" panose="020B0604020202020204" pitchFamily="34" charset="0"/>
              </a:rPr>
              <a:t> </a:t>
            </a:r>
            <a:r>
              <a:rPr lang="en-US" sz="3200" dirty="0" smtClean="0">
                <a:effectLst>
                  <a:outerShdw blurRad="38100" dist="38100" dir="2700000" algn="tl">
                    <a:srgbClr val="C0C0C0"/>
                  </a:outerShdw>
                </a:effectLst>
                <a:latin typeface="Arial" panose="020B0604020202020204" pitchFamily="34" charset="0"/>
                <a:cs typeface="Arial" panose="020B0604020202020204" pitchFamily="34" charset="0"/>
              </a:rPr>
              <a:t>and behaviors. </a:t>
            </a:r>
          </a:p>
          <a:p>
            <a:pPr marL="514350" indent="-514350">
              <a:buAutoNum type="arabicPeriod"/>
            </a:pPr>
            <a:endParaRPr lang="en-US" sz="3200" dirty="0" smtClean="0">
              <a:effectLst>
                <a:outerShdw blurRad="38100" dist="38100" dir="2700000" algn="tl">
                  <a:srgbClr val="C0C0C0"/>
                </a:outerShdw>
              </a:effectLst>
              <a:latin typeface="Arial" panose="020B0604020202020204" pitchFamily="34" charset="0"/>
              <a:cs typeface="Arial" panose="020B0604020202020204" pitchFamily="34" charset="0"/>
            </a:endParaRPr>
          </a:p>
          <a:p>
            <a:r>
              <a:rPr lang="en-US" sz="3200" dirty="0" smtClean="0">
                <a:effectLst>
                  <a:outerShdw blurRad="38100" dist="38100" dir="2700000" algn="tl">
                    <a:srgbClr val="C0C0C0"/>
                  </a:outerShdw>
                </a:effectLst>
                <a:latin typeface="Arial" panose="020B0604020202020204" pitchFamily="34" charset="0"/>
                <a:cs typeface="Arial" panose="020B0604020202020204" pitchFamily="34" charset="0"/>
              </a:rPr>
              <a:t>2. The CMMI provides a roadmap to enterprise maturity</a:t>
            </a:r>
          </a:p>
          <a:p>
            <a:endParaRPr lang="en-US" sz="3200" dirty="0">
              <a:effectLst>
                <a:outerShdw blurRad="38100" dist="38100" dir="2700000" algn="tl">
                  <a:srgbClr val="C0C0C0"/>
                </a:outerShdw>
              </a:effectLst>
              <a:latin typeface="Arial" panose="020B0604020202020204" pitchFamily="34" charset="0"/>
              <a:cs typeface="Arial" panose="020B0604020202020204" pitchFamily="34" charset="0"/>
            </a:endParaRPr>
          </a:p>
          <a:p>
            <a:r>
              <a:rPr lang="en-US" sz="3200" dirty="0" smtClean="0">
                <a:effectLst>
                  <a:outerShdw blurRad="38100" dist="38100" dir="2700000" algn="tl">
                    <a:srgbClr val="C0C0C0"/>
                  </a:outerShdw>
                </a:effectLst>
                <a:latin typeface="Arial" panose="020B0604020202020204" pitchFamily="34" charset="0"/>
                <a:cs typeface="Arial" panose="020B0604020202020204" pitchFamily="34" charset="0"/>
              </a:rPr>
              <a:t>3. </a:t>
            </a:r>
            <a:r>
              <a:rPr lang="en-US" sz="3200" dirty="0">
                <a:effectLst>
                  <a:outerShdw blurRad="38100" dist="38100" dir="2700000" algn="tl">
                    <a:srgbClr val="C0C0C0"/>
                  </a:outerShdw>
                </a:effectLst>
                <a:latin typeface="Arial" panose="020B0604020202020204" pitchFamily="34" charset="0"/>
                <a:cs typeface="Arial" panose="020B0604020202020204" pitchFamily="34" charset="0"/>
              </a:rPr>
              <a:t>SentryOne can </a:t>
            </a:r>
            <a:r>
              <a:rPr lang="en-US" sz="3200" dirty="0" smtClean="0">
                <a:effectLst>
                  <a:outerShdw blurRad="38100" dist="38100" dir="2700000" algn="tl">
                    <a:srgbClr val="C0C0C0"/>
                  </a:outerShdw>
                </a:effectLst>
                <a:latin typeface="Arial" panose="020B0604020202020204" pitchFamily="34" charset="0"/>
                <a:cs typeface="Arial" panose="020B0604020202020204" pitchFamily="34" charset="0"/>
              </a:rPr>
              <a:t>ease </a:t>
            </a:r>
            <a:r>
              <a:rPr lang="en-US" sz="3200" dirty="0">
                <a:effectLst>
                  <a:outerShdw blurRad="38100" dist="38100" dir="2700000" algn="tl">
                    <a:srgbClr val="C0C0C0"/>
                  </a:outerShdw>
                </a:effectLst>
                <a:latin typeface="Arial" panose="020B0604020202020204" pitchFamily="34" charset="0"/>
                <a:cs typeface="Arial" panose="020B0604020202020204" pitchFamily="34" charset="0"/>
              </a:rPr>
              <a:t>the </a:t>
            </a:r>
            <a:r>
              <a:rPr lang="en-US" sz="3200" dirty="0" smtClean="0">
                <a:effectLst>
                  <a:outerShdw blurRad="38100" dist="38100" dir="2700000" algn="tl">
                    <a:srgbClr val="C0C0C0"/>
                  </a:outerShdw>
                </a:effectLst>
                <a:latin typeface="Arial" panose="020B0604020202020204" pitchFamily="34" charset="0"/>
                <a:cs typeface="Arial" panose="020B0604020202020204" pitchFamily="34" charset="0"/>
              </a:rPr>
              <a:t>pain</a:t>
            </a:r>
            <a:r>
              <a:rPr lang="en-US" sz="3200" dirty="0">
                <a:effectLst>
                  <a:outerShdw blurRad="38100" dist="38100" dir="2700000" algn="tl">
                    <a:srgbClr val="C0C0C0"/>
                  </a:outerShdw>
                </a:effectLst>
                <a:latin typeface="Arial" panose="020B0604020202020204" pitchFamily="34" charset="0"/>
                <a:cs typeface="Arial" panose="020B0604020202020204" pitchFamily="34" charset="0"/>
              </a:rPr>
              <a:t> </a:t>
            </a:r>
            <a:r>
              <a:rPr lang="en-US" sz="3200" dirty="0" smtClean="0">
                <a:effectLst>
                  <a:outerShdw blurRad="38100" dist="38100" dir="2700000" algn="tl">
                    <a:srgbClr val="C0C0C0"/>
                  </a:outerShdw>
                </a:effectLst>
                <a:latin typeface="Arial" panose="020B0604020202020204" pitchFamily="34" charset="0"/>
                <a:cs typeface="Arial" panose="020B0604020202020204" pitchFamily="34" charset="0"/>
              </a:rPr>
              <a:t>and make it easier to mature.</a:t>
            </a:r>
          </a:p>
          <a:p>
            <a:endParaRPr lang="en-US" sz="3200" dirty="0" smtClean="0">
              <a:effectLst>
                <a:outerShdw blurRad="38100" dist="38100" dir="2700000" algn="tl">
                  <a:srgbClr val="C0C0C0"/>
                </a:outerShdw>
              </a:effectLst>
              <a:latin typeface="Arial" panose="020B0604020202020204" pitchFamily="34" charset="0"/>
              <a:cs typeface="Arial" panose="020B0604020202020204" pitchFamily="34" charset="0"/>
            </a:endParaRPr>
          </a:p>
          <a:p>
            <a:r>
              <a:rPr lang="en-US" sz="3200" dirty="0" smtClean="0">
                <a:effectLst>
                  <a:outerShdw blurRad="38100" dist="38100" dir="2700000" algn="tl">
                    <a:srgbClr val="C0C0C0"/>
                  </a:outerShdw>
                </a:effectLst>
                <a:latin typeface="Arial" panose="020B0604020202020204" pitchFamily="34" charset="0"/>
                <a:cs typeface="Arial" panose="020B0604020202020204" pitchFamily="34" charset="0"/>
              </a:rPr>
              <a:t>4. Learn more about CMMI at </a:t>
            </a:r>
            <a:endParaRPr lang="en-US" sz="3200" dirty="0">
              <a:effectLst>
                <a:outerShdw blurRad="38100" dist="38100" dir="2700000" algn="tl">
                  <a:srgbClr val="C0C0C0"/>
                </a:outerShdw>
              </a:effectLst>
              <a:latin typeface="Arial" panose="020B0604020202020204" pitchFamily="34" charset="0"/>
              <a:cs typeface="Arial" panose="020B0604020202020204" pitchFamily="34" charset="0"/>
            </a:endParaRPr>
          </a:p>
          <a:p>
            <a:r>
              <a:rPr lang="en-US" sz="3200" dirty="0" smtClean="0">
                <a:effectLst>
                  <a:outerShdw blurRad="38100" dist="38100" dir="2700000" algn="tl">
                    <a:srgbClr val="C0C0C0"/>
                  </a:outerShdw>
                </a:effectLst>
                <a:latin typeface="Arial" panose="020B0604020202020204" pitchFamily="34" charset="0"/>
                <a:cs typeface="Arial" panose="020B0604020202020204" pitchFamily="34" charset="0"/>
              </a:rPr>
              <a:t>http</a:t>
            </a:r>
            <a:r>
              <a:rPr lang="en-US" sz="3200" dirty="0">
                <a:effectLst>
                  <a:outerShdw blurRad="38100" dist="38100" dir="2700000" algn="tl">
                    <a:srgbClr val="C0C0C0"/>
                  </a:outerShdw>
                </a:effectLst>
                <a:latin typeface="Arial" panose="020B0604020202020204" pitchFamily="34" charset="0"/>
                <a:cs typeface="Arial" panose="020B0604020202020204" pitchFamily="34" charset="0"/>
              </a:rPr>
              <a:t>://cmmiinstitute.com</a:t>
            </a:r>
            <a:r>
              <a:rPr lang="en-US" sz="3200" dirty="0" smtClean="0">
                <a:effectLst>
                  <a:outerShdw blurRad="38100" dist="38100" dir="2700000" algn="tl">
                    <a:srgbClr val="C0C0C0"/>
                  </a:outerShdw>
                </a:effectLst>
                <a:latin typeface="Arial" panose="020B0604020202020204" pitchFamily="34" charset="0"/>
                <a:cs typeface="Arial" panose="020B0604020202020204" pitchFamily="34" charset="0"/>
              </a:rPr>
              <a:t>/</a:t>
            </a:r>
            <a:endParaRPr lang="en-US" sz="3200" dirty="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6" name="Rectangle 5"/>
          <p:cNvSpPr/>
          <p:nvPr/>
        </p:nvSpPr>
        <p:spPr>
          <a:xfrm>
            <a:off x="1099753" y="2289123"/>
            <a:ext cx="5931242" cy="6001643"/>
          </a:xfrm>
          <a:prstGeom prst="rect">
            <a:avLst/>
          </a:prstGeom>
        </p:spPr>
        <p:txBody>
          <a:bodyPr wrap="square">
            <a:spAutoFit/>
          </a:bodyPr>
          <a:lstStyle/>
          <a:p>
            <a:pPr>
              <a:lnSpc>
                <a:spcPct val="100000"/>
              </a:lnSpc>
              <a:spcBef>
                <a:spcPts val="0"/>
              </a:spcBef>
              <a:spcAft>
                <a:spcPts val="0"/>
              </a:spcAft>
            </a:pPr>
            <a:r>
              <a:rPr lang="en-US" sz="3200" b="1" dirty="0">
                <a:solidFill>
                  <a:schemeClr val="tx1">
                    <a:lumMod val="50000"/>
                    <a:lumOff val="50000"/>
                  </a:schemeClr>
                </a:solidFill>
                <a:ea typeface="Segoe UI" pitchFamily="34" charset="0"/>
                <a:cs typeface="Segoe UI" pitchFamily="34" charset="0"/>
              </a:rPr>
              <a:t>Download Plan Explorer!</a:t>
            </a:r>
          </a:p>
          <a:p>
            <a:pPr>
              <a:lnSpc>
                <a:spcPct val="100000"/>
              </a:lnSpc>
              <a:spcBef>
                <a:spcPts val="0"/>
              </a:spcBef>
              <a:spcAft>
                <a:spcPts val="0"/>
              </a:spcAft>
            </a:pPr>
            <a:r>
              <a:rPr lang="en-US" sz="3200" dirty="0">
                <a:solidFill>
                  <a:schemeClr val="tx1">
                    <a:lumMod val="50000"/>
                    <a:lumOff val="50000"/>
                  </a:schemeClr>
                </a:solidFill>
                <a:ea typeface="Segoe UI" pitchFamily="34" charset="0"/>
                <a:cs typeface="Segoe UI" pitchFamily="34" charset="0"/>
                <a:hlinkClick r:id="rId3"/>
              </a:rPr>
              <a:t>http://sentryone.com/plan-explorer</a:t>
            </a:r>
            <a:r>
              <a:rPr lang="en-US" sz="3200" dirty="0">
                <a:solidFill>
                  <a:schemeClr val="tx1">
                    <a:lumMod val="50000"/>
                    <a:lumOff val="50000"/>
                  </a:schemeClr>
                </a:solidFill>
                <a:ea typeface="Segoe UI" pitchFamily="34" charset="0"/>
                <a:cs typeface="Segoe UI" pitchFamily="34" charset="0"/>
              </a:rPr>
              <a:t> </a:t>
            </a:r>
          </a:p>
          <a:p>
            <a:pPr>
              <a:lnSpc>
                <a:spcPct val="100000"/>
              </a:lnSpc>
              <a:spcBef>
                <a:spcPts val="0"/>
              </a:spcBef>
              <a:spcAft>
                <a:spcPts val="0"/>
              </a:spcAft>
            </a:pPr>
            <a:endParaRPr lang="en-US" sz="3200" b="1" dirty="0">
              <a:solidFill>
                <a:schemeClr val="tx1">
                  <a:lumMod val="50000"/>
                  <a:lumOff val="50000"/>
                </a:schemeClr>
              </a:solidFill>
              <a:ea typeface="Segoe UI" pitchFamily="34" charset="0"/>
              <a:cs typeface="Segoe UI" pitchFamily="34" charset="0"/>
            </a:endParaRPr>
          </a:p>
          <a:p>
            <a:pPr>
              <a:lnSpc>
                <a:spcPct val="100000"/>
              </a:lnSpc>
              <a:spcBef>
                <a:spcPts val="0"/>
              </a:spcBef>
              <a:spcAft>
                <a:spcPts val="0"/>
              </a:spcAft>
            </a:pPr>
            <a:r>
              <a:rPr lang="en-US" sz="3200" b="1" dirty="0">
                <a:solidFill>
                  <a:schemeClr val="tx1">
                    <a:lumMod val="50000"/>
                    <a:lumOff val="50000"/>
                  </a:schemeClr>
                </a:solidFill>
                <a:ea typeface="Segoe UI" pitchFamily="34" charset="0"/>
                <a:cs typeface="Segoe UI" pitchFamily="34" charset="0"/>
              </a:rPr>
              <a:t>Let’s connect!</a:t>
            </a:r>
          </a:p>
          <a:p>
            <a:pPr marL="457200" indent="-457200">
              <a:lnSpc>
                <a:spcPct val="100000"/>
              </a:lnSpc>
              <a:spcBef>
                <a:spcPts val="0"/>
              </a:spcBef>
              <a:spcAft>
                <a:spcPts val="0"/>
              </a:spcAft>
              <a:buFont typeface="Arial" panose="020B0604020202020204" pitchFamily="34" charset="0"/>
              <a:buChar char="•"/>
            </a:pPr>
            <a:r>
              <a:rPr lang="en-US" sz="3200" i="1" dirty="0">
                <a:solidFill>
                  <a:schemeClr val="tx1">
                    <a:lumMod val="50000"/>
                    <a:lumOff val="50000"/>
                  </a:schemeClr>
                </a:solidFill>
                <a:ea typeface="Segoe UI" pitchFamily="34" charset="0"/>
                <a:cs typeface="Segoe UI" pitchFamily="34" charset="0"/>
              </a:rPr>
              <a:t>Facebook, LinkedIn, Twitter at KEKLINE.</a:t>
            </a:r>
          </a:p>
          <a:p>
            <a:pPr marL="457200" indent="-457200">
              <a:lnSpc>
                <a:spcPct val="100000"/>
              </a:lnSpc>
              <a:spcBef>
                <a:spcPts val="0"/>
              </a:spcBef>
              <a:spcAft>
                <a:spcPts val="0"/>
              </a:spcAft>
              <a:buFont typeface="Arial" panose="020B0604020202020204" pitchFamily="34" charset="0"/>
              <a:buChar char="•"/>
            </a:pPr>
            <a:r>
              <a:rPr lang="en-US" sz="3200" i="1" dirty="0">
                <a:solidFill>
                  <a:schemeClr val="tx1">
                    <a:lumMod val="50000"/>
                    <a:lumOff val="50000"/>
                  </a:schemeClr>
                </a:solidFill>
                <a:ea typeface="Segoe UI" pitchFamily="34" charset="0"/>
                <a:cs typeface="Segoe UI" pitchFamily="34" charset="0"/>
              </a:rPr>
              <a:t>Email at </a:t>
            </a:r>
            <a:r>
              <a:rPr lang="en-US" sz="3200" i="1" dirty="0">
                <a:solidFill>
                  <a:schemeClr val="tx1">
                    <a:lumMod val="50000"/>
                    <a:lumOff val="50000"/>
                  </a:schemeClr>
                </a:solidFill>
                <a:ea typeface="Segoe UI" pitchFamily="34" charset="0"/>
                <a:cs typeface="Segoe UI" pitchFamily="34" charset="0"/>
                <a:hlinkClick r:id="rId4"/>
              </a:rPr>
              <a:t>KKline@sentryone.com</a:t>
            </a:r>
            <a:endParaRPr lang="en-US" sz="3200" i="1" dirty="0">
              <a:solidFill>
                <a:schemeClr val="tx1">
                  <a:lumMod val="50000"/>
                  <a:lumOff val="50000"/>
                </a:schemeClr>
              </a:solidFill>
              <a:ea typeface="Segoe UI" pitchFamily="34" charset="0"/>
              <a:cs typeface="Segoe UI" pitchFamily="34" charset="0"/>
            </a:endParaRPr>
          </a:p>
          <a:p>
            <a:pPr>
              <a:lnSpc>
                <a:spcPct val="100000"/>
              </a:lnSpc>
              <a:spcBef>
                <a:spcPts val="0"/>
              </a:spcBef>
              <a:spcAft>
                <a:spcPts val="0"/>
              </a:spcAft>
            </a:pPr>
            <a:endParaRPr lang="en-US" sz="3200" i="1" dirty="0" smtClean="0">
              <a:solidFill>
                <a:schemeClr val="tx1">
                  <a:lumMod val="50000"/>
                  <a:lumOff val="50000"/>
                </a:schemeClr>
              </a:solidFill>
              <a:ea typeface="Segoe UI" pitchFamily="34" charset="0"/>
              <a:cs typeface="Segoe UI" pitchFamily="34" charset="0"/>
            </a:endParaRPr>
          </a:p>
          <a:p>
            <a:pPr>
              <a:lnSpc>
                <a:spcPct val="100000"/>
              </a:lnSpc>
              <a:spcBef>
                <a:spcPts val="0"/>
              </a:spcBef>
              <a:spcAft>
                <a:spcPts val="0"/>
              </a:spcAft>
            </a:pPr>
            <a:r>
              <a:rPr lang="en-US" sz="3200" b="1" dirty="0" smtClean="0">
                <a:solidFill>
                  <a:schemeClr val="tx1">
                    <a:lumMod val="50000"/>
                    <a:lumOff val="50000"/>
                  </a:schemeClr>
                </a:solidFill>
                <a:ea typeface="Segoe UI" pitchFamily="34" charset="0"/>
                <a:cs typeface="Segoe UI" pitchFamily="34" charset="0"/>
              </a:rPr>
              <a:t>Get Slides!</a:t>
            </a:r>
            <a:r>
              <a:rPr lang="en-US" sz="3200" dirty="0" smtClean="0">
                <a:solidFill>
                  <a:schemeClr val="tx1">
                    <a:lumMod val="50000"/>
                    <a:lumOff val="50000"/>
                  </a:schemeClr>
                </a:solidFill>
                <a:ea typeface="Segoe UI" pitchFamily="34" charset="0"/>
                <a:cs typeface="Segoe UI" pitchFamily="34" charset="0"/>
              </a:rPr>
              <a:t> Text ‘Kevin’ to 797979 for a link to all my slide decks and scripts. </a:t>
            </a:r>
            <a:r>
              <a:rPr lang="en-US" sz="2000" dirty="0" smtClean="0">
                <a:solidFill>
                  <a:schemeClr val="tx1">
                    <a:lumMod val="50000"/>
                    <a:lumOff val="50000"/>
                  </a:schemeClr>
                </a:solidFill>
                <a:ea typeface="Segoe UI" pitchFamily="34" charset="0"/>
                <a:cs typeface="Segoe UI" pitchFamily="34" charset="0"/>
              </a:rPr>
              <a:t>(We won’t retain your phone number).</a:t>
            </a:r>
            <a:endParaRPr lang="en-US" sz="2000" dirty="0">
              <a:solidFill>
                <a:schemeClr val="tx1">
                  <a:lumMod val="50000"/>
                  <a:lumOff val="50000"/>
                </a:schemeClr>
              </a:solidFill>
              <a:ea typeface="Segoe UI" pitchFamily="34" charset="0"/>
              <a:cs typeface="Segoe UI" pitchFamily="34" charset="0"/>
            </a:endParaRPr>
          </a:p>
        </p:txBody>
      </p:sp>
    </p:spTree>
    <p:extLst>
      <p:ext uri="{BB962C8B-B14F-4D97-AF65-F5344CB8AC3E}">
        <p14:creationId xmlns:p14="http://schemas.microsoft.com/office/powerpoint/2010/main" val="1880897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fade">
                                      <p:cBhvr>
                                        <p:cTn id="22" dur="500"/>
                                        <p:tgtEl>
                                          <p:spTgt spid="5">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animEffect transition="in" filter="fade">
                                      <p:cBhvr>
                                        <p:cTn id="2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en-US"/>
              <a:t>Covering Index</a:t>
            </a:r>
          </a:p>
        </p:txBody>
      </p:sp>
      <p:sp>
        <p:nvSpPr>
          <p:cNvPr id="97283" name="Rectangle 3"/>
          <p:cNvSpPr>
            <a:spLocks noGrp="1" noChangeArrowheads="1"/>
          </p:cNvSpPr>
          <p:nvPr>
            <p:ph idx="1"/>
          </p:nvPr>
        </p:nvSpPr>
        <p:spPr>
          <a:xfrm>
            <a:off x="3643419" y="2513189"/>
            <a:ext cx="12817263" cy="8042204"/>
          </a:xfrm>
        </p:spPr>
        <p:txBody>
          <a:bodyPr>
            <a:normAutofit/>
          </a:bodyPr>
          <a:lstStyle/>
          <a:p>
            <a:pPr>
              <a:lnSpc>
                <a:spcPct val="90000"/>
              </a:lnSpc>
            </a:pPr>
            <a:r>
              <a:rPr lang="en-US" sz="3958" dirty="0"/>
              <a:t>A covering index is one that answers a query entirely from its own intermediate pages, rather than going all the way down the tree to leaf pages.</a:t>
            </a:r>
          </a:p>
          <a:p>
            <a:pPr>
              <a:lnSpc>
                <a:spcPct val="90000"/>
              </a:lnSpc>
            </a:pPr>
            <a:r>
              <a:rPr lang="en-US" sz="3958" dirty="0"/>
              <a:t>All columns referenced in the query need to be in the index.  For example:</a:t>
            </a:r>
          </a:p>
          <a:p>
            <a:pPr lvl="1">
              <a:lnSpc>
                <a:spcPct val="90000"/>
              </a:lnSpc>
            </a:pPr>
            <a:r>
              <a:rPr lang="en-US" sz="3298" dirty="0">
                <a:solidFill>
                  <a:srgbClr val="008000"/>
                </a:solidFill>
                <a:latin typeface="Courier New" pitchFamily="49" charset="0"/>
                <a:cs typeface="Courier New" pitchFamily="49" charset="0"/>
              </a:rPr>
              <a:t>SELECT  </a:t>
            </a:r>
            <a:r>
              <a:rPr lang="en-US" sz="3298" dirty="0" err="1">
                <a:solidFill>
                  <a:srgbClr val="008000"/>
                </a:solidFill>
                <a:latin typeface="Courier New" pitchFamily="49" charset="0"/>
                <a:cs typeface="Courier New" pitchFamily="49" charset="0"/>
              </a:rPr>
              <a:t>lname</a:t>
            </a:r>
            <a:r>
              <a:rPr lang="en-US" sz="3298" dirty="0">
                <a:solidFill>
                  <a:srgbClr val="008000"/>
                </a:solidFill>
                <a:latin typeface="Courier New" pitchFamily="49" charset="0"/>
                <a:cs typeface="Courier New" pitchFamily="49" charset="0"/>
              </a:rPr>
              <a:t>, </a:t>
            </a:r>
            <a:r>
              <a:rPr lang="en-US" sz="3298" dirty="0" err="1">
                <a:solidFill>
                  <a:srgbClr val="008000"/>
                </a:solidFill>
                <a:latin typeface="Courier New" pitchFamily="49" charset="0"/>
                <a:cs typeface="Courier New" pitchFamily="49" charset="0"/>
              </a:rPr>
              <a:t>fname</a:t>
            </a:r>
            <a:endParaRPr lang="en-US" sz="3298" dirty="0">
              <a:solidFill>
                <a:srgbClr val="008000"/>
              </a:solidFill>
              <a:latin typeface="Courier New" pitchFamily="49" charset="0"/>
              <a:cs typeface="Courier New" pitchFamily="49" charset="0"/>
            </a:endParaRPr>
          </a:p>
          <a:p>
            <a:pPr lvl="1">
              <a:lnSpc>
                <a:spcPct val="90000"/>
              </a:lnSpc>
            </a:pPr>
            <a:r>
              <a:rPr lang="en-US" sz="3298" dirty="0">
                <a:solidFill>
                  <a:srgbClr val="008000"/>
                </a:solidFill>
                <a:latin typeface="Courier New" pitchFamily="49" charset="0"/>
                <a:cs typeface="Courier New" pitchFamily="49" charset="0"/>
              </a:rPr>
              <a:t>FROM    employee </a:t>
            </a:r>
          </a:p>
          <a:p>
            <a:pPr lvl="1">
              <a:lnSpc>
                <a:spcPct val="90000"/>
              </a:lnSpc>
            </a:pPr>
            <a:r>
              <a:rPr lang="en-US" sz="3298" dirty="0">
                <a:solidFill>
                  <a:srgbClr val="008000"/>
                </a:solidFill>
                <a:latin typeface="Courier New" pitchFamily="49" charset="0"/>
                <a:cs typeface="Courier New" pitchFamily="49" charset="0"/>
              </a:rPr>
              <a:t>WHERE   </a:t>
            </a:r>
            <a:r>
              <a:rPr lang="en-US" sz="3298" dirty="0" err="1">
                <a:solidFill>
                  <a:srgbClr val="008000"/>
                </a:solidFill>
                <a:latin typeface="Courier New" pitchFamily="49" charset="0"/>
                <a:cs typeface="Courier New" pitchFamily="49" charset="0"/>
              </a:rPr>
              <a:t>lname</a:t>
            </a:r>
            <a:r>
              <a:rPr lang="en-US" sz="3298" dirty="0">
                <a:solidFill>
                  <a:srgbClr val="008000"/>
                </a:solidFill>
                <a:latin typeface="Courier New" pitchFamily="49" charset="0"/>
                <a:cs typeface="Courier New" pitchFamily="49" charset="0"/>
              </a:rPr>
              <a:t> LIKE '%</a:t>
            </a:r>
            <a:r>
              <a:rPr lang="en-US" sz="3298" dirty="0" err="1">
                <a:solidFill>
                  <a:srgbClr val="008000"/>
                </a:solidFill>
                <a:latin typeface="Courier New" pitchFamily="49" charset="0"/>
                <a:cs typeface="Courier New" pitchFamily="49" charset="0"/>
              </a:rPr>
              <a:t>ttlieb</a:t>
            </a:r>
            <a:r>
              <a:rPr lang="en-US" sz="3298" dirty="0">
                <a:solidFill>
                  <a:srgbClr val="008000"/>
                </a:solidFill>
                <a:latin typeface="Courier New" pitchFamily="49" charset="0"/>
                <a:cs typeface="Courier New" pitchFamily="49" charset="0"/>
              </a:rPr>
              <a:t>%'</a:t>
            </a:r>
          </a:p>
          <a:p>
            <a:pPr algn="just">
              <a:lnSpc>
                <a:spcPct val="90000"/>
              </a:lnSpc>
            </a:pPr>
            <a:r>
              <a:rPr lang="en-US" sz="3958" dirty="0"/>
              <a:t>All columns in the index must be referenced in the query:</a:t>
            </a:r>
          </a:p>
          <a:p>
            <a:pPr lvl="1" algn="just">
              <a:lnSpc>
                <a:spcPct val="90000"/>
              </a:lnSpc>
            </a:pPr>
            <a:r>
              <a:rPr lang="en-US" sz="3298" dirty="0">
                <a:solidFill>
                  <a:srgbClr val="008000"/>
                </a:solidFill>
                <a:latin typeface="Courier New" pitchFamily="49" charset="0"/>
                <a:cs typeface="Courier New" pitchFamily="49" charset="0"/>
              </a:rPr>
              <a:t>CREATE INDEX </a:t>
            </a:r>
            <a:r>
              <a:rPr lang="en-US" sz="3298" dirty="0" err="1">
                <a:solidFill>
                  <a:srgbClr val="008000"/>
                </a:solidFill>
                <a:latin typeface="Courier New" pitchFamily="49" charset="0"/>
                <a:cs typeface="Courier New" pitchFamily="49" charset="0"/>
              </a:rPr>
              <a:t>employee_name_lvl</a:t>
            </a:r>
            <a:r>
              <a:rPr lang="en-US" sz="3298" dirty="0">
                <a:solidFill>
                  <a:srgbClr val="008000"/>
                </a:solidFill>
                <a:latin typeface="Courier New" pitchFamily="49" charset="0"/>
                <a:cs typeface="Courier New" pitchFamily="49" charset="0"/>
              </a:rPr>
              <a:t> ON employee (</a:t>
            </a:r>
            <a:r>
              <a:rPr lang="en-US" sz="3298" dirty="0" err="1">
                <a:solidFill>
                  <a:srgbClr val="008000"/>
                </a:solidFill>
                <a:latin typeface="Courier New" pitchFamily="49" charset="0"/>
                <a:cs typeface="Courier New" pitchFamily="49" charset="0"/>
              </a:rPr>
              <a:t>lname</a:t>
            </a:r>
            <a:r>
              <a:rPr lang="en-US" sz="3298" dirty="0">
                <a:solidFill>
                  <a:srgbClr val="008000"/>
                </a:solidFill>
                <a:latin typeface="Courier New" pitchFamily="49" charset="0"/>
                <a:cs typeface="Courier New" pitchFamily="49" charset="0"/>
              </a:rPr>
              <a:t>, </a:t>
            </a:r>
            <a:r>
              <a:rPr lang="en-US" sz="3298" dirty="0" err="1">
                <a:solidFill>
                  <a:srgbClr val="008000"/>
                </a:solidFill>
                <a:latin typeface="Courier New" pitchFamily="49" charset="0"/>
                <a:cs typeface="Courier New" pitchFamily="49" charset="0"/>
              </a:rPr>
              <a:t>fname</a:t>
            </a:r>
            <a:r>
              <a:rPr lang="en-US" sz="3298" dirty="0">
                <a:solidFill>
                  <a:srgbClr val="008000"/>
                </a:solidFill>
                <a:latin typeface="Courier New" pitchFamily="49" charset="0"/>
                <a:cs typeface="Courier New" pitchFamily="49" charset="0"/>
              </a:rPr>
              <a:t>)</a:t>
            </a:r>
          </a:p>
          <a:p>
            <a:pPr algn="just">
              <a:lnSpc>
                <a:spcPct val="90000"/>
              </a:lnSpc>
            </a:pPr>
            <a:r>
              <a:rPr lang="en-US" sz="3958" dirty="0">
                <a:cs typeface="Courier New" pitchFamily="49" charset="0"/>
              </a:rPr>
              <a:t>Don’t confuse a covering index with an </a:t>
            </a:r>
            <a:r>
              <a:rPr lang="en-US" sz="3958" i="1" dirty="0">
                <a:cs typeface="Courier New" pitchFamily="49" charset="0"/>
              </a:rPr>
              <a:t>included columns index</a:t>
            </a:r>
            <a:endParaRPr lang="en-US" sz="3958" dirty="0"/>
          </a:p>
        </p:txBody>
      </p:sp>
    </p:spTree>
    <p:extLst>
      <p:ext uri="{BB962C8B-B14F-4D97-AF65-F5344CB8AC3E}">
        <p14:creationId xmlns:p14="http://schemas.microsoft.com/office/powerpoint/2010/main" val="4215829069"/>
      </p:ext>
    </p:extLst>
  </p:cSld>
  <p:clrMapOvr>
    <a:masterClrMapping/>
  </p:clrMapOvr>
  <p:transition>
    <p:fade thruBlk="1"/>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smtClean="0"/>
              <a:t>Index Strategy Review</a:t>
            </a:r>
            <a:endParaRPr lang="en-US" dirty="0"/>
          </a:p>
        </p:txBody>
      </p:sp>
      <p:sp>
        <p:nvSpPr>
          <p:cNvPr id="115715" name="Rectangle 3"/>
          <p:cNvSpPr>
            <a:spLocks noGrp="1" noChangeArrowheads="1"/>
          </p:cNvSpPr>
          <p:nvPr>
            <p:ph idx="1"/>
          </p:nvPr>
        </p:nvSpPr>
        <p:spPr/>
        <p:txBody>
          <a:bodyPr/>
          <a:lstStyle/>
          <a:p>
            <a:r>
              <a:rPr lang="en-US" smtClean="0"/>
              <a:t>Understand the Primary Usage of Table (read vs read/write).  This determines lots of things such as fill factor, number of indexes, and which is column clustered index.</a:t>
            </a:r>
          </a:p>
          <a:p>
            <a:r>
              <a:rPr lang="en-US" smtClean="0"/>
              <a:t>Always create primary key.</a:t>
            </a:r>
          </a:p>
          <a:p>
            <a:r>
              <a:rPr lang="en-US" smtClean="0"/>
              <a:t>Manually add (nonclustered) indexes to foreign key constraints and other important columns such as join columns.</a:t>
            </a:r>
          </a:p>
          <a:p>
            <a:r>
              <a:rPr lang="en-US" smtClean="0"/>
              <a:t>Capture a workload to analyze with the Index Tuning Wizard.</a:t>
            </a:r>
          </a:p>
          <a:p>
            <a:r>
              <a:rPr lang="en-US" smtClean="0"/>
              <a:t>Most important of all is to test, analyze, and retest!  Don’t be afraid to experiment!</a:t>
            </a:r>
            <a:endParaRPr lang="en-US"/>
          </a:p>
        </p:txBody>
      </p:sp>
    </p:spTree>
    <p:extLst>
      <p:ext uri="{BB962C8B-B14F-4D97-AF65-F5344CB8AC3E}">
        <p14:creationId xmlns:p14="http://schemas.microsoft.com/office/powerpoint/2010/main" val="918295800"/>
      </p:ext>
    </p:extLst>
  </p:cSld>
  <p:clrMapOvr>
    <a:masterClrMapping/>
  </p:clrMapOvr>
  <p:transition>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Your Presenter</a:t>
            </a:r>
          </a:p>
        </p:txBody>
      </p:sp>
      <p:sp>
        <p:nvSpPr>
          <p:cNvPr id="6" name="Text Placeholder 5"/>
          <p:cNvSpPr>
            <a:spLocks noGrp="1"/>
          </p:cNvSpPr>
          <p:nvPr>
            <p:ph sz="quarter" idx="10"/>
          </p:nvPr>
        </p:nvSpPr>
        <p:spPr>
          <a:xfrm>
            <a:off x="603250" y="1235075"/>
            <a:ext cx="18897600" cy="8002191"/>
          </a:xfrm>
        </p:spPr>
        <p:txBody>
          <a:bodyPr lIns="228600"/>
          <a:lstStyle/>
          <a:p>
            <a:endParaRPr lang="en-US" dirty="0"/>
          </a:p>
          <a:p>
            <a:r>
              <a:rPr lang="en-US" sz="4400" dirty="0"/>
              <a:t>Kevin Kline</a:t>
            </a:r>
          </a:p>
          <a:p>
            <a:r>
              <a:rPr lang="en-US" sz="4000" dirty="0"/>
              <a:t>Principal Program Manager, SentryOne</a:t>
            </a:r>
          </a:p>
          <a:p>
            <a:r>
              <a:rPr lang="en-GB" sz="3200" i="1" dirty="0"/>
              <a:t>Microsoft Data Platform MVP since 2003</a:t>
            </a:r>
            <a:endParaRPr lang="en-US" sz="3200" i="1" dirty="0"/>
          </a:p>
          <a:p>
            <a:endParaRPr lang="en-US" sz="2000" dirty="0"/>
          </a:p>
          <a:p>
            <a:endParaRPr lang="en-GB" sz="2000" dirty="0"/>
          </a:p>
          <a:p>
            <a:endParaRPr lang="en-GB" sz="2000" dirty="0"/>
          </a:p>
          <a:p>
            <a:endParaRPr lang="en-GB" sz="2000" dirty="0"/>
          </a:p>
          <a:p>
            <a:endParaRPr lang="en-US" sz="2000" dirty="0"/>
          </a:p>
          <a:p>
            <a:endParaRPr lang="en-GB" dirty="0"/>
          </a:p>
          <a:p>
            <a:endParaRPr lang="en-US" dirty="0"/>
          </a:p>
          <a:p>
            <a:r>
              <a:rPr lang="en-US" sz="3200" u="sng" dirty="0">
                <a:latin typeface="Ubuntu Medium" panose="020B0604030602030204" pitchFamily="34" charset="0"/>
              </a:rPr>
              <a:t>Contact Info</a:t>
            </a:r>
          </a:p>
          <a:p>
            <a:r>
              <a:rPr lang="en-GB" sz="3200" dirty="0" smtClean="0"/>
              <a:t>Email     </a:t>
            </a:r>
            <a:r>
              <a:rPr lang="en-GB" sz="3200" dirty="0"/>
              <a:t>	: </a:t>
            </a:r>
            <a:r>
              <a:rPr lang="en-GB" sz="3200" dirty="0">
                <a:hlinkClick r:id="rId3"/>
              </a:rPr>
              <a:t>KKline@SentryOne.com</a:t>
            </a:r>
            <a:endParaRPr lang="en-GB" sz="3200" dirty="0"/>
          </a:p>
          <a:p>
            <a:r>
              <a:rPr lang="en-GB" sz="3200" dirty="0"/>
              <a:t>Blog 		: </a:t>
            </a:r>
            <a:r>
              <a:rPr lang="en-US" sz="3200" dirty="0">
                <a:hlinkClick r:id="rId4"/>
              </a:rPr>
              <a:t>http://blogs.SentryOne.com/author/kevinkline/</a:t>
            </a:r>
            <a:r>
              <a:rPr lang="en-US" sz="3200" dirty="0"/>
              <a:t> </a:t>
            </a:r>
          </a:p>
          <a:p>
            <a:r>
              <a:rPr lang="en-GB" sz="3200" dirty="0"/>
              <a:t>LinkedIn 	: </a:t>
            </a:r>
            <a:r>
              <a:rPr lang="en-GB" sz="3200" dirty="0">
                <a:hlinkClick r:id="rId5"/>
              </a:rPr>
              <a:t>https://www.linkedin.com/in/kekline/</a:t>
            </a:r>
            <a:r>
              <a:rPr lang="en-US" sz="3200" dirty="0"/>
              <a:t> </a:t>
            </a:r>
            <a:endParaRPr lang="en-US" sz="3200" dirty="0" smtClean="0"/>
          </a:p>
          <a:p>
            <a:r>
              <a:rPr lang="en-GB" sz="3200" dirty="0"/>
              <a:t>Twitter 	: </a:t>
            </a:r>
            <a:r>
              <a:rPr lang="en-GB" sz="3200" dirty="0">
                <a:hlinkClick r:id="rId6"/>
              </a:rPr>
              <a:t>@</a:t>
            </a:r>
            <a:r>
              <a:rPr lang="en-GB" sz="3200" dirty="0" smtClean="0">
                <a:hlinkClick r:id="rId6"/>
              </a:rPr>
              <a:t>Kekline</a:t>
            </a:r>
            <a:endParaRPr lang="en-GB" sz="3200" dirty="0"/>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0088" y="3792923"/>
            <a:ext cx="2289053" cy="923546"/>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925675" y="1417320"/>
            <a:ext cx="3031584" cy="3031584"/>
          </a:xfrm>
          <a:prstGeom prst="rect">
            <a:avLst/>
          </a:prstGeom>
          <a:ln>
            <a:solidFill>
              <a:schemeClr val="tx1"/>
            </a:solidFill>
          </a:ln>
        </p:spPr>
      </p:pic>
      <p:pic>
        <p:nvPicPr>
          <p:cNvPr id="9"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817157" y="4551327"/>
            <a:ext cx="2351595" cy="202346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10" cstate="print"/>
          <a:srcRect/>
          <a:stretch>
            <a:fillRect/>
          </a:stretch>
        </p:blipFill>
        <p:spPr bwMode="auto">
          <a:xfrm>
            <a:off x="15826564" y="6426197"/>
            <a:ext cx="2120470" cy="2882344"/>
          </a:xfrm>
          <a:prstGeom prst="rect">
            <a:avLst/>
          </a:prstGeom>
          <a:noFill/>
          <a:ln w="9525">
            <a:noFill/>
            <a:miter lim="800000"/>
            <a:headEnd/>
            <a:tailEnd/>
          </a:ln>
        </p:spPr>
      </p:pic>
      <p:pic>
        <p:nvPicPr>
          <p:cNvPr id="11" name="Picture 7"/>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491713" y="5563060"/>
            <a:ext cx="2011890" cy="2863239"/>
          </a:xfrm>
          <a:prstGeom prst="rect">
            <a:avLst/>
          </a:prstGeom>
          <a:noFill/>
          <a:ln w="9525">
            <a:solidFill>
              <a:schemeClr val="bg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065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HEAP PROS &amp; CONS</a:t>
            </a:r>
            <a:endParaRPr lang="en-US" dirty="0"/>
          </a:p>
        </p:txBody>
      </p:sp>
      <p:sp>
        <p:nvSpPr>
          <p:cNvPr id="3" name="Content Placeholder 2"/>
          <p:cNvSpPr>
            <a:spLocks noGrp="1"/>
          </p:cNvSpPr>
          <p:nvPr>
            <p:ph sz="quarter" idx="1"/>
          </p:nvPr>
        </p:nvSpPr>
        <p:spPr/>
        <p:txBody>
          <a:bodyPr/>
          <a:lstStyle/>
          <a:p>
            <a:r>
              <a:rPr lang="en-US" dirty="0" smtClean="0"/>
              <a:t>Pros:</a:t>
            </a:r>
          </a:p>
          <a:p>
            <a:pPr lvl="1"/>
            <a:r>
              <a:rPr lang="en-US" dirty="0" smtClean="0"/>
              <a:t>Great for bulk loading (create indexes after)</a:t>
            </a:r>
          </a:p>
          <a:p>
            <a:pPr lvl="1"/>
            <a:r>
              <a:rPr lang="en-US" dirty="0" smtClean="0"/>
              <a:t>Freed space can be reused on delete + subsequent insert</a:t>
            </a:r>
          </a:p>
          <a:p>
            <a:pPr lvl="1"/>
            <a:endParaRPr lang="en-US" dirty="0" smtClean="0"/>
          </a:p>
          <a:p>
            <a:r>
              <a:rPr lang="en-US" dirty="0" smtClean="0"/>
              <a:t>Cons:</a:t>
            </a:r>
          </a:p>
          <a:p>
            <a:pPr lvl="1"/>
            <a:r>
              <a:rPr lang="en-US" dirty="0" smtClean="0"/>
              <a:t>Insert performance can be poor if space is reclaimed</a:t>
            </a:r>
          </a:p>
          <a:p>
            <a:pPr lvl="1"/>
            <a:r>
              <a:rPr lang="en-US" dirty="0" smtClean="0"/>
              <a:t>Updates lead to forwarding pointers</a:t>
            </a:r>
          </a:p>
          <a:p>
            <a:pPr lvl="1"/>
            <a:r>
              <a:rPr lang="en-US" dirty="0" smtClean="0"/>
              <a:t>8-byte RID assigned to every row (RID is file:page:slot)</a:t>
            </a:r>
            <a:endParaRPr lang="en-US" dirty="0"/>
          </a:p>
        </p:txBody>
      </p:sp>
      <p:sp>
        <p:nvSpPr>
          <p:cNvPr id="4" name="Slide Number Placeholder 3"/>
          <p:cNvSpPr>
            <a:spLocks noGrp="1"/>
          </p:cNvSpPr>
          <p:nvPr>
            <p:ph type="sldNum" sz="quarter" idx="4294967295"/>
          </p:nvPr>
        </p:nvSpPr>
        <p:spPr/>
        <p:txBody>
          <a:bodyPr/>
          <a:lstStyle/>
          <a:p>
            <a:pPr lvl="0"/>
            <a:fld id="{2501BE23-1565-7B4A-A660-ADF397564F82}" type="slidenum">
              <a:rPr lang="en-US" noProof="0" smtClean="0"/>
              <a:pPr lvl="0"/>
              <a:t>40</a:t>
            </a:fld>
            <a:endParaRPr lang="en-US" noProof="0"/>
          </a:p>
        </p:txBody>
      </p:sp>
    </p:spTree>
    <p:extLst>
      <p:ext uri="{BB962C8B-B14F-4D97-AF65-F5344CB8AC3E}">
        <p14:creationId xmlns:p14="http://schemas.microsoft.com/office/powerpoint/2010/main" val="1989691118"/>
      </p:ext>
    </p:extLst>
  </p:cSld>
  <p:clrMapOvr>
    <a:masterClrMapping/>
  </p:clrMapOvr>
  <mc:AlternateContent xmlns:mc="http://schemas.openxmlformats.org/markup-compatibility/2006" xmlns:p14="http://schemas.microsoft.com/office/powerpoint/2010/main">
    <mc:Choice Requires="p14">
      <p:transition p14:dur="10">
        <p:fade thruBlk="1"/>
      </p:transition>
    </mc:Choice>
    <mc:Fallback xmlns="">
      <p:transition>
        <p:fade thruBlk="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CONSIDERATIONS FOR CLUSTERED</a:t>
            </a:r>
            <a:endParaRPr lang="en-US" dirty="0"/>
          </a:p>
        </p:txBody>
      </p:sp>
      <p:sp>
        <p:nvSpPr>
          <p:cNvPr id="3" name="Content Placeholder 2"/>
          <p:cNvSpPr>
            <a:spLocks noGrp="1"/>
          </p:cNvSpPr>
          <p:nvPr>
            <p:ph sz="quarter" idx="1"/>
          </p:nvPr>
        </p:nvSpPr>
        <p:spPr>
          <a:xfrm>
            <a:off x="1005205" y="2484616"/>
            <a:ext cx="18093690" cy="3877985"/>
          </a:xfrm>
        </p:spPr>
        <p:txBody>
          <a:bodyPr/>
          <a:lstStyle/>
          <a:p>
            <a:r>
              <a:rPr lang="en-US"/>
              <a:t>Narrow, static, unique, ever-increasing</a:t>
            </a:r>
          </a:p>
          <a:p>
            <a:pPr lvl="1"/>
            <a:r>
              <a:rPr lang="en-US"/>
              <a:t>Narrow and static because key is repeated in every non-clustered index</a:t>
            </a:r>
          </a:p>
          <a:p>
            <a:pPr lvl="1"/>
            <a:r>
              <a:rPr lang="en-US"/>
              <a:t>Unique because otherwise a uniqueifier needs to be added to each row</a:t>
            </a:r>
          </a:p>
          <a:p>
            <a:pPr lvl="1"/>
            <a:r>
              <a:rPr lang="en-US"/>
              <a:t>Ever-increasing to avoid “bad” page splits and fragmentation</a:t>
            </a:r>
          </a:p>
          <a:p>
            <a:pPr lvl="3"/>
            <a:endParaRPr lang="en-US"/>
          </a:p>
          <a:p>
            <a:r>
              <a:rPr lang="en-US"/>
              <a:t>Some will argue a GUID is better – spread out I/O</a:t>
            </a:r>
          </a:p>
          <a:p>
            <a:pPr lvl="1"/>
            <a:r>
              <a:rPr lang="en-US"/>
              <a:t>This is great for high-end, write-heavy workloads, until you have to read</a:t>
            </a:r>
          </a:p>
          <a:p>
            <a:endParaRPr lang="en-US"/>
          </a:p>
          <a:p>
            <a:r>
              <a:rPr lang="en-US"/>
              <a:t>On modern hardware, these factors are less important</a:t>
            </a:r>
          </a:p>
          <a:p>
            <a:pPr lvl="1"/>
            <a:r>
              <a:rPr lang="en-US"/>
              <a:t>More on this later</a:t>
            </a:r>
            <a:endParaRPr lang="en-US" dirty="0"/>
          </a:p>
        </p:txBody>
      </p:sp>
      <p:sp>
        <p:nvSpPr>
          <p:cNvPr id="4" name="Slide Number Placeholder 3"/>
          <p:cNvSpPr>
            <a:spLocks noGrp="1"/>
          </p:cNvSpPr>
          <p:nvPr>
            <p:ph type="sldNum" sz="quarter" idx="4294967295"/>
          </p:nvPr>
        </p:nvSpPr>
        <p:spPr>
          <a:xfrm>
            <a:off x="18782152" y="10481754"/>
            <a:ext cx="1235564" cy="602076"/>
          </a:xfrm>
        </p:spPr>
        <p:txBody>
          <a:bodyPr/>
          <a:lstStyle/>
          <a:p>
            <a:pPr defTabSz="753923">
              <a:defRPr/>
            </a:pPr>
            <a:fld id="{2501BE23-1565-7B4A-A660-ADF397564F82}" type="slidenum">
              <a:rPr lang="en-US" sz="1979">
                <a:solidFill>
                  <a:srgbClr val="C41230">
                    <a:lumMod val="65000"/>
                    <a:lumOff val="35000"/>
                  </a:srgbClr>
                </a:solidFill>
                <a:latin typeface="Century Gothic" pitchFamily="34" charset="0"/>
              </a:rPr>
              <a:pPr defTabSz="753923">
                <a:defRPr/>
              </a:pPr>
              <a:t>41</a:t>
            </a:fld>
            <a:endParaRPr lang="en-US" sz="1979">
              <a:solidFill>
                <a:srgbClr val="C41230">
                  <a:lumMod val="65000"/>
                  <a:lumOff val="35000"/>
                </a:srgbClr>
              </a:solidFill>
              <a:latin typeface="Century Gothic" pitchFamily="34" charset="0"/>
            </a:endParaRPr>
          </a:p>
        </p:txBody>
      </p:sp>
    </p:spTree>
    <p:extLst>
      <p:ext uri="{BB962C8B-B14F-4D97-AF65-F5344CB8AC3E}">
        <p14:creationId xmlns:p14="http://schemas.microsoft.com/office/powerpoint/2010/main" val="2759332757"/>
      </p:ext>
    </p:extLst>
  </p:cSld>
  <p:clrMapOvr>
    <a:masterClrMapping/>
  </p:clrMapOvr>
  <mc:AlternateContent xmlns:mc="http://schemas.openxmlformats.org/markup-compatibility/2006" xmlns:p14="http://schemas.microsoft.com/office/powerpoint/2010/main">
    <mc:Choice Requires="p14">
      <p:transition p14:dur="10">
        <p:fade thruBlk="1"/>
      </p:transition>
    </mc:Choice>
    <mc:Fallback xmlns="">
      <p:transition>
        <p:fade thruBlk="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CONSIDERATIONS FOR NON-CLUSTERED</a:t>
            </a:r>
            <a:endParaRPr lang="en-US" dirty="0"/>
          </a:p>
        </p:txBody>
      </p:sp>
      <p:sp>
        <p:nvSpPr>
          <p:cNvPr id="3" name="Content Placeholder 2"/>
          <p:cNvSpPr>
            <a:spLocks noGrp="1"/>
          </p:cNvSpPr>
          <p:nvPr>
            <p:ph sz="quarter" idx="1"/>
          </p:nvPr>
        </p:nvSpPr>
        <p:spPr/>
        <p:txBody>
          <a:bodyPr/>
          <a:lstStyle/>
          <a:p>
            <a:r>
              <a:rPr lang="en-US" smtClean="0"/>
              <a:t>Consider an index a skinnier, sorted version of your table</a:t>
            </a:r>
          </a:p>
          <a:p>
            <a:pPr lvl="2"/>
            <a:endParaRPr lang="en-US" smtClean="0"/>
          </a:p>
          <a:p>
            <a:r>
              <a:rPr lang="en-US" smtClean="0"/>
              <a:t>Leading key column should support some balance of:</a:t>
            </a:r>
          </a:p>
          <a:p>
            <a:pPr lvl="1"/>
            <a:r>
              <a:rPr lang="en-US" smtClean="0"/>
              <a:t>Most selective</a:t>
            </a:r>
          </a:p>
          <a:p>
            <a:pPr lvl="1"/>
            <a:r>
              <a:rPr lang="en-US" smtClean="0"/>
              <a:t>Most likely to be used to sort</a:t>
            </a:r>
          </a:p>
          <a:p>
            <a:pPr lvl="1"/>
            <a:r>
              <a:rPr lang="en-US" smtClean="0"/>
              <a:t>Most likely to be used to filter</a:t>
            </a:r>
          </a:p>
          <a:p>
            <a:pPr lvl="1"/>
            <a:r>
              <a:rPr lang="en-US" smtClean="0"/>
              <a:t>Most likely to be used to join</a:t>
            </a:r>
          </a:p>
          <a:p>
            <a:pPr lvl="1"/>
            <a:r>
              <a:rPr lang="en-US" smtClean="0"/>
              <a:t>Less likely to change often (or at least less often than queried)</a:t>
            </a:r>
            <a:endParaRPr lang="en-US" dirty="0"/>
          </a:p>
        </p:txBody>
      </p:sp>
      <p:sp>
        <p:nvSpPr>
          <p:cNvPr id="4" name="Slide Number Placeholder 3"/>
          <p:cNvSpPr>
            <a:spLocks noGrp="1"/>
          </p:cNvSpPr>
          <p:nvPr>
            <p:ph type="sldNum" sz="quarter" idx="4294967295"/>
          </p:nvPr>
        </p:nvSpPr>
        <p:spPr>
          <a:xfrm>
            <a:off x="18867438" y="10482263"/>
            <a:ext cx="1236662" cy="601662"/>
          </a:xfrm>
        </p:spPr>
        <p:txBody>
          <a:bodyPr/>
          <a:lstStyle/>
          <a:p>
            <a:pPr defTabSz="753923">
              <a:defRPr/>
            </a:pPr>
            <a:fld id="{2501BE23-1565-7B4A-A660-ADF397564F82}" type="slidenum">
              <a:rPr lang="en-US" sz="1979">
                <a:solidFill>
                  <a:srgbClr val="C41230">
                    <a:lumMod val="65000"/>
                    <a:lumOff val="35000"/>
                  </a:srgbClr>
                </a:solidFill>
                <a:latin typeface="Century Gothic" pitchFamily="34" charset="0"/>
              </a:rPr>
              <a:pPr defTabSz="753923">
                <a:defRPr/>
              </a:pPr>
              <a:t>42</a:t>
            </a:fld>
            <a:endParaRPr lang="en-US" sz="1979">
              <a:solidFill>
                <a:srgbClr val="C41230">
                  <a:lumMod val="65000"/>
                  <a:lumOff val="35000"/>
                </a:srgbClr>
              </a:solidFill>
              <a:latin typeface="Century Gothic" pitchFamily="34" charset="0"/>
            </a:endParaRPr>
          </a:p>
        </p:txBody>
      </p:sp>
    </p:spTree>
    <p:extLst>
      <p:ext uri="{BB962C8B-B14F-4D97-AF65-F5344CB8AC3E}">
        <p14:creationId xmlns:p14="http://schemas.microsoft.com/office/powerpoint/2010/main" val="3769962915"/>
      </p:ext>
    </p:extLst>
  </p:cSld>
  <p:clrMapOvr>
    <a:masterClrMapping/>
  </p:clrMapOvr>
  <mc:AlternateContent xmlns:mc="http://schemas.openxmlformats.org/markup-compatibility/2006" xmlns:p14="http://schemas.microsoft.com/office/powerpoint/2010/main">
    <mc:Choice Requires="p14">
      <p:transition p14:dur="10">
        <p:fade thruBlk="1"/>
      </p:transition>
    </mc:Choice>
    <mc:Fallback xmlns="">
      <p:transition>
        <p:fade thruBlk="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BENEFITS OF NON-CLUSTERED</a:t>
            </a:r>
            <a:endParaRPr lang="en-US" dirty="0"/>
          </a:p>
        </p:txBody>
      </p:sp>
      <p:sp>
        <p:nvSpPr>
          <p:cNvPr id="3" name="Content Placeholder 2"/>
          <p:cNvSpPr>
            <a:spLocks noGrp="1"/>
          </p:cNvSpPr>
          <p:nvPr>
            <p:ph sz="quarter" idx="1"/>
          </p:nvPr>
        </p:nvSpPr>
        <p:spPr>
          <a:xfrm>
            <a:off x="1005205" y="2484616"/>
            <a:ext cx="18093690" cy="3046988"/>
          </a:xfrm>
        </p:spPr>
        <p:txBody>
          <a:bodyPr/>
          <a:lstStyle/>
          <a:p>
            <a:r>
              <a:rPr lang="en-US" dirty="0"/>
              <a:t>Can have multiple (only one clustered)</a:t>
            </a:r>
          </a:p>
          <a:p>
            <a:pPr lvl="2"/>
            <a:endParaRPr lang="en-US" dirty="0"/>
          </a:p>
          <a:p>
            <a:r>
              <a:rPr lang="en-US" dirty="0"/>
              <a:t>Can support ordering not supported by clustered index</a:t>
            </a:r>
          </a:p>
          <a:p>
            <a:pPr lvl="2"/>
            <a:endParaRPr lang="en-US" dirty="0"/>
          </a:p>
          <a:p>
            <a:r>
              <a:rPr lang="en-US" dirty="0"/>
              <a:t>Can contain fewer columns and still “cover” many queries, i.e. fewer I/O reads.</a:t>
            </a:r>
          </a:p>
          <a:p>
            <a:pPr lvl="2"/>
            <a:endParaRPr lang="en-US" dirty="0"/>
          </a:p>
          <a:p>
            <a:r>
              <a:rPr lang="en-US" dirty="0"/>
              <a:t>Can contain fewer rows (filtered) and still satisfy queries</a:t>
            </a:r>
          </a:p>
        </p:txBody>
      </p:sp>
      <p:sp>
        <p:nvSpPr>
          <p:cNvPr id="4" name="Slide Number Placeholder 3"/>
          <p:cNvSpPr>
            <a:spLocks noGrp="1"/>
          </p:cNvSpPr>
          <p:nvPr>
            <p:ph type="sldNum" sz="quarter" idx="4294967295"/>
          </p:nvPr>
        </p:nvSpPr>
        <p:spPr>
          <a:xfrm>
            <a:off x="18782152" y="10481754"/>
            <a:ext cx="1235564" cy="602076"/>
          </a:xfrm>
        </p:spPr>
        <p:txBody>
          <a:bodyPr/>
          <a:lstStyle/>
          <a:p>
            <a:pPr defTabSz="753923">
              <a:defRPr/>
            </a:pPr>
            <a:fld id="{2501BE23-1565-7B4A-A660-ADF397564F82}" type="slidenum">
              <a:rPr lang="en-US" sz="1979">
                <a:solidFill>
                  <a:srgbClr val="C41230">
                    <a:lumMod val="65000"/>
                    <a:lumOff val="35000"/>
                  </a:srgbClr>
                </a:solidFill>
                <a:latin typeface="Century Gothic" pitchFamily="34" charset="0"/>
              </a:rPr>
              <a:pPr defTabSz="753923">
                <a:defRPr/>
              </a:pPr>
              <a:t>43</a:t>
            </a:fld>
            <a:endParaRPr lang="en-US" sz="1979">
              <a:solidFill>
                <a:srgbClr val="C41230">
                  <a:lumMod val="65000"/>
                  <a:lumOff val="35000"/>
                </a:srgbClr>
              </a:solidFill>
              <a:latin typeface="Century Gothic" pitchFamily="34" charset="0"/>
            </a:endParaRPr>
          </a:p>
        </p:txBody>
      </p:sp>
    </p:spTree>
    <p:extLst>
      <p:ext uri="{BB962C8B-B14F-4D97-AF65-F5344CB8AC3E}">
        <p14:creationId xmlns:p14="http://schemas.microsoft.com/office/powerpoint/2010/main" val="2688263129"/>
      </p:ext>
    </p:extLst>
  </p:cSld>
  <p:clrMapOvr>
    <a:masterClrMapping/>
  </p:clrMapOvr>
  <mc:AlternateContent xmlns:mc="http://schemas.openxmlformats.org/markup-compatibility/2006" xmlns:p14="http://schemas.microsoft.com/office/powerpoint/2010/main">
    <mc:Choice Requires="p14">
      <p:transition p14:dur="10">
        <p:fade thruBlk="1"/>
      </p:transition>
    </mc:Choice>
    <mc:Fallback xmlns="">
      <p:transition>
        <p:fade thruBlk="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OPTIMIZE INDEX I/O</a:t>
            </a:r>
            <a:endParaRPr lang="en-US" dirty="0"/>
          </a:p>
        </p:txBody>
      </p:sp>
      <p:sp>
        <p:nvSpPr>
          <p:cNvPr id="3" name="Content Placeholder 2"/>
          <p:cNvSpPr>
            <a:spLocks noGrp="1"/>
          </p:cNvSpPr>
          <p:nvPr>
            <p:ph sz="quarter" idx="1"/>
          </p:nvPr>
        </p:nvSpPr>
        <p:spPr>
          <a:xfrm>
            <a:off x="1005205" y="2484616"/>
            <a:ext cx="18093690" cy="4985980"/>
          </a:xfrm>
        </p:spPr>
        <p:txBody>
          <a:bodyPr/>
          <a:lstStyle/>
          <a:p>
            <a:r>
              <a:rPr lang="en-US"/>
              <a:t>Minimize the number of pages you need to read</a:t>
            </a:r>
          </a:p>
          <a:p>
            <a:pPr lvl="1"/>
            <a:r>
              <a:rPr lang="en-US"/>
              <a:t>Narrower indexes, narrower columns, compression, columnstore</a:t>
            </a:r>
          </a:p>
          <a:p>
            <a:pPr lvl="2"/>
            <a:endParaRPr lang="en-US"/>
          </a:p>
          <a:p>
            <a:r>
              <a:rPr lang="en-US"/>
              <a:t>Minimize output columns to hopefully hit non-clustered &amp; avoid lookups</a:t>
            </a:r>
          </a:p>
          <a:p>
            <a:pPr lvl="3"/>
            <a:endParaRPr lang="en-US"/>
          </a:p>
          <a:p>
            <a:r>
              <a:rPr lang="en-US"/>
              <a:t>Keep statistics up to date (so that memory grants are right)</a:t>
            </a:r>
          </a:p>
          <a:p>
            <a:pPr lvl="1"/>
            <a:r>
              <a:rPr lang="en-US"/>
              <a:t>Otherwise tempdb may be required to help sorts and joins</a:t>
            </a:r>
          </a:p>
          <a:p>
            <a:pPr lvl="1"/>
            <a:endParaRPr lang="en-US"/>
          </a:p>
          <a:p>
            <a:r>
              <a:rPr lang="en-US"/>
              <a:t>Avoid sorting by columns not supported by indexes</a:t>
            </a:r>
          </a:p>
          <a:p>
            <a:pPr lvl="1"/>
            <a:r>
              <a:rPr lang="en-US"/>
              <a:t>Adding memory can keep bigger indexes in cache, but can’t help sort</a:t>
            </a:r>
          </a:p>
          <a:p>
            <a:pPr lvl="1"/>
            <a:endParaRPr lang="en-US"/>
          </a:p>
          <a:p>
            <a:r>
              <a:rPr lang="en-US"/>
              <a:t>Minimize the number of indexes</a:t>
            </a:r>
          </a:p>
          <a:p>
            <a:pPr lvl="1"/>
            <a:r>
              <a:rPr lang="en-US"/>
              <a:t>One wide index may be better than two skinny indexes</a:t>
            </a:r>
            <a:endParaRPr lang="en-US" dirty="0"/>
          </a:p>
        </p:txBody>
      </p:sp>
      <p:sp>
        <p:nvSpPr>
          <p:cNvPr id="4" name="Slide Number Placeholder 3"/>
          <p:cNvSpPr>
            <a:spLocks noGrp="1"/>
          </p:cNvSpPr>
          <p:nvPr>
            <p:ph type="sldNum" sz="quarter" idx="4294967295"/>
          </p:nvPr>
        </p:nvSpPr>
        <p:spPr>
          <a:xfrm>
            <a:off x="18782152" y="10481754"/>
            <a:ext cx="1235564" cy="602076"/>
          </a:xfrm>
        </p:spPr>
        <p:txBody>
          <a:bodyPr/>
          <a:lstStyle/>
          <a:p>
            <a:pPr defTabSz="753923">
              <a:defRPr/>
            </a:pPr>
            <a:fld id="{2501BE23-1565-7B4A-A660-ADF397564F82}" type="slidenum">
              <a:rPr lang="en-US" sz="1979">
                <a:solidFill>
                  <a:srgbClr val="C41230">
                    <a:lumMod val="65000"/>
                    <a:lumOff val="35000"/>
                  </a:srgbClr>
                </a:solidFill>
                <a:latin typeface="Century Gothic" pitchFamily="34" charset="0"/>
              </a:rPr>
              <a:pPr defTabSz="753923">
                <a:defRPr/>
              </a:pPr>
              <a:t>44</a:t>
            </a:fld>
            <a:endParaRPr lang="en-US" sz="1979">
              <a:solidFill>
                <a:srgbClr val="C41230">
                  <a:lumMod val="65000"/>
                  <a:lumOff val="35000"/>
                </a:srgbClr>
              </a:solidFill>
              <a:latin typeface="Century Gothic" pitchFamily="34" charset="0"/>
            </a:endParaRPr>
          </a:p>
        </p:txBody>
      </p:sp>
    </p:spTree>
    <p:extLst>
      <p:ext uri="{BB962C8B-B14F-4D97-AF65-F5344CB8AC3E}">
        <p14:creationId xmlns:p14="http://schemas.microsoft.com/office/powerpoint/2010/main" val="4198484718"/>
      </p:ext>
    </p:extLst>
  </p:cSld>
  <p:clrMapOvr>
    <a:masterClrMapping/>
  </p:clrMapOvr>
  <mc:AlternateContent xmlns:mc="http://schemas.openxmlformats.org/markup-compatibility/2006" xmlns:p14="http://schemas.microsoft.com/office/powerpoint/2010/main">
    <mc:Choice Requires="p14">
      <p:transition p14:dur="10">
        <p:fade thruBlk="1"/>
      </p:transition>
    </mc:Choice>
    <mc:Fallback xmlns="">
      <p:transition>
        <p:fade thruBlk="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COVERING INDEX</a:t>
            </a:r>
            <a:endParaRPr lang="en-US" dirty="0"/>
          </a:p>
        </p:txBody>
      </p:sp>
      <p:sp>
        <p:nvSpPr>
          <p:cNvPr id="3" name="Content Placeholder 2"/>
          <p:cNvSpPr>
            <a:spLocks noGrp="1"/>
          </p:cNvSpPr>
          <p:nvPr>
            <p:ph sz="quarter" idx="1"/>
          </p:nvPr>
        </p:nvSpPr>
        <p:spPr>
          <a:xfrm>
            <a:off x="1005205" y="2484616"/>
            <a:ext cx="18093690" cy="4431983"/>
          </a:xfrm>
        </p:spPr>
        <p:txBody>
          <a:bodyPr/>
          <a:lstStyle/>
          <a:p>
            <a:r>
              <a:rPr lang="en-US"/>
              <a:t>Queries may filter on LastName, but return more columns</a:t>
            </a:r>
          </a:p>
          <a:p>
            <a:pPr lvl="1"/>
            <a:endParaRPr lang="en-US"/>
          </a:p>
          <a:p>
            <a:r>
              <a:rPr lang="en-US"/>
              <a:t>Can be useful to add those other columns to the index</a:t>
            </a:r>
          </a:p>
          <a:p>
            <a:pPr lvl="1"/>
            <a:r>
              <a:rPr lang="en-US"/>
              <a:t>Don’t do this blindly! Bigger indexes = costlier DML maintenance</a:t>
            </a:r>
          </a:p>
          <a:p>
            <a:pPr lvl="2"/>
            <a:endParaRPr lang="en-US"/>
          </a:p>
          <a:p>
            <a:r>
              <a:rPr lang="en-US"/>
              <a:t>Used to avoid lookups into heap or clustered index</a:t>
            </a:r>
          </a:p>
          <a:p>
            <a:pPr lvl="1"/>
            <a:r>
              <a:rPr lang="en-US"/>
              <a:t>Lookups are expensive – 1 read per row, more with LOBs</a:t>
            </a:r>
          </a:p>
          <a:p>
            <a:pPr lvl="2"/>
            <a:endParaRPr lang="en-US"/>
          </a:p>
          <a:p>
            <a:r>
              <a:rPr lang="en-US"/>
              <a:t>In the key, put most selective columns first</a:t>
            </a:r>
          </a:p>
          <a:p>
            <a:pPr lvl="1"/>
            <a:r>
              <a:rPr lang="en-US"/>
              <a:t>Think about an index as eliminating rows, not finding rows</a:t>
            </a:r>
          </a:p>
          <a:p>
            <a:endParaRPr lang="en-US" dirty="0"/>
          </a:p>
        </p:txBody>
      </p:sp>
      <p:sp>
        <p:nvSpPr>
          <p:cNvPr id="4" name="Slide Number Placeholder 3"/>
          <p:cNvSpPr>
            <a:spLocks noGrp="1"/>
          </p:cNvSpPr>
          <p:nvPr>
            <p:ph type="sldNum" sz="quarter" idx="4294967295"/>
          </p:nvPr>
        </p:nvSpPr>
        <p:spPr>
          <a:xfrm>
            <a:off x="18782152" y="10481754"/>
            <a:ext cx="1235564" cy="602076"/>
          </a:xfrm>
        </p:spPr>
        <p:txBody>
          <a:bodyPr/>
          <a:lstStyle/>
          <a:p>
            <a:pPr defTabSz="753923">
              <a:defRPr/>
            </a:pPr>
            <a:fld id="{2501BE23-1565-7B4A-A660-ADF397564F82}" type="slidenum">
              <a:rPr lang="en-US" sz="1979">
                <a:solidFill>
                  <a:srgbClr val="C41230">
                    <a:lumMod val="65000"/>
                    <a:lumOff val="35000"/>
                  </a:srgbClr>
                </a:solidFill>
                <a:latin typeface="Century Gothic" pitchFamily="34" charset="0"/>
              </a:rPr>
              <a:pPr defTabSz="753923">
                <a:defRPr/>
              </a:pPr>
              <a:t>45</a:t>
            </a:fld>
            <a:endParaRPr lang="en-US" sz="1979">
              <a:solidFill>
                <a:srgbClr val="C41230">
                  <a:lumMod val="65000"/>
                  <a:lumOff val="35000"/>
                </a:srgbClr>
              </a:solidFill>
              <a:latin typeface="Century Gothic" pitchFamily="34" charset="0"/>
            </a:endParaRPr>
          </a:p>
        </p:txBody>
      </p:sp>
    </p:spTree>
    <p:extLst>
      <p:ext uri="{BB962C8B-B14F-4D97-AF65-F5344CB8AC3E}">
        <p14:creationId xmlns:p14="http://schemas.microsoft.com/office/powerpoint/2010/main" val="2767082293"/>
      </p:ext>
    </p:extLst>
  </p:cSld>
  <p:clrMapOvr>
    <a:masterClrMapping/>
  </p:clrMapOvr>
  <mc:AlternateContent xmlns:mc="http://schemas.openxmlformats.org/markup-compatibility/2006" xmlns:p14="http://schemas.microsoft.com/office/powerpoint/2010/main">
    <mc:Choice Requires="p14">
      <p:transition p14:dur="10">
        <p:fade thruBlk="1"/>
      </p:transition>
    </mc:Choice>
    <mc:Fallback xmlns="">
      <p:transition>
        <p:fade thruBlk="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INCLUDE COLUMNS</a:t>
            </a:r>
            <a:endParaRPr lang="en-US" dirty="0"/>
          </a:p>
        </p:txBody>
      </p:sp>
      <p:sp>
        <p:nvSpPr>
          <p:cNvPr id="3" name="Content Placeholder 2"/>
          <p:cNvSpPr>
            <a:spLocks noGrp="1"/>
          </p:cNvSpPr>
          <p:nvPr>
            <p:ph sz="quarter" idx="1"/>
          </p:nvPr>
        </p:nvSpPr>
        <p:spPr>
          <a:xfrm>
            <a:off x="1005205" y="2484616"/>
            <a:ext cx="18093690" cy="4154984"/>
          </a:xfrm>
        </p:spPr>
        <p:txBody>
          <a:bodyPr/>
          <a:lstStyle/>
          <a:p>
            <a:r>
              <a:rPr lang="en-US"/>
              <a:t>Included columns “come along for the ride”</a:t>
            </a:r>
          </a:p>
          <a:p>
            <a:pPr lvl="1"/>
            <a:r>
              <a:rPr lang="en-US"/>
              <a:t>Copied into NC index structure, again to avoid lookups</a:t>
            </a:r>
          </a:p>
          <a:p>
            <a:pPr lvl="1"/>
            <a:r>
              <a:rPr lang="en-US"/>
              <a:t>Can exceed 900b key length, can be types not allowed in key (e.g. MAX)</a:t>
            </a:r>
          </a:p>
          <a:p>
            <a:pPr lvl="1"/>
            <a:endParaRPr lang="en-US"/>
          </a:p>
          <a:p>
            <a:r>
              <a:rPr lang="en-US"/>
              <a:t>Should additional columns be in the key or included?</a:t>
            </a:r>
            <a:br>
              <a:rPr lang="en-US"/>
            </a:br>
            <a:endParaRPr lang="en-US"/>
          </a:p>
          <a:p>
            <a:r>
              <a:rPr lang="en-US"/>
              <a:t>Generally:</a:t>
            </a:r>
          </a:p>
          <a:p>
            <a:pPr lvl="1"/>
            <a:r>
              <a:rPr lang="en-US"/>
              <a:t>Only add columns that are small and queried often</a:t>
            </a:r>
          </a:p>
          <a:p>
            <a:pPr lvl="2"/>
            <a:r>
              <a:rPr lang="en-US"/>
              <a:t>Don’t change an index to satisfy one query that does 12 LOB lookups</a:t>
            </a:r>
          </a:p>
          <a:p>
            <a:pPr lvl="1"/>
            <a:r>
              <a:rPr lang="en-US"/>
              <a:t>If they are just in the SELECT list, INCLUDE</a:t>
            </a:r>
          </a:p>
          <a:p>
            <a:pPr lvl="1"/>
            <a:r>
              <a:rPr lang="en-US"/>
              <a:t>If they are used in JOIN/WHERE/GROUP BY/ORDER BY, key if possible</a:t>
            </a:r>
            <a:endParaRPr lang="en-US" dirty="0"/>
          </a:p>
        </p:txBody>
      </p:sp>
      <p:sp>
        <p:nvSpPr>
          <p:cNvPr id="4" name="Slide Number Placeholder 3"/>
          <p:cNvSpPr>
            <a:spLocks noGrp="1"/>
          </p:cNvSpPr>
          <p:nvPr>
            <p:ph type="sldNum" sz="quarter" idx="4294967295"/>
          </p:nvPr>
        </p:nvSpPr>
        <p:spPr>
          <a:xfrm>
            <a:off x="18782152" y="10481754"/>
            <a:ext cx="1235564" cy="602076"/>
          </a:xfrm>
        </p:spPr>
        <p:txBody>
          <a:bodyPr/>
          <a:lstStyle/>
          <a:p>
            <a:pPr defTabSz="753923">
              <a:defRPr/>
            </a:pPr>
            <a:fld id="{2501BE23-1565-7B4A-A660-ADF397564F82}" type="slidenum">
              <a:rPr lang="en-US" sz="1979">
                <a:solidFill>
                  <a:srgbClr val="C41230">
                    <a:lumMod val="65000"/>
                    <a:lumOff val="35000"/>
                  </a:srgbClr>
                </a:solidFill>
                <a:latin typeface="Century Gothic" pitchFamily="34" charset="0"/>
              </a:rPr>
              <a:pPr defTabSz="753923">
                <a:defRPr/>
              </a:pPr>
              <a:t>46</a:t>
            </a:fld>
            <a:endParaRPr lang="en-US" sz="1979">
              <a:solidFill>
                <a:srgbClr val="C41230">
                  <a:lumMod val="65000"/>
                  <a:lumOff val="35000"/>
                </a:srgbClr>
              </a:solidFill>
              <a:latin typeface="Century Gothic" pitchFamily="34" charset="0"/>
            </a:endParaRPr>
          </a:p>
        </p:txBody>
      </p:sp>
    </p:spTree>
    <p:extLst>
      <p:ext uri="{BB962C8B-B14F-4D97-AF65-F5344CB8AC3E}">
        <p14:creationId xmlns:p14="http://schemas.microsoft.com/office/powerpoint/2010/main" val="2021091401"/>
      </p:ext>
    </p:extLst>
  </p:cSld>
  <p:clrMapOvr>
    <a:masterClrMapping/>
  </p:clrMapOvr>
  <mc:AlternateContent xmlns:mc="http://schemas.openxmlformats.org/markup-compatibility/2006" xmlns:p14="http://schemas.microsoft.com/office/powerpoint/2010/main">
    <mc:Choice Requires="p14">
      <p:transition p14:dur="10">
        <p:fade thruBlk="1"/>
      </p:transition>
    </mc:Choice>
    <mc:Fallback xmlns="">
      <p:transition>
        <p:fade thruBlk="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r>
              <a:rPr lang="en-US" dirty="0" smtClean="0"/>
              <a:t>Transitive Property in JOINS</a:t>
            </a:r>
            <a:endParaRPr lang="en-US" dirty="0"/>
          </a:p>
        </p:txBody>
      </p:sp>
      <p:sp>
        <p:nvSpPr>
          <p:cNvPr id="105475" name="Rectangle 3"/>
          <p:cNvSpPr>
            <a:spLocks noGrp="1" noChangeArrowheads="1"/>
          </p:cNvSpPr>
          <p:nvPr>
            <p:ph idx="1"/>
          </p:nvPr>
        </p:nvSpPr>
        <p:spPr/>
        <p:txBody>
          <a:bodyPr/>
          <a:lstStyle/>
          <a:p>
            <a:r>
              <a:rPr lang="en-US" smtClean="0"/>
              <a:t>The only algebra rule for transitive properties is almost common-sense intuition these days:</a:t>
            </a:r>
          </a:p>
          <a:p>
            <a:pPr lvl="1"/>
            <a:r>
              <a:rPr lang="en-US" smtClean="0"/>
              <a:t>If A = B and B = C, then A = C</a:t>
            </a:r>
          </a:p>
          <a:p>
            <a:r>
              <a:rPr lang="en-US" smtClean="0"/>
              <a:t>However, the query engine doesn’t know this axiom.  Help it to know by putting this into your WHERE clause:</a:t>
            </a:r>
          </a:p>
          <a:p>
            <a:pPr lvl="1"/>
            <a:r>
              <a:rPr lang="en-US" smtClean="0"/>
              <a:t>SELECT c.customer_id</a:t>
            </a:r>
          </a:p>
          <a:p>
            <a:pPr lvl="1"/>
            <a:r>
              <a:rPr lang="en-US" smtClean="0"/>
              <a:t>FROM   customer_order c,</a:t>
            </a:r>
          </a:p>
          <a:p>
            <a:pPr lvl="1"/>
            <a:r>
              <a:rPr lang="en-US" smtClean="0"/>
              <a:t>       product p,</a:t>
            </a:r>
          </a:p>
          <a:p>
            <a:pPr lvl="1"/>
            <a:r>
              <a:rPr lang="en-US" smtClean="0"/>
              <a:t>       shipping_registry s</a:t>
            </a:r>
          </a:p>
          <a:p>
            <a:pPr lvl="1"/>
            <a:r>
              <a:rPr lang="en-US" smtClean="0"/>
              <a:t>WHERE  c.product_id = p.product_id</a:t>
            </a:r>
          </a:p>
          <a:p>
            <a:pPr lvl="1"/>
            <a:r>
              <a:rPr lang="en-US" smtClean="0"/>
              <a:t>  AND  c.product_id = s.product_id</a:t>
            </a:r>
          </a:p>
          <a:p>
            <a:pPr lvl="1"/>
            <a:r>
              <a:rPr lang="en-US" smtClean="0"/>
              <a:t>  AND  p.product_id = s.product_id</a:t>
            </a:r>
          </a:p>
          <a:p>
            <a:endParaRPr lang="en-US" smtClean="0"/>
          </a:p>
          <a:p>
            <a:endParaRPr lang="en-US" dirty="0"/>
          </a:p>
        </p:txBody>
      </p:sp>
    </p:spTree>
    <p:extLst>
      <p:ext uri="{BB962C8B-B14F-4D97-AF65-F5344CB8AC3E}">
        <p14:creationId xmlns:p14="http://schemas.microsoft.com/office/powerpoint/2010/main" val="3069463801"/>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475">
                                            <p:txEl>
                                              <p:pRg st="0" end="0"/>
                                            </p:txEl>
                                          </p:spTgt>
                                        </p:tgtEl>
                                        <p:attrNameLst>
                                          <p:attrName>style.visibility</p:attrName>
                                        </p:attrNameLst>
                                      </p:cBhvr>
                                      <p:to>
                                        <p:strVal val="visible"/>
                                      </p:to>
                                    </p:set>
                                    <p:animEffect transition="in" filter="fade">
                                      <p:cBhvr>
                                        <p:cTn id="7" dur="500"/>
                                        <p:tgtEl>
                                          <p:spTgt spid="10547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5475">
                                            <p:txEl>
                                              <p:pRg st="1" end="1"/>
                                            </p:txEl>
                                          </p:spTgt>
                                        </p:tgtEl>
                                        <p:attrNameLst>
                                          <p:attrName>style.visibility</p:attrName>
                                        </p:attrNameLst>
                                      </p:cBhvr>
                                      <p:to>
                                        <p:strVal val="visible"/>
                                      </p:to>
                                    </p:set>
                                    <p:animEffect transition="in" filter="fade">
                                      <p:cBhvr>
                                        <p:cTn id="10" dur="500"/>
                                        <p:tgtEl>
                                          <p:spTgt spid="10547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5475">
                                            <p:txEl>
                                              <p:pRg st="2" end="2"/>
                                            </p:txEl>
                                          </p:spTgt>
                                        </p:tgtEl>
                                        <p:attrNameLst>
                                          <p:attrName>style.visibility</p:attrName>
                                        </p:attrNameLst>
                                      </p:cBhvr>
                                      <p:to>
                                        <p:strVal val="visible"/>
                                      </p:to>
                                    </p:set>
                                    <p:animEffect transition="in" filter="fade">
                                      <p:cBhvr>
                                        <p:cTn id="15" dur="500"/>
                                        <p:tgtEl>
                                          <p:spTgt spid="105475">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5475">
                                            <p:txEl>
                                              <p:pRg st="3" end="3"/>
                                            </p:txEl>
                                          </p:spTgt>
                                        </p:tgtEl>
                                        <p:attrNameLst>
                                          <p:attrName>style.visibility</p:attrName>
                                        </p:attrNameLst>
                                      </p:cBhvr>
                                      <p:to>
                                        <p:strVal val="visible"/>
                                      </p:to>
                                    </p:set>
                                    <p:animEffect transition="in" filter="fade">
                                      <p:cBhvr>
                                        <p:cTn id="18" dur="500"/>
                                        <p:tgtEl>
                                          <p:spTgt spid="105475">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5475">
                                            <p:txEl>
                                              <p:pRg st="4" end="4"/>
                                            </p:txEl>
                                          </p:spTgt>
                                        </p:tgtEl>
                                        <p:attrNameLst>
                                          <p:attrName>style.visibility</p:attrName>
                                        </p:attrNameLst>
                                      </p:cBhvr>
                                      <p:to>
                                        <p:strVal val="visible"/>
                                      </p:to>
                                    </p:set>
                                    <p:animEffect transition="in" filter="fade">
                                      <p:cBhvr>
                                        <p:cTn id="21" dur="500"/>
                                        <p:tgtEl>
                                          <p:spTgt spid="105475">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05475">
                                            <p:txEl>
                                              <p:pRg st="5" end="5"/>
                                            </p:txEl>
                                          </p:spTgt>
                                        </p:tgtEl>
                                        <p:attrNameLst>
                                          <p:attrName>style.visibility</p:attrName>
                                        </p:attrNameLst>
                                      </p:cBhvr>
                                      <p:to>
                                        <p:strVal val="visible"/>
                                      </p:to>
                                    </p:set>
                                    <p:animEffect transition="in" filter="fade">
                                      <p:cBhvr>
                                        <p:cTn id="24" dur="500"/>
                                        <p:tgtEl>
                                          <p:spTgt spid="105475">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05475">
                                            <p:txEl>
                                              <p:pRg st="6" end="6"/>
                                            </p:txEl>
                                          </p:spTgt>
                                        </p:tgtEl>
                                        <p:attrNameLst>
                                          <p:attrName>style.visibility</p:attrName>
                                        </p:attrNameLst>
                                      </p:cBhvr>
                                      <p:to>
                                        <p:strVal val="visible"/>
                                      </p:to>
                                    </p:set>
                                    <p:animEffect transition="in" filter="fade">
                                      <p:cBhvr>
                                        <p:cTn id="27" dur="500"/>
                                        <p:tgtEl>
                                          <p:spTgt spid="105475">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05475">
                                            <p:txEl>
                                              <p:pRg st="7" end="7"/>
                                            </p:txEl>
                                          </p:spTgt>
                                        </p:tgtEl>
                                        <p:attrNameLst>
                                          <p:attrName>style.visibility</p:attrName>
                                        </p:attrNameLst>
                                      </p:cBhvr>
                                      <p:to>
                                        <p:strVal val="visible"/>
                                      </p:to>
                                    </p:set>
                                    <p:animEffect transition="in" filter="fade">
                                      <p:cBhvr>
                                        <p:cTn id="30" dur="500"/>
                                        <p:tgtEl>
                                          <p:spTgt spid="105475">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05475">
                                            <p:txEl>
                                              <p:pRg st="8" end="8"/>
                                            </p:txEl>
                                          </p:spTgt>
                                        </p:tgtEl>
                                        <p:attrNameLst>
                                          <p:attrName>style.visibility</p:attrName>
                                        </p:attrNameLst>
                                      </p:cBhvr>
                                      <p:to>
                                        <p:strVal val="visible"/>
                                      </p:to>
                                    </p:set>
                                    <p:animEffect transition="in" filter="fade">
                                      <p:cBhvr>
                                        <p:cTn id="33" dur="500"/>
                                        <p:tgtEl>
                                          <p:spTgt spid="105475">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05475">
                                            <p:txEl>
                                              <p:pRg st="9" end="9"/>
                                            </p:txEl>
                                          </p:spTgt>
                                        </p:tgtEl>
                                        <p:attrNameLst>
                                          <p:attrName>style.visibility</p:attrName>
                                        </p:attrNameLst>
                                      </p:cBhvr>
                                      <p:to>
                                        <p:strVal val="visible"/>
                                      </p:to>
                                    </p:set>
                                    <p:animEffect transition="in" filter="fade">
                                      <p:cBhvr>
                                        <p:cTn id="36" dur="500"/>
                                        <p:tgtEl>
                                          <p:spTgt spid="10547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normAutofit/>
          </a:bodyPr>
          <a:lstStyle/>
          <a:p>
            <a:r>
              <a:rPr lang="en-US" dirty="0" smtClean="0"/>
              <a:t>Join Order is Significant</a:t>
            </a:r>
            <a:endParaRPr lang="en-US" dirty="0"/>
          </a:p>
        </p:txBody>
      </p:sp>
      <p:sp>
        <p:nvSpPr>
          <p:cNvPr id="103427" name="Rectangle 3"/>
          <p:cNvSpPr>
            <a:spLocks noGrp="1" noChangeArrowheads="1"/>
          </p:cNvSpPr>
          <p:nvPr>
            <p:ph idx="1"/>
          </p:nvPr>
        </p:nvSpPr>
        <p:spPr>
          <a:xfrm>
            <a:off x="1005205" y="2601150"/>
            <a:ext cx="18093690" cy="2215991"/>
          </a:xfrm>
        </p:spPr>
        <p:txBody>
          <a:bodyPr/>
          <a:lstStyle/>
          <a:p>
            <a:r>
              <a:rPr lang="en-US" dirty="0" smtClean="0"/>
              <a:t>Optimizer choices expand logarithmically for added joins performed within a single query.</a:t>
            </a:r>
          </a:p>
          <a:p>
            <a:r>
              <a:rPr lang="en-US" dirty="0" smtClean="0"/>
              <a:t>In general, avoid queries with more than a five table join.</a:t>
            </a:r>
          </a:p>
          <a:p>
            <a:r>
              <a:rPr lang="en-US" dirty="0" smtClean="0"/>
              <a:t>Note that </a:t>
            </a:r>
            <a:r>
              <a:rPr lang="en-US" dirty="0" err="1" smtClean="0"/>
              <a:t>subqueries</a:t>
            </a:r>
            <a:r>
              <a:rPr lang="en-US" dirty="0" smtClean="0"/>
              <a:t>, not just explicit joins, count towards the max number of joins in a single query.</a:t>
            </a:r>
          </a:p>
        </p:txBody>
      </p:sp>
    </p:spTree>
    <p:extLst>
      <p:ext uri="{BB962C8B-B14F-4D97-AF65-F5344CB8AC3E}">
        <p14:creationId xmlns:p14="http://schemas.microsoft.com/office/powerpoint/2010/main" val="3321749393"/>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427">
                                            <p:txEl>
                                              <p:pRg st="0" end="0"/>
                                            </p:txEl>
                                          </p:spTgt>
                                        </p:tgtEl>
                                        <p:attrNameLst>
                                          <p:attrName>style.visibility</p:attrName>
                                        </p:attrNameLst>
                                      </p:cBhvr>
                                      <p:to>
                                        <p:strVal val="visible"/>
                                      </p:to>
                                    </p:set>
                                    <p:animEffect transition="in" filter="fade">
                                      <p:cBhvr>
                                        <p:cTn id="7" dur="500"/>
                                        <p:tgtEl>
                                          <p:spTgt spid="1034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427">
                                            <p:txEl>
                                              <p:pRg st="1" end="1"/>
                                            </p:txEl>
                                          </p:spTgt>
                                        </p:tgtEl>
                                        <p:attrNameLst>
                                          <p:attrName>style.visibility</p:attrName>
                                        </p:attrNameLst>
                                      </p:cBhvr>
                                      <p:to>
                                        <p:strVal val="visible"/>
                                      </p:to>
                                    </p:set>
                                    <p:animEffect transition="in" filter="fade">
                                      <p:cBhvr>
                                        <p:cTn id="12" dur="500"/>
                                        <p:tgtEl>
                                          <p:spTgt spid="1034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3427">
                                            <p:txEl>
                                              <p:pRg st="2" end="2"/>
                                            </p:txEl>
                                          </p:spTgt>
                                        </p:tgtEl>
                                        <p:attrNameLst>
                                          <p:attrName>style.visibility</p:attrName>
                                        </p:attrNameLst>
                                      </p:cBhvr>
                                      <p:to>
                                        <p:strVal val="visible"/>
                                      </p:to>
                                    </p:set>
                                    <p:animEffect transition="in" filter="fade">
                                      <p:cBhvr>
                                        <p:cTn id="17" dur="500"/>
                                        <p:tgtEl>
                                          <p:spTgt spid="1034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sz="quarter" idx="10"/>
          </p:nvPr>
        </p:nvSpPr>
        <p:spPr>
          <a:xfrm>
            <a:off x="603250" y="1235075"/>
            <a:ext cx="18897600" cy="7386638"/>
          </a:xfrm>
        </p:spPr>
        <p:txBody>
          <a:bodyPr/>
          <a:lstStyle/>
          <a:p>
            <a:pPr marL="914400" indent="-914400">
              <a:buFont typeface="Arial" panose="020B0604020202020204" pitchFamily="34" charset="0"/>
              <a:buChar char="•"/>
            </a:pPr>
            <a:r>
              <a:rPr lang="en-US" sz="4000" dirty="0" smtClean="0">
                <a:solidFill>
                  <a:schemeClr val="tx1">
                    <a:lumMod val="75000"/>
                  </a:schemeClr>
                </a:solidFill>
              </a:rPr>
              <a:t>Introductions</a:t>
            </a:r>
            <a:endParaRPr lang="en-US" sz="3600" dirty="0" smtClean="0">
              <a:solidFill>
                <a:schemeClr val="tx1">
                  <a:lumMod val="75000"/>
                </a:schemeClr>
              </a:solidFill>
            </a:endParaRPr>
          </a:p>
          <a:p>
            <a:pPr marL="914400" indent="-914400">
              <a:buFont typeface="Arial" panose="020B0604020202020204" pitchFamily="34" charset="0"/>
              <a:buChar char="•"/>
            </a:pPr>
            <a:r>
              <a:rPr lang="en-US" sz="4000" dirty="0" smtClean="0">
                <a:solidFill>
                  <a:schemeClr val="tx1">
                    <a:lumMod val="75000"/>
                  </a:schemeClr>
                </a:solidFill>
              </a:rPr>
              <a:t>Unexpected architectural choices that impact performance:</a:t>
            </a:r>
          </a:p>
          <a:p>
            <a:pPr marL="1371600" lvl="1" indent="-914400">
              <a:buFont typeface="+mj-lt"/>
              <a:buAutoNum type="arabicPeriod"/>
            </a:pPr>
            <a:r>
              <a:rPr lang="en-US" sz="3600" dirty="0" smtClean="0">
                <a:solidFill>
                  <a:schemeClr val="tx1">
                    <a:lumMod val="75000"/>
                  </a:schemeClr>
                </a:solidFill>
              </a:rPr>
              <a:t>Quick </a:t>
            </a:r>
            <a:r>
              <a:rPr lang="en-US" sz="3600" dirty="0">
                <a:solidFill>
                  <a:schemeClr val="tx1">
                    <a:lumMod val="75000"/>
                  </a:schemeClr>
                </a:solidFill>
              </a:rPr>
              <a:t>overview of </a:t>
            </a:r>
            <a:r>
              <a:rPr lang="en-US" sz="3600" dirty="0" smtClean="0">
                <a:solidFill>
                  <a:schemeClr val="tx1">
                    <a:lumMod val="75000"/>
                  </a:schemeClr>
                </a:solidFill>
              </a:rPr>
              <a:t>tables and indexes</a:t>
            </a:r>
          </a:p>
          <a:p>
            <a:pPr marL="1371600" lvl="1" indent="-914400">
              <a:buFont typeface="+mj-lt"/>
              <a:buAutoNum type="arabicPeriod"/>
            </a:pPr>
            <a:r>
              <a:rPr lang="en-US" sz="3600" dirty="0" smtClean="0">
                <a:solidFill>
                  <a:schemeClr val="tx1">
                    <a:lumMod val="75000"/>
                  </a:schemeClr>
                </a:solidFill>
              </a:rPr>
              <a:t>Drawbacks </a:t>
            </a:r>
            <a:r>
              <a:rPr lang="en-US" sz="3600" dirty="0">
                <a:solidFill>
                  <a:schemeClr val="tx1">
                    <a:lumMod val="75000"/>
                  </a:schemeClr>
                </a:solidFill>
              </a:rPr>
              <a:t>of </a:t>
            </a:r>
            <a:r>
              <a:rPr lang="en-US" sz="3600" dirty="0" smtClean="0">
                <a:solidFill>
                  <a:schemeClr val="tx1">
                    <a:lumMod val="75000"/>
                  </a:schemeClr>
                </a:solidFill>
              </a:rPr>
              <a:t>GUIDs</a:t>
            </a:r>
          </a:p>
          <a:p>
            <a:pPr marL="1371600" lvl="1" indent="-914400">
              <a:buFont typeface="+mj-lt"/>
              <a:buAutoNum type="arabicPeriod"/>
            </a:pPr>
            <a:r>
              <a:rPr lang="en-US" sz="3600" dirty="0" smtClean="0">
                <a:solidFill>
                  <a:schemeClr val="tx1">
                    <a:lumMod val="75000"/>
                  </a:schemeClr>
                </a:solidFill>
              </a:rPr>
              <a:t>Full pages and performance</a:t>
            </a:r>
          </a:p>
          <a:p>
            <a:pPr marL="1371600" lvl="1" indent="-914400">
              <a:buFont typeface="+mj-lt"/>
              <a:buAutoNum type="arabicPeriod"/>
            </a:pPr>
            <a:r>
              <a:rPr lang="en-US" sz="3600" dirty="0" smtClean="0">
                <a:solidFill>
                  <a:schemeClr val="tx1">
                    <a:lumMod val="75000"/>
                  </a:schemeClr>
                </a:solidFill>
              </a:rPr>
              <a:t>Performance </a:t>
            </a:r>
            <a:r>
              <a:rPr lang="en-US" sz="3600" dirty="0">
                <a:solidFill>
                  <a:schemeClr val="tx1">
                    <a:lumMod val="75000"/>
                  </a:schemeClr>
                </a:solidFill>
              </a:rPr>
              <a:t>surprises of </a:t>
            </a:r>
            <a:r>
              <a:rPr lang="en-US" sz="3600" dirty="0" smtClean="0">
                <a:solidFill>
                  <a:schemeClr val="tx1">
                    <a:lumMod val="75000"/>
                  </a:schemeClr>
                </a:solidFill>
              </a:rPr>
              <a:t>concatenated indexes </a:t>
            </a:r>
          </a:p>
          <a:p>
            <a:pPr marL="1371600" lvl="1" indent="-914400">
              <a:buFont typeface="+mj-lt"/>
              <a:buAutoNum type="arabicPeriod"/>
            </a:pPr>
            <a:r>
              <a:rPr lang="en-US" sz="3600" dirty="0" smtClean="0">
                <a:solidFill>
                  <a:schemeClr val="tx1">
                    <a:lumMod val="75000"/>
                  </a:schemeClr>
                </a:solidFill>
              </a:rPr>
              <a:t>Data </a:t>
            </a:r>
            <a:r>
              <a:rPr lang="en-US" sz="3600" dirty="0">
                <a:solidFill>
                  <a:schemeClr val="tx1">
                    <a:lumMod val="75000"/>
                  </a:schemeClr>
                </a:solidFill>
              </a:rPr>
              <a:t>type </a:t>
            </a:r>
            <a:r>
              <a:rPr lang="en-US" sz="3600" dirty="0" smtClean="0">
                <a:solidFill>
                  <a:schemeClr val="tx1">
                    <a:lumMod val="75000"/>
                  </a:schemeClr>
                </a:solidFill>
              </a:rPr>
              <a:t>choices matter to performance</a:t>
            </a:r>
          </a:p>
          <a:p>
            <a:pPr marL="1371600" lvl="1" indent="-914400">
              <a:buFont typeface="+mj-lt"/>
              <a:buAutoNum type="arabicPeriod"/>
            </a:pPr>
            <a:r>
              <a:rPr lang="en-US" sz="3600" dirty="0" smtClean="0">
                <a:solidFill>
                  <a:schemeClr val="tx1">
                    <a:lumMod val="75000"/>
                  </a:schemeClr>
                </a:solidFill>
              </a:rPr>
              <a:t>Constraints makes </a:t>
            </a:r>
            <a:r>
              <a:rPr lang="en-US" sz="3600" dirty="0">
                <a:solidFill>
                  <a:schemeClr val="tx1">
                    <a:lumMod val="75000"/>
                  </a:schemeClr>
                </a:solidFill>
              </a:rPr>
              <a:t>the optimizer better </a:t>
            </a:r>
            <a:endParaRPr lang="en-US" sz="3600" dirty="0" smtClean="0">
              <a:solidFill>
                <a:schemeClr val="tx1">
                  <a:lumMod val="75000"/>
                </a:schemeClr>
              </a:solidFill>
            </a:endParaRPr>
          </a:p>
          <a:p>
            <a:pPr marL="1371600" lvl="1" indent="-914400">
              <a:buFont typeface="+mj-lt"/>
              <a:buAutoNum type="arabicPeriod"/>
            </a:pPr>
            <a:r>
              <a:rPr lang="en-US" sz="3600" dirty="0" smtClean="0">
                <a:solidFill>
                  <a:schemeClr val="tx1">
                    <a:lumMod val="75000"/>
                  </a:schemeClr>
                </a:solidFill>
              </a:rPr>
              <a:t>Workload segregation</a:t>
            </a:r>
          </a:p>
          <a:p>
            <a:pPr marL="1371600" lvl="1" indent="-914400">
              <a:buFont typeface="+mj-lt"/>
              <a:buAutoNum type="arabicPeriod"/>
            </a:pPr>
            <a:r>
              <a:rPr lang="en-US" sz="3600" dirty="0" smtClean="0">
                <a:solidFill>
                  <a:schemeClr val="tx1">
                    <a:lumMod val="75000"/>
                  </a:schemeClr>
                </a:solidFill>
              </a:rPr>
              <a:t>The </a:t>
            </a:r>
            <a:r>
              <a:rPr lang="en-US" sz="3600" dirty="0">
                <a:solidFill>
                  <a:schemeClr val="tx1">
                    <a:lumMod val="75000"/>
                  </a:schemeClr>
                </a:solidFill>
              </a:rPr>
              <a:t>WHY of </a:t>
            </a:r>
            <a:r>
              <a:rPr lang="en-US" sz="3600" dirty="0" smtClean="0">
                <a:solidFill>
                  <a:schemeClr val="tx1">
                    <a:lumMod val="75000"/>
                  </a:schemeClr>
                </a:solidFill>
              </a:rPr>
              <a:t>normalization</a:t>
            </a:r>
          </a:p>
          <a:p>
            <a:pPr marL="1371600" lvl="1" indent="-914400">
              <a:buFont typeface="+mj-lt"/>
              <a:buAutoNum type="arabicPeriod"/>
            </a:pPr>
            <a:r>
              <a:rPr lang="en-US" sz="3600" dirty="0" smtClean="0">
                <a:solidFill>
                  <a:schemeClr val="tx1">
                    <a:lumMod val="75000"/>
                  </a:schemeClr>
                </a:solidFill>
              </a:rPr>
              <a:t>Designing for concurrency</a:t>
            </a:r>
          </a:p>
          <a:p>
            <a:pPr marL="1371600" lvl="1" indent="-914400">
              <a:buFont typeface="+mj-lt"/>
              <a:buAutoNum type="arabicPeriod"/>
            </a:pPr>
            <a:r>
              <a:rPr lang="en-US" sz="3600" dirty="0" smtClean="0">
                <a:solidFill>
                  <a:schemeClr val="tx1">
                    <a:lumMod val="75000"/>
                  </a:schemeClr>
                </a:solidFill>
              </a:rPr>
              <a:t>Special options for better performance</a:t>
            </a:r>
          </a:p>
          <a:p>
            <a:pPr marL="571500" indent="-571500">
              <a:buFont typeface="Arial" panose="020B0604020202020204" pitchFamily="34" charset="0"/>
              <a:buChar char="•"/>
            </a:pPr>
            <a:r>
              <a:rPr lang="en-US" sz="4000" dirty="0" smtClean="0">
                <a:solidFill>
                  <a:schemeClr val="tx1">
                    <a:lumMod val="75000"/>
                  </a:schemeClr>
                </a:solidFill>
              </a:rPr>
              <a:t>Summary and Q&amp;A</a:t>
            </a:r>
          </a:p>
        </p:txBody>
      </p:sp>
    </p:spTree>
    <p:extLst>
      <p:ext uri="{BB962C8B-B14F-4D97-AF65-F5344CB8AC3E}">
        <p14:creationId xmlns:p14="http://schemas.microsoft.com/office/powerpoint/2010/main" val="15358465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29148" y="92075"/>
            <a:ext cx="8845805" cy="677108"/>
          </a:xfrm>
        </p:spPr>
        <p:txBody>
          <a:bodyPr/>
          <a:lstStyle/>
          <a:p>
            <a:r>
              <a:rPr lang="en-US" dirty="0" smtClean="0"/>
              <a:t>Overview of Tables and Indexes</a:t>
            </a:r>
            <a:endParaRPr lang="en-US" dirty="0"/>
          </a:p>
        </p:txBody>
      </p:sp>
      <p:sp>
        <p:nvSpPr>
          <p:cNvPr id="3" name="Content Placeholder 2"/>
          <p:cNvSpPr>
            <a:spLocks noGrp="1"/>
          </p:cNvSpPr>
          <p:nvPr>
            <p:ph sz="quarter" idx="10"/>
          </p:nvPr>
        </p:nvSpPr>
        <p:spPr>
          <a:xfrm>
            <a:off x="603250" y="1235075"/>
            <a:ext cx="18897600" cy="2708434"/>
          </a:xfrm>
        </p:spPr>
        <p:txBody>
          <a:bodyPr/>
          <a:lstStyle/>
          <a:p>
            <a:pPr marL="914400" indent="-914400">
              <a:buFont typeface="Arial" panose="020B0604020202020204" pitchFamily="34" charset="0"/>
              <a:buChar char="•"/>
            </a:pPr>
            <a:r>
              <a:rPr lang="en-US" sz="4400" dirty="0" smtClean="0">
                <a:solidFill>
                  <a:schemeClr val="tx1">
                    <a:lumMod val="75000"/>
                  </a:schemeClr>
                </a:solidFill>
              </a:rPr>
              <a:t>Three primary structures to remember tables with a clustered index (“heaps”), tables without a clustered index, and non-clustered indexes.</a:t>
            </a:r>
          </a:p>
          <a:p>
            <a:pPr marL="914400" indent="-914400">
              <a:buFont typeface="Arial" panose="020B0604020202020204" pitchFamily="34" charset="0"/>
              <a:buChar char="•"/>
            </a:pPr>
            <a:r>
              <a:rPr lang="en-US" sz="4400" dirty="0" smtClean="0">
                <a:solidFill>
                  <a:schemeClr val="tx1">
                    <a:lumMod val="75000"/>
                  </a:schemeClr>
                </a:solidFill>
              </a:rPr>
              <a:t>All three structures use an 8Kb data page (8192b total/</a:t>
            </a:r>
            <a:r>
              <a:rPr lang="en-US" sz="4400" dirty="0">
                <a:solidFill>
                  <a:schemeClr val="tx1">
                    <a:lumMod val="75000"/>
                  </a:schemeClr>
                </a:solidFill>
              </a:rPr>
              <a:t> 8096 </a:t>
            </a:r>
            <a:r>
              <a:rPr lang="en-US" sz="4400" dirty="0" smtClean="0">
                <a:solidFill>
                  <a:schemeClr val="tx1">
                    <a:lumMod val="75000"/>
                  </a:schemeClr>
                </a:solidFill>
              </a:rPr>
              <a:t>available) for storage:</a:t>
            </a:r>
          </a:p>
        </p:txBody>
      </p:sp>
      <p:pic>
        <p:nvPicPr>
          <p:cNvPr id="6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5909" y="4921722"/>
            <a:ext cx="3886200" cy="4355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TextBox 65"/>
          <p:cNvSpPr txBox="1"/>
          <p:nvPr/>
        </p:nvSpPr>
        <p:spPr>
          <a:xfrm>
            <a:off x="4785821" y="5041393"/>
            <a:ext cx="2894713" cy="523220"/>
          </a:xfrm>
          <a:prstGeom prst="rect">
            <a:avLst/>
          </a:prstGeom>
          <a:noFill/>
        </p:spPr>
        <p:txBody>
          <a:bodyPr wrap="square" rtlCol="0">
            <a:spAutoFit/>
          </a:bodyPr>
          <a:lstStyle/>
          <a:p>
            <a:r>
              <a:rPr lang="en-GB" sz="2800" dirty="0">
                <a:solidFill>
                  <a:schemeClr val="accent4"/>
                </a:solidFill>
              </a:rPr>
              <a:t>Page header</a:t>
            </a:r>
          </a:p>
        </p:txBody>
      </p:sp>
      <p:sp>
        <p:nvSpPr>
          <p:cNvPr id="68" name="TextBox 67"/>
          <p:cNvSpPr txBox="1"/>
          <p:nvPr/>
        </p:nvSpPr>
        <p:spPr>
          <a:xfrm>
            <a:off x="4785821" y="5780867"/>
            <a:ext cx="2430562" cy="523220"/>
          </a:xfrm>
          <a:prstGeom prst="rect">
            <a:avLst/>
          </a:prstGeom>
          <a:noFill/>
        </p:spPr>
        <p:txBody>
          <a:bodyPr wrap="square" rtlCol="0">
            <a:spAutoFit/>
          </a:bodyPr>
          <a:lstStyle/>
          <a:p>
            <a:r>
              <a:rPr lang="en-GB" sz="2800" dirty="0">
                <a:solidFill>
                  <a:schemeClr val="accent4"/>
                </a:solidFill>
              </a:rPr>
              <a:t>1 - Cooper</a:t>
            </a:r>
          </a:p>
        </p:txBody>
      </p:sp>
      <p:sp>
        <p:nvSpPr>
          <p:cNvPr id="69" name="TextBox 68"/>
          <p:cNvSpPr txBox="1"/>
          <p:nvPr/>
        </p:nvSpPr>
        <p:spPr>
          <a:xfrm>
            <a:off x="8028790" y="8762704"/>
            <a:ext cx="191386" cy="369332"/>
          </a:xfrm>
          <a:prstGeom prst="rect">
            <a:avLst/>
          </a:prstGeom>
          <a:noFill/>
        </p:spPr>
        <p:txBody>
          <a:bodyPr wrap="square" rtlCol="0">
            <a:spAutoFit/>
          </a:bodyPr>
          <a:lstStyle/>
          <a:p>
            <a:r>
              <a:rPr lang="en-GB" dirty="0">
                <a:solidFill>
                  <a:schemeClr val="accent4"/>
                </a:solidFill>
              </a:rPr>
              <a:t>1</a:t>
            </a:r>
          </a:p>
        </p:txBody>
      </p:sp>
      <p:sp>
        <p:nvSpPr>
          <p:cNvPr id="71" name="TextBox 70"/>
          <p:cNvSpPr txBox="1"/>
          <p:nvPr/>
        </p:nvSpPr>
        <p:spPr>
          <a:xfrm>
            <a:off x="4783192" y="6161978"/>
            <a:ext cx="2756010" cy="523220"/>
          </a:xfrm>
          <a:prstGeom prst="rect">
            <a:avLst/>
          </a:prstGeom>
          <a:noFill/>
        </p:spPr>
        <p:txBody>
          <a:bodyPr wrap="square" rtlCol="0">
            <a:spAutoFit/>
          </a:bodyPr>
          <a:lstStyle/>
          <a:p>
            <a:r>
              <a:rPr lang="en-GB" sz="2800" dirty="0">
                <a:solidFill>
                  <a:schemeClr val="accent4"/>
                </a:solidFill>
              </a:rPr>
              <a:t>2 - Hofstadter</a:t>
            </a:r>
          </a:p>
        </p:txBody>
      </p:sp>
      <p:sp>
        <p:nvSpPr>
          <p:cNvPr id="72" name="TextBox 71"/>
          <p:cNvSpPr txBox="1"/>
          <p:nvPr/>
        </p:nvSpPr>
        <p:spPr>
          <a:xfrm>
            <a:off x="7879048" y="8762704"/>
            <a:ext cx="133736" cy="369332"/>
          </a:xfrm>
          <a:prstGeom prst="rect">
            <a:avLst/>
          </a:prstGeom>
          <a:noFill/>
        </p:spPr>
        <p:txBody>
          <a:bodyPr wrap="square" rtlCol="0">
            <a:spAutoFit/>
          </a:bodyPr>
          <a:lstStyle/>
          <a:p>
            <a:r>
              <a:rPr lang="en-GB" dirty="0">
                <a:solidFill>
                  <a:schemeClr val="accent4"/>
                </a:solidFill>
              </a:rPr>
              <a:t>2</a:t>
            </a:r>
          </a:p>
        </p:txBody>
      </p:sp>
      <p:sp>
        <p:nvSpPr>
          <p:cNvPr id="75" name="TextBox 74"/>
          <p:cNvSpPr txBox="1"/>
          <p:nvPr/>
        </p:nvSpPr>
        <p:spPr>
          <a:xfrm>
            <a:off x="7733029" y="8762704"/>
            <a:ext cx="138076" cy="369332"/>
          </a:xfrm>
          <a:prstGeom prst="rect">
            <a:avLst/>
          </a:prstGeom>
          <a:noFill/>
        </p:spPr>
        <p:txBody>
          <a:bodyPr wrap="square" rtlCol="0">
            <a:spAutoFit/>
          </a:bodyPr>
          <a:lstStyle/>
          <a:p>
            <a:r>
              <a:rPr lang="en-GB" dirty="0">
                <a:solidFill>
                  <a:schemeClr val="accent4"/>
                </a:solidFill>
              </a:rPr>
              <a:t>3</a:t>
            </a:r>
          </a:p>
        </p:txBody>
      </p:sp>
      <p:sp>
        <p:nvSpPr>
          <p:cNvPr id="77" name="TextBox 76"/>
          <p:cNvSpPr txBox="1"/>
          <p:nvPr/>
        </p:nvSpPr>
        <p:spPr>
          <a:xfrm>
            <a:off x="4785821" y="7431361"/>
            <a:ext cx="2285778" cy="523220"/>
          </a:xfrm>
          <a:prstGeom prst="rect">
            <a:avLst/>
          </a:prstGeom>
          <a:noFill/>
        </p:spPr>
        <p:txBody>
          <a:bodyPr wrap="square" rtlCol="0">
            <a:spAutoFit/>
          </a:bodyPr>
          <a:lstStyle/>
          <a:p>
            <a:r>
              <a:rPr lang="en-GB" sz="2800" dirty="0">
                <a:solidFill>
                  <a:schemeClr val="accent4"/>
                </a:solidFill>
              </a:rPr>
              <a:t>4 - </a:t>
            </a:r>
            <a:r>
              <a:rPr lang="en-GB" sz="2800" dirty="0" err="1">
                <a:solidFill>
                  <a:schemeClr val="accent4"/>
                </a:solidFill>
              </a:rPr>
              <a:t>Kripke</a:t>
            </a:r>
            <a:endParaRPr lang="en-GB" sz="2800" dirty="0">
              <a:solidFill>
                <a:schemeClr val="accent4"/>
              </a:solidFill>
            </a:endParaRPr>
          </a:p>
        </p:txBody>
      </p:sp>
      <p:sp>
        <p:nvSpPr>
          <p:cNvPr id="78" name="TextBox 77"/>
          <p:cNvSpPr txBox="1"/>
          <p:nvPr/>
        </p:nvSpPr>
        <p:spPr>
          <a:xfrm>
            <a:off x="7448354" y="8762704"/>
            <a:ext cx="430694" cy="369332"/>
          </a:xfrm>
          <a:prstGeom prst="rect">
            <a:avLst/>
          </a:prstGeom>
          <a:noFill/>
        </p:spPr>
        <p:txBody>
          <a:bodyPr wrap="square" rtlCol="0">
            <a:spAutoFit/>
          </a:bodyPr>
          <a:lstStyle/>
          <a:p>
            <a:r>
              <a:rPr lang="en-GB" dirty="0">
                <a:solidFill>
                  <a:schemeClr val="accent4"/>
                </a:solidFill>
              </a:rPr>
              <a:t>54</a:t>
            </a:r>
          </a:p>
        </p:txBody>
      </p:sp>
      <p:sp>
        <p:nvSpPr>
          <p:cNvPr id="80" name="TextBox 79"/>
          <p:cNvSpPr txBox="1"/>
          <p:nvPr/>
        </p:nvSpPr>
        <p:spPr>
          <a:xfrm>
            <a:off x="4783192" y="6990909"/>
            <a:ext cx="2285778" cy="523220"/>
          </a:xfrm>
          <a:prstGeom prst="rect">
            <a:avLst/>
          </a:prstGeom>
          <a:noFill/>
        </p:spPr>
        <p:txBody>
          <a:bodyPr wrap="square" rtlCol="0">
            <a:spAutoFit/>
          </a:bodyPr>
          <a:lstStyle/>
          <a:p>
            <a:r>
              <a:rPr lang="en-GB" sz="2800" dirty="0">
                <a:solidFill>
                  <a:schemeClr val="accent4"/>
                </a:solidFill>
              </a:rPr>
              <a:t>5 - </a:t>
            </a:r>
            <a:r>
              <a:rPr lang="en-GB" sz="2800" dirty="0" err="1">
                <a:solidFill>
                  <a:schemeClr val="accent4"/>
                </a:solidFill>
              </a:rPr>
              <a:t>Wolowitz</a:t>
            </a:r>
            <a:endParaRPr lang="en-GB" sz="2800" dirty="0">
              <a:solidFill>
                <a:schemeClr val="accent4"/>
              </a:solidFill>
            </a:endParaRPr>
          </a:p>
        </p:txBody>
      </p:sp>
      <p:sp>
        <p:nvSpPr>
          <p:cNvPr id="81" name="TextBox 80"/>
          <p:cNvSpPr txBox="1"/>
          <p:nvPr/>
        </p:nvSpPr>
        <p:spPr>
          <a:xfrm>
            <a:off x="7578616" y="8762704"/>
            <a:ext cx="223451" cy="369332"/>
          </a:xfrm>
          <a:prstGeom prst="rect">
            <a:avLst/>
          </a:prstGeom>
          <a:noFill/>
        </p:spPr>
        <p:txBody>
          <a:bodyPr wrap="square" rtlCol="0">
            <a:spAutoFit/>
          </a:bodyPr>
          <a:lstStyle/>
          <a:p>
            <a:r>
              <a:rPr lang="en-GB" dirty="0">
                <a:solidFill>
                  <a:schemeClr val="accent4"/>
                </a:solidFill>
              </a:rPr>
              <a:t>5</a:t>
            </a:r>
          </a:p>
        </p:txBody>
      </p:sp>
      <p:sp>
        <p:nvSpPr>
          <p:cNvPr id="82" name="TextBox 81"/>
          <p:cNvSpPr txBox="1"/>
          <p:nvPr/>
        </p:nvSpPr>
        <p:spPr>
          <a:xfrm>
            <a:off x="4777396" y="6572216"/>
            <a:ext cx="2756010" cy="523220"/>
          </a:xfrm>
          <a:prstGeom prst="rect">
            <a:avLst/>
          </a:prstGeom>
          <a:noFill/>
        </p:spPr>
        <p:txBody>
          <a:bodyPr wrap="square" rtlCol="0">
            <a:spAutoFit/>
          </a:bodyPr>
          <a:lstStyle/>
          <a:p>
            <a:r>
              <a:rPr lang="en-GB" sz="2800" dirty="0" smtClean="0">
                <a:solidFill>
                  <a:schemeClr val="accent4"/>
                </a:solidFill>
              </a:rPr>
              <a:t>3 </a:t>
            </a:r>
            <a:r>
              <a:rPr lang="en-GB" sz="2800" dirty="0">
                <a:solidFill>
                  <a:schemeClr val="accent4"/>
                </a:solidFill>
              </a:rPr>
              <a:t>- </a:t>
            </a:r>
            <a:r>
              <a:rPr lang="en-GB" sz="2800" dirty="0" err="1" smtClean="0">
                <a:solidFill>
                  <a:schemeClr val="accent4"/>
                </a:solidFill>
              </a:rPr>
              <a:t>Koothrappali</a:t>
            </a:r>
            <a:endParaRPr lang="en-GB" sz="2800" dirty="0">
              <a:solidFill>
                <a:schemeClr val="accent4"/>
              </a:solidFill>
            </a:endParaRPr>
          </a:p>
        </p:txBody>
      </p:sp>
      <p:sp>
        <p:nvSpPr>
          <p:cNvPr id="84" name="TextBox 83"/>
          <p:cNvSpPr txBox="1"/>
          <p:nvPr/>
        </p:nvSpPr>
        <p:spPr>
          <a:xfrm>
            <a:off x="11328135" y="5041393"/>
            <a:ext cx="7700094" cy="2677656"/>
          </a:xfrm>
          <a:prstGeom prst="rect">
            <a:avLst/>
          </a:prstGeom>
          <a:noFill/>
        </p:spPr>
        <p:txBody>
          <a:bodyPr wrap="square" rtlCol="0">
            <a:spAutoFit/>
          </a:bodyPr>
          <a:lstStyle/>
          <a:p>
            <a:r>
              <a:rPr lang="en-GB" sz="2800" dirty="0">
                <a:solidFill>
                  <a:schemeClr val="accent4"/>
                </a:solidFill>
              </a:rPr>
              <a:t>Page </a:t>
            </a:r>
            <a:r>
              <a:rPr lang="en-GB" sz="2800" dirty="0" smtClean="0">
                <a:solidFill>
                  <a:schemeClr val="accent4"/>
                </a:solidFill>
              </a:rPr>
              <a:t>header: Contains </a:t>
            </a:r>
            <a:r>
              <a:rPr lang="en-US" altLang="en-US" sz="2800" dirty="0" err="1">
                <a:solidFill>
                  <a:schemeClr val="accent4"/>
                </a:solidFill>
                <a:ea typeface="Arial Unicode MS" pitchFamily="34" charset="-128"/>
              </a:rPr>
              <a:t>PageID</a:t>
            </a:r>
            <a:r>
              <a:rPr lang="en-US" altLang="en-US" sz="2800" dirty="0">
                <a:solidFill>
                  <a:schemeClr val="accent4"/>
                </a:solidFill>
                <a:ea typeface="Arial Unicode MS" pitchFamily="34" charset="-128"/>
              </a:rPr>
              <a:t>, Next Page, Previous Page, amount of free space available, the object ID of </a:t>
            </a:r>
            <a:r>
              <a:rPr lang="en-US" altLang="en-US" sz="2800" dirty="0" smtClean="0">
                <a:solidFill>
                  <a:schemeClr val="accent4"/>
                </a:solidFill>
                <a:ea typeface="Arial Unicode MS" pitchFamily="34" charset="-128"/>
              </a:rPr>
              <a:t>owning object, status, and more. 96 bytes total.</a:t>
            </a:r>
          </a:p>
          <a:p>
            <a:endParaRPr lang="en-US" sz="2800" dirty="0">
              <a:solidFill>
                <a:schemeClr val="accent4"/>
              </a:solidFill>
              <a:ea typeface="Arial Unicode MS" pitchFamily="34" charset="-128"/>
            </a:endParaRPr>
          </a:p>
          <a:p>
            <a:endParaRPr lang="en-US" sz="2800" dirty="0" smtClean="0">
              <a:solidFill>
                <a:schemeClr val="accent4"/>
              </a:solidFill>
              <a:ea typeface="Arial Unicode MS" pitchFamily="34" charset="-128"/>
            </a:endParaRPr>
          </a:p>
          <a:p>
            <a:r>
              <a:rPr lang="en-US" sz="2800" dirty="0" smtClean="0">
                <a:solidFill>
                  <a:schemeClr val="accent4"/>
                </a:solidFill>
                <a:ea typeface="Arial Unicode MS" pitchFamily="34" charset="-128"/>
              </a:rPr>
              <a:t>Slot array tracks logical order of records</a:t>
            </a:r>
            <a:endParaRPr lang="en-GB" sz="2800" dirty="0">
              <a:solidFill>
                <a:schemeClr val="accent4"/>
              </a:solidFill>
            </a:endParaRPr>
          </a:p>
        </p:txBody>
      </p:sp>
      <p:cxnSp>
        <p:nvCxnSpPr>
          <p:cNvPr id="87" name="Straight Arrow Connector 86"/>
          <p:cNvCxnSpPr>
            <a:endCxn id="66" idx="3"/>
          </p:cNvCxnSpPr>
          <p:nvPr/>
        </p:nvCxnSpPr>
        <p:spPr>
          <a:xfrm flipH="1">
            <a:off x="7680534" y="5303003"/>
            <a:ext cx="3455552" cy="0"/>
          </a:xfrm>
          <a:prstGeom prst="straightConnector1">
            <a:avLst/>
          </a:prstGeom>
          <a:ln w="25400" cap="flat" cmpd="sng" algn="ctr">
            <a:solidFill>
              <a:schemeClr val="accent3"/>
            </a:solidFill>
            <a:prstDash val="solid"/>
            <a:round/>
            <a:headEnd type="none" w="lg"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p:cNvCxnSpPr/>
          <p:nvPr/>
        </p:nvCxnSpPr>
        <p:spPr>
          <a:xfrm flipH="1">
            <a:off x="8599714" y="7411250"/>
            <a:ext cx="2536372" cy="1427950"/>
          </a:xfrm>
          <a:prstGeom prst="straightConnector1">
            <a:avLst/>
          </a:prstGeom>
          <a:ln w="25400" cap="flat" cmpd="sng" algn="ctr">
            <a:solidFill>
              <a:schemeClr val="accent3"/>
            </a:solidFill>
            <a:prstDash val="solid"/>
            <a:round/>
            <a:headEnd type="none" w="lg" len="med"/>
            <a:tailEnd type="arrow" w="med" len="med"/>
          </a:ln>
        </p:spPr>
        <p:style>
          <a:lnRef idx="0">
            <a:scrgbClr r="0" g="0" b="0"/>
          </a:lnRef>
          <a:fillRef idx="0">
            <a:scrgbClr r="0" g="0" b="0"/>
          </a:fillRef>
          <a:effectRef idx="0">
            <a:scrgbClr r="0" g="0" b="0"/>
          </a:effectRef>
          <a:fontRef idx="minor">
            <a:schemeClr val="tx1"/>
          </a:fontRef>
        </p:style>
      </p:cxnSp>
      <p:sp>
        <p:nvSpPr>
          <p:cNvPr id="91" name="TextBox 90"/>
          <p:cNvSpPr txBox="1"/>
          <p:nvPr/>
        </p:nvSpPr>
        <p:spPr>
          <a:xfrm>
            <a:off x="5519591" y="10421098"/>
            <a:ext cx="9064917" cy="523220"/>
          </a:xfrm>
          <a:prstGeom prst="rect">
            <a:avLst/>
          </a:prstGeom>
          <a:noFill/>
        </p:spPr>
        <p:txBody>
          <a:bodyPr wrap="none" rtlCol="0">
            <a:spAutoFit/>
          </a:bodyPr>
          <a:lstStyle/>
          <a:p>
            <a:r>
              <a:rPr lang="en-US" sz="2800" dirty="0" smtClean="0">
                <a:solidFill>
                  <a:schemeClr val="accent4"/>
                </a:solidFill>
              </a:rPr>
              <a:t>Graphic </a:t>
            </a:r>
            <a:r>
              <a:rPr lang="en-US" sz="2800" dirty="0">
                <a:solidFill>
                  <a:schemeClr val="accent4"/>
                </a:solidFill>
              </a:rPr>
              <a:t>by </a:t>
            </a:r>
            <a:r>
              <a:rPr lang="en-US" sz="2800" dirty="0" smtClean="0">
                <a:solidFill>
                  <a:schemeClr val="accent4"/>
                </a:solidFill>
              </a:rPr>
              <a:t>Rich Douglas, @</a:t>
            </a:r>
            <a:r>
              <a:rPr lang="en-US" sz="2800" dirty="0" err="1" smtClean="0">
                <a:solidFill>
                  <a:schemeClr val="accent4"/>
                </a:solidFill>
              </a:rPr>
              <a:t>sqlrich</a:t>
            </a:r>
            <a:r>
              <a:rPr lang="en-US" sz="2800" dirty="0" smtClean="0">
                <a:solidFill>
                  <a:schemeClr val="accent4"/>
                </a:solidFill>
              </a:rPr>
              <a:t>, rdouglas@sentryone.com</a:t>
            </a:r>
            <a:endParaRPr lang="en-US" sz="2800" dirty="0">
              <a:solidFill>
                <a:schemeClr val="accent4"/>
              </a:solidFill>
            </a:endParaRPr>
          </a:p>
        </p:txBody>
      </p:sp>
    </p:spTree>
    <p:extLst>
      <p:ext uri="{BB962C8B-B14F-4D97-AF65-F5344CB8AC3E}">
        <p14:creationId xmlns:p14="http://schemas.microsoft.com/office/powerpoint/2010/main" val="737870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
                                            <p:txEl>
                                              <p:pRg st="0" end="0"/>
                                            </p:txEl>
                                          </p:spTgt>
                                        </p:tgtEl>
                                        <p:attrNameLst>
                                          <p:attrName>style.visibility</p:attrName>
                                        </p:attrNameLst>
                                      </p:cBhvr>
                                      <p:to>
                                        <p:strVal val="visible"/>
                                      </p:to>
                                    </p:set>
                                    <p:animEffect transition="in" filter="fade">
                                      <p:cBhvr>
                                        <p:cTn id="7" dur="500"/>
                                        <p:tgtEl>
                                          <p:spTgt spid="6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7"/>
                                        </p:tgtEl>
                                        <p:attrNameLst>
                                          <p:attrName>style.visibility</p:attrName>
                                        </p:attrNameLst>
                                      </p:cBhvr>
                                      <p:to>
                                        <p:strVal val="visible"/>
                                      </p:to>
                                    </p:set>
                                    <p:animEffect transition="in" filter="fade">
                                      <p:cBhvr>
                                        <p:cTn id="10" dur="500"/>
                                        <p:tgtEl>
                                          <p:spTgt spid="87"/>
                                        </p:tgtEl>
                                      </p:cBhvr>
                                    </p:animEffect>
                                  </p:childTnLst>
                                </p:cTn>
                              </p:par>
                              <p:par>
                                <p:cTn id="11" presetID="10" presetClass="entr" presetSubtype="0" fill="hold" nodeType="withEffect">
                                  <p:stCondLst>
                                    <p:cond delay="0"/>
                                  </p:stCondLst>
                                  <p:childTnLst>
                                    <p:set>
                                      <p:cBhvr>
                                        <p:cTn id="12" dur="1" fill="hold">
                                          <p:stCondLst>
                                            <p:cond delay="0"/>
                                          </p:stCondLst>
                                        </p:cTn>
                                        <p:tgtEl>
                                          <p:spTgt spid="84">
                                            <p:txEl>
                                              <p:pRg st="0" end="0"/>
                                            </p:txEl>
                                          </p:spTgt>
                                        </p:tgtEl>
                                        <p:attrNameLst>
                                          <p:attrName>style.visibility</p:attrName>
                                        </p:attrNameLst>
                                      </p:cBhvr>
                                      <p:to>
                                        <p:strVal val="visible"/>
                                      </p:to>
                                    </p:set>
                                    <p:animEffect transition="in" filter="fade">
                                      <p:cBhvr>
                                        <p:cTn id="13" dur="500"/>
                                        <p:tgtEl>
                                          <p:spTgt spid="84">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4">
                                            <p:txEl>
                                              <p:pRg st="3" end="3"/>
                                            </p:txEl>
                                          </p:spTgt>
                                        </p:tgtEl>
                                        <p:attrNameLst>
                                          <p:attrName>style.visibility</p:attrName>
                                        </p:attrNameLst>
                                      </p:cBhvr>
                                      <p:to>
                                        <p:strVal val="visible"/>
                                      </p:to>
                                    </p:set>
                                    <p:animEffect transition="in" filter="fade">
                                      <p:cBhvr>
                                        <p:cTn id="16" dur="500"/>
                                        <p:tgtEl>
                                          <p:spTgt spid="8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9"/>
                                        </p:tgtEl>
                                        <p:attrNameLst>
                                          <p:attrName>style.visibility</p:attrName>
                                        </p:attrNameLst>
                                      </p:cBhvr>
                                      <p:to>
                                        <p:strVal val="visible"/>
                                      </p:to>
                                    </p:set>
                                    <p:animEffect transition="in" filter="fade">
                                      <p:cBhvr>
                                        <p:cTn id="19" dur="500"/>
                                        <p:tgtEl>
                                          <p:spTgt spid="8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8"/>
                                        </p:tgtEl>
                                        <p:attrNameLst>
                                          <p:attrName>style.visibility</p:attrName>
                                        </p:attrNameLst>
                                      </p:cBhvr>
                                      <p:to>
                                        <p:strVal val="visible"/>
                                      </p:to>
                                    </p:set>
                                    <p:animEffect transition="in" filter="fade">
                                      <p:cBhvr>
                                        <p:cTn id="24" dur="500"/>
                                        <p:tgtEl>
                                          <p:spTgt spid="6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fade">
                                      <p:cBhvr>
                                        <p:cTn id="27" dur="500"/>
                                        <p:tgtEl>
                                          <p:spTgt spid="6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500"/>
                                        <p:tgtEl>
                                          <p:spTgt spid="7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2"/>
                                        </p:tgtEl>
                                        <p:attrNameLst>
                                          <p:attrName>style.visibility</p:attrName>
                                        </p:attrNameLst>
                                      </p:cBhvr>
                                      <p:to>
                                        <p:strVal val="visible"/>
                                      </p:to>
                                    </p:set>
                                    <p:animEffect transition="in" filter="fade">
                                      <p:cBhvr>
                                        <p:cTn id="35" dur="500"/>
                                        <p:tgtEl>
                                          <p:spTgt spid="7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2"/>
                                        </p:tgtEl>
                                        <p:attrNameLst>
                                          <p:attrName>style.visibility</p:attrName>
                                        </p:attrNameLst>
                                      </p:cBhvr>
                                      <p:to>
                                        <p:strVal val="visible"/>
                                      </p:to>
                                    </p:set>
                                    <p:animEffect transition="in" filter="fade">
                                      <p:cBhvr>
                                        <p:cTn id="40" dur="500"/>
                                        <p:tgtEl>
                                          <p:spTgt spid="82"/>
                                        </p:tgtEl>
                                      </p:cBhvr>
                                    </p:animEffect>
                                  </p:childTnLst>
                                </p:cTn>
                              </p:par>
                              <p:par>
                                <p:cTn id="41" presetID="10" presetClass="entr" presetSubtype="0" fill="hold" nodeType="withEffect">
                                  <p:stCondLst>
                                    <p:cond delay="0"/>
                                  </p:stCondLst>
                                  <p:childTnLst>
                                    <p:set>
                                      <p:cBhvr>
                                        <p:cTn id="42" dur="1" fill="hold">
                                          <p:stCondLst>
                                            <p:cond delay="0"/>
                                          </p:stCondLst>
                                        </p:cTn>
                                        <p:tgtEl>
                                          <p:spTgt spid="75">
                                            <p:txEl>
                                              <p:pRg st="0" end="0"/>
                                            </p:txEl>
                                          </p:spTgt>
                                        </p:tgtEl>
                                        <p:attrNameLst>
                                          <p:attrName>style.visibility</p:attrName>
                                        </p:attrNameLst>
                                      </p:cBhvr>
                                      <p:to>
                                        <p:strVal val="visible"/>
                                      </p:to>
                                    </p:set>
                                    <p:animEffect transition="in" filter="fade">
                                      <p:cBhvr>
                                        <p:cTn id="43" dur="500"/>
                                        <p:tgtEl>
                                          <p:spTgt spid="75">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80"/>
                                        </p:tgtEl>
                                        <p:attrNameLst>
                                          <p:attrName>style.visibility</p:attrName>
                                        </p:attrNameLst>
                                      </p:cBhvr>
                                      <p:to>
                                        <p:strVal val="visible"/>
                                      </p:to>
                                    </p:set>
                                    <p:animEffect transition="in" filter="fade">
                                      <p:cBhvr>
                                        <p:cTn id="48" dur="500"/>
                                        <p:tgtEl>
                                          <p:spTgt spid="8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1"/>
                                        </p:tgtEl>
                                        <p:attrNameLst>
                                          <p:attrName>style.visibility</p:attrName>
                                        </p:attrNameLst>
                                      </p:cBhvr>
                                      <p:to>
                                        <p:strVal val="visible"/>
                                      </p:to>
                                    </p:set>
                                    <p:animEffect transition="in" filter="fade">
                                      <p:cBhvr>
                                        <p:cTn id="51" dur="500"/>
                                        <p:tgtEl>
                                          <p:spTgt spid="81"/>
                                        </p:tgtEl>
                                      </p:cBhvr>
                                    </p:animEffect>
                                  </p:childTnLst>
                                  <p:subTnLst>
                                    <p:set>
                                      <p:cBhvr override="childStyle">
                                        <p:cTn dur="1" fill="hold" display="0" masterRel="nextClick" afterEffect="1"/>
                                        <p:tgtEl>
                                          <p:spTgt spid="81"/>
                                        </p:tgtEl>
                                        <p:attrNameLst>
                                          <p:attrName>style.visibility</p:attrName>
                                        </p:attrNameLst>
                                      </p:cBhvr>
                                      <p:to>
                                        <p:strVal val="hidden"/>
                                      </p:to>
                                    </p:set>
                                  </p:sub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77"/>
                                        </p:tgtEl>
                                        <p:attrNameLst>
                                          <p:attrName>style.visibility</p:attrName>
                                        </p:attrNameLst>
                                      </p:cBhvr>
                                      <p:to>
                                        <p:strVal val="visible"/>
                                      </p:to>
                                    </p:set>
                                    <p:animEffect transition="in" filter="fade">
                                      <p:cBhvr>
                                        <p:cTn id="56" dur="500"/>
                                        <p:tgtEl>
                                          <p:spTgt spid="7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8"/>
                                        </p:tgtEl>
                                        <p:attrNameLst>
                                          <p:attrName>style.visibility</p:attrName>
                                        </p:attrNameLst>
                                      </p:cBhvr>
                                      <p:to>
                                        <p:strVal val="visible"/>
                                      </p:to>
                                    </p:set>
                                    <p:animEffect transition="in" filter="fade">
                                      <p:cBhvr>
                                        <p:cTn id="59"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9" grpId="0"/>
      <p:bldP spid="71" grpId="0"/>
      <p:bldP spid="72" grpId="0"/>
      <p:bldP spid="77" grpId="0"/>
      <p:bldP spid="78" grpId="0"/>
      <p:bldP spid="80" grpId="0"/>
      <p:bldP spid="81" grpId="0"/>
      <p:bldP spid="8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Heaps Versus Clustered</a:t>
            </a:r>
            <a:endParaRPr lang="en-US" dirty="0"/>
          </a:p>
        </p:txBody>
      </p:sp>
      <p:sp>
        <p:nvSpPr>
          <p:cNvPr id="6" name="AutoShape 4"/>
          <p:cNvSpPr>
            <a:spLocks noChangeArrowheads="1"/>
          </p:cNvSpPr>
          <p:nvPr/>
        </p:nvSpPr>
        <p:spPr bwMode="auto">
          <a:xfrm>
            <a:off x="10643992" y="8362696"/>
            <a:ext cx="887408" cy="1183212"/>
          </a:xfrm>
          <a:prstGeom prst="foldedCorner">
            <a:avLst>
              <a:gd name="adj" fmla="val 12500"/>
            </a:avLst>
          </a:prstGeom>
          <a:solidFill>
            <a:schemeClr val="accent1"/>
          </a:solidFill>
          <a:ln w="9525">
            <a:solidFill>
              <a:schemeClr val="tx1"/>
            </a:solidFill>
            <a:round/>
            <a:headEnd/>
            <a:tailEnd/>
          </a:ln>
          <a:effectLst/>
        </p:spPr>
        <p:txBody>
          <a:bodyPr wrap="none" anchor="ctr"/>
          <a:lstStyle/>
          <a:p>
            <a:pPr defTabSz="1507846">
              <a:defRPr/>
            </a:pPr>
            <a:endParaRPr lang="en-US" sz="2968" kern="0">
              <a:solidFill>
                <a:sysClr val="windowText" lastClr="000000"/>
              </a:solidFill>
            </a:endParaRPr>
          </a:p>
        </p:txBody>
      </p:sp>
      <p:sp>
        <p:nvSpPr>
          <p:cNvPr id="7" name="AutoShape 5"/>
          <p:cNvSpPr>
            <a:spLocks noChangeArrowheads="1"/>
          </p:cNvSpPr>
          <p:nvPr/>
        </p:nvSpPr>
        <p:spPr bwMode="auto">
          <a:xfrm>
            <a:off x="11680610" y="8362696"/>
            <a:ext cx="887408" cy="1183212"/>
          </a:xfrm>
          <a:prstGeom prst="foldedCorner">
            <a:avLst>
              <a:gd name="adj" fmla="val 12500"/>
            </a:avLst>
          </a:prstGeom>
          <a:solidFill>
            <a:schemeClr val="accent1"/>
          </a:solidFill>
          <a:ln w="9525">
            <a:solidFill>
              <a:schemeClr val="tx1"/>
            </a:solidFill>
            <a:round/>
            <a:headEnd/>
            <a:tailEnd/>
          </a:ln>
          <a:effectLst/>
        </p:spPr>
        <p:txBody>
          <a:bodyPr wrap="none" anchor="ctr"/>
          <a:lstStyle/>
          <a:p>
            <a:pPr defTabSz="1507846">
              <a:defRPr/>
            </a:pPr>
            <a:endParaRPr lang="en-US" sz="2968" kern="0">
              <a:solidFill>
                <a:sysClr val="windowText" lastClr="000000"/>
              </a:solidFill>
            </a:endParaRPr>
          </a:p>
        </p:txBody>
      </p:sp>
      <p:sp>
        <p:nvSpPr>
          <p:cNvPr id="8" name="AutoShape 6"/>
          <p:cNvSpPr>
            <a:spLocks noChangeArrowheads="1"/>
          </p:cNvSpPr>
          <p:nvPr/>
        </p:nvSpPr>
        <p:spPr bwMode="auto">
          <a:xfrm>
            <a:off x="12714601" y="8362696"/>
            <a:ext cx="890025" cy="1183212"/>
          </a:xfrm>
          <a:prstGeom prst="foldedCorner">
            <a:avLst>
              <a:gd name="adj" fmla="val 12500"/>
            </a:avLst>
          </a:prstGeom>
          <a:solidFill>
            <a:schemeClr val="accent1"/>
          </a:solidFill>
          <a:ln w="9525">
            <a:solidFill>
              <a:schemeClr val="tx1"/>
            </a:solidFill>
            <a:round/>
            <a:headEnd/>
            <a:tailEnd/>
          </a:ln>
          <a:effectLst/>
        </p:spPr>
        <p:txBody>
          <a:bodyPr wrap="none" anchor="ctr"/>
          <a:lstStyle/>
          <a:p>
            <a:pPr defTabSz="1507846">
              <a:defRPr/>
            </a:pPr>
            <a:endParaRPr lang="en-US" sz="2968" kern="0">
              <a:solidFill>
                <a:sysClr val="windowText" lastClr="000000"/>
              </a:solidFill>
            </a:endParaRPr>
          </a:p>
        </p:txBody>
      </p:sp>
      <p:sp>
        <p:nvSpPr>
          <p:cNvPr id="9" name="AutoShape 7"/>
          <p:cNvSpPr>
            <a:spLocks noChangeArrowheads="1"/>
          </p:cNvSpPr>
          <p:nvPr/>
        </p:nvSpPr>
        <p:spPr bwMode="auto">
          <a:xfrm>
            <a:off x="14342824" y="8362696"/>
            <a:ext cx="890025" cy="1183212"/>
          </a:xfrm>
          <a:prstGeom prst="foldedCorner">
            <a:avLst>
              <a:gd name="adj" fmla="val 12500"/>
            </a:avLst>
          </a:prstGeom>
          <a:solidFill>
            <a:schemeClr val="accent1"/>
          </a:solidFill>
          <a:ln w="9525">
            <a:solidFill>
              <a:schemeClr val="tx1"/>
            </a:solidFill>
            <a:round/>
            <a:headEnd/>
            <a:tailEnd/>
          </a:ln>
          <a:effectLst/>
        </p:spPr>
        <p:txBody>
          <a:bodyPr wrap="none" anchor="ctr"/>
          <a:lstStyle/>
          <a:p>
            <a:pPr defTabSz="1507846">
              <a:defRPr/>
            </a:pPr>
            <a:endParaRPr lang="en-US" sz="2968" kern="0">
              <a:solidFill>
                <a:sysClr val="windowText" lastClr="000000"/>
              </a:solidFill>
            </a:endParaRPr>
          </a:p>
        </p:txBody>
      </p:sp>
      <p:sp>
        <p:nvSpPr>
          <p:cNvPr id="10" name="AutoShape 8"/>
          <p:cNvSpPr>
            <a:spLocks noChangeArrowheads="1"/>
          </p:cNvSpPr>
          <p:nvPr/>
        </p:nvSpPr>
        <p:spPr bwMode="auto">
          <a:xfrm>
            <a:off x="15379441" y="8362696"/>
            <a:ext cx="887407" cy="1183212"/>
          </a:xfrm>
          <a:prstGeom prst="foldedCorner">
            <a:avLst>
              <a:gd name="adj" fmla="val 12500"/>
            </a:avLst>
          </a:prstGeom>
          <a:solidFill>
            <a:schemeClr val="accent1"/>
          </a:solidFill>
          <a:ln w="9525">
            <a:solidFill>
              <a:schemeClr val="tx1"/>
            </a:solidFill>
            <a:round/>
            <a:headEnd/>
            <a:tailEnd/>
          </a:ln>
          <a:effectLst/>
        </p:spPr>
        <p:txBody>
          <a:bodyPr wrap="none" anchor="ctr"/>
          <a:lstStyle/>
          <a:p>
            <a:pPr defTabSz="1507846">
              <a:defRPr/>
            </a:pPr>
            <a:endParaRPr lang="en-US" sz="2968" kern="0">
              <a:solidFill>
                <a:sysClr val="windowText" lastClr="000000"/>
              </a:solidFill>
            </a:endParaRPr>
          </a:p>
        </p:txBody>
      </p:sp>
      <p:sp>
        <p:nvSpPr>
          <p:cNvPr id="11" name="AutoShape 9"/>
          <p:cNvSpPr>
            <a:spLocks noChangeArrowheads="1"/>
          </p:cNvSpPr>
          <p:nvPr/>
        </p:nvSpPr>
        <p:spPr bwMode="auto">
          <a:xfrm>
            <a:off x="16416059" y="8362696"/>
            <a:ext cx="887407" cy="1183212"/>
          </a:xfrm>
          <a:prstGeom prst="foldedCorner">
            <a:avLst>
              <a:gd name="adj" fmla="val 12500"/>
            </a:avLst>
          </a:prstGeom>
          <a:solidFill>
            <a:schemeClr val="accent1"/>
          </a:solidFill>
          <a:ln w="9525">
            <a:solidFill>
              <a:schemeClr val="tx1"/>
            </a:solidFill>
            <a:round/>
            <a:headEnd/>
            <a:tailEnd/>
          </a:ln>
          <a:effectLst/>
        </p:spPr>
        <p:txBody>
          <a:bodyPr wrap="none" anchor="ctr"/>
          <a:lstStyle/>
          <a:p>
            <a:pPr defTabSz="1507846">
              <a:defRPr/>
            </a:pPr>
            <a:endParaRPr lang="en-US" sz="2968" kern="0">
              <a:solidFill>
                <a:sysClr val="windowText" lastClr="000000"/>
              </a:solidFill>
            </a:endParaRPr>
          </a:p>
        </p:txBody>
      </p:sp>
      <p:sp>
        <p:nvSpPr>
          <p:cNvPr id="12" name="Line 10"/>
          <p:cNvSpPr>
            <a:spLocks noChangeShapeType="1"/>
          </p:cNvSpPr>
          <p:nvPr/>
        </p:nvSpPr>
        <p:spPr bwMode="auto">
          <a:xfrm>
            <a:off x="11486889" y="8362690"/>
            <a:ext cx="219889" cy="0"/>
          </a:xfrm>
          <a:prstGeom prst="line">
            <a:avLst/>
          </a:prstGeom>
          <a:noFill/>
          <a:ln w="9525">
            <a:solidFill>
              <a:schemeClr val="tx1"/>
            </a:solidFill>
            <a:round/>
            <a:headEnd type="triangle" w="sm" len="med"/>
            <a:tailEnd type="triangle" w="sm" len="med"/>
          </a:ln>
          <a:effectLst/>
        </p:spPr>
        <p:txBody>
          <a:bodyPr/>
          <a:lstStyle/>
          <a:p>
            <a:pPr defTabSz="1507846">
              <a:defRPr/>
            </a:pPr>
            <a:endParaRPr lang="en-US" sz="2968" kern="0">
              <a:solidFill>
                <a:sysClr val="windowText" lastClr="000000"/>
              </a:solidFill>
            </a:endParaRPr>
          </a:p>
        </p:txBody>
      </p:sp>
      <p:sp>
        <p:nvSpPr>
          <p:cNvPr id="13" name="Line 12"/>
          <p:cNvSpPr>
            <a:spLocks noChangeShapeType="1"/>
          </p:cNvSpPr>
          <p:nvPr/>
        </p:nvSpPr>
        <p:spPr bwMode="auto">
          <a:xfrm>
            <a:off x="12531370" y="8362690"/>
            <a:ext cx="222505" cy="0"/>
          </a:xfrm>
          <a:prstGeom prst="line">
            <a:avLst/>
          </a:prstGeom>
          <a:noFill/>
          <a:ln w="9525">
            <a:solidFill>
              <a:schemeClr val="tx1"/>
            </a:solidFill>
            <a:round/>
            <a:headEnd type="triangle" w="sm" len="med"/>
            <a:tailEnd type="triangle" w="sm" len="med"/>
          </a:ln>
          <a:effectLst/>
        </p:spPr>
        <p:txBody>
          <a:bodyPr/>
          <a:lstStyle/>
          <a:p>
            <a:pPr defTabSz="1507846">
              <a:defRPr/>
            </a:pPr>
            <a:endParaRPr lang="en-US" sz="2968" kern="0">
              <a:solidFill>
                <a:sysClr val="windowText" lastClr="000000"/>
              </a:solidFill>
            </a:endParaRPr>
          </a:p>
        </p:txBody>
      </p:sp>
      <p:sp>
        <p:nvSpPr>
          <p:cNvPr id="14" name="Line 13"/>
          <p:cNvSpPr>
            <a:spLocks noChangeShapeType="1"/>
          </p:cNvSpPr>
          <p:nvPr/>
        </p:nvSpPr>
        <p:spPr bwMode="auto">
          <a:xfrm>
            <a:off x="15193583" y="8362690"/>
            <a:ext cx="222507" cy="0"/>
          </a:xfrm>
          <a:prstGeom prst="line">
            <a:avLst/>
          </a:prstGeom>
          <a:noFill/>
          <a:ln w="9525">
            <a:solidFill>
              <a:schemeClr val="tx1"/>
            </a:solidFill>
            <a:round/>
            <a:headEnd type="triangle" w="sm" len="med"/>
            <a:tailEnd type="triangle" w="sm" len="med"/>
          </a:ln>
          <a:effectLst/>
        </p:spPr>
        <p:txBody>
          <a:bodyPr/>
          <a:lstStyle/>
          <a:p>
            <a:pPr defTabSz="1507846">
              <a:defRPr/>
            </a:pPr>
            <a:endParaRPr lang="en-US" sz="2968" kern="0">
              <a:solidFill>
                <a:sysClr val="windowText" lastClr="000000"/>
              </a:solidFill>
            </a:endParaRPr>
          </a:p>
        </p:txBody>
      </p:sp>
      <p:sp>
        <p:nvSpPr>
          <p:cNvPr id="15" name="Line 14"/>
          <p:cNvSpPr>
            <a:spLocks noChangeShapeType="1"/>
          </p:cNvSpPr>
          <p:nvPr/>
        </p:nvSpPr>
        <p:spPr bwMode="auto">
          <a:xfrm>
            <a:off x="16230200" y="8362690"/>
            <a:ext cx="222507" cy="0"/>
          </a:xfrm>
          <a:prstGeom prst="line">
            <a:avLst/>
          </a:prstGeom>
          <a:noFill/>
          <a:ln w="9525">
            <a:solidFill>
              <a:schemeClr val="tx1"/>
            </a:solidFill>
            <a:round/>
            <a:headEnd type="triangle" w="sm" len="med"/>
            <a:tailEnd type="triangle" w="sm" len="med"/>
          </a:ln>
          <a:effectLst/>
        </p:spPr>
        <p:txBody>
          <a:bodyPr/>
          <a:lstStyle/>
          <a:p>
            <a:pPr defTabSz="1507846">
              <a:defRPr/>
            </a:pPr>
            <a:endParaRPr lang="en-US" sz="2968" kern="0">
              <a:solidFill>
                <a:sysClr val="windowText" lastClr="000000"/>
              </a:solidFill>
            </a:endParaRPr>
          </a:p>
        </p:txBody>
      </p:sp>
      <p:sp>
        <p:nvSpPr>
          <p:cNvPr id="16" name="AutoShape 15"/>
          <p:cNvSpPr>
            <a:spLocks noChangeArrowheads="1"/>
          </p:cNvSpPr>
          <p:nvPr/>
        </p:nvSpPr>
        <p:spPr bwMode="auto">
          <a:xfrm>
            <a:off x="17452677" y="8362696"/>
            <a:ext cx="887407" cy="1183212"/>
          </a:xfrm>
          <a:prstGeom prst="foldedCorner">
            <a:avLst>
              <a:gd name="adj" fmla="val 12500"/>
            </a:avLst>
          </a:prstGeom>
          <a:solidFill>
            <a:schemeClr val="accent1"/>
          </a:solidFill>
          <a:ln w="9525">
            <a:solidFill>
              <a:schemeClr val="tx1"/>
            </a:solidFill>
            <a:round/>
            <a:headEnd/>
            <a:tailEnd/>
          </a:ln>
          <a:effectLst/>
        </p:spPr>
        <p:txBody>
          <a:bodyPr wrap="none" anchor="ctr"/>
          <a:lstStyle/>
          <a:p>
            <a:pPr defTabSz="1507846">
              <a:defRPr/>
            </a:pPr>
            <a:endParaRPr lang="en-US" sz="2968" kern="0">
              <a:solidFill>
                <a:sysClr val="windowText" lastClr="000000"/>
              </a:solidFill>
            </a:endParaRPr>
          </a:p>
        </p:txBody>
      </p:sp>
      <p:sp>
        <p:nvSpPr>
          <p:cNvPr id="17" name="Line 16"/>
          <p:cNvSpPr>
            <a:spLocks noChangeShapeType="1"/>
          </p:cNvSpPr>
          <p:nvPr/>
        </p:nvSpPr>
        <p:spPr bwMode="auto">
          <a:xfrm>
            <a:off x="17266818" y="8362690"/>
            <a:ext cx="222507" cy="0"/>
          </a:xfrm>
          <a:prstGeom prst="line">
            <a:avLst/>
          </a:prstGeom>
          <a:noFill/>
          <a:ln w="9525">
            <a:solidFill>
              <a:schemeClr val="tx1"/>
            </a:solidFill>
            <a:round/>
            <a:headEnd type="triangle" w="sm" len="med"/>
            <a:tailEnd type="triangle" w="sm" len="med"/>
          </a:ln>
          <a:effectLst/>
        </p:spPr>
        <p:txBody>
          <a:bodyPr/>
          <a:lstStyle/>
          <a:p>
            <a:pPr defTabSz="1507846">
              <a:defRPr/>
            </a:pPr>
            <a:endParaRPr lang="en-US" sz="2968" kern="0">
              <a:solidFill>
                <a:sysClr val="windowText" lastClr="000000"/>
              </a:solidFill>
            </a:endParaRPr>
          </a:p>
        </p:txBody>
      </p:sp>
      <p:sp>
        <p:nvSpPr>
          <p:cNvPr id="18" name="AutoShape 17"/>
          <p:cNvSpPr>
            <a:spLocks noChangeArrowheads="1"/>
          </p:cNvSpPr>
          <p:nvPr/>
        </p:nvSpPr>
        <p:spPr bwMode="auto">
          <a:xfrm>
            <a:off x="9607374" y="8362696"/>
            <a:ext cx="887408" cy="1183212"/>
          </a:xfrm>
          <a:prstGeom prst="foldedCorner">
            <a:avLst>
              <a:gd name="adj" fmla="val 12500"/>
            </a:avLst>
          </a:prstGeom>
          <a:solidFill>
            <a:schemeClr val="accent1"/>
          </a:solidFill>
          <a:ln w="9525">
            <a:solidFill>
              <a:schemeClr val="tx1"/>
            </a:solidFill>
            <a:round/>
            <a:headEnd/>
            <a:tailEnd/>
          </a:ln>
          <a:effectLst/>
        </p:spPr>
        <p:txBody>
          <a:bodyPr wrap="none" anchor="ctr"/>
          <a:lstStyle/>
          <a:p>
            <a:pPr defTabSz="1507846">
              <a:defRPr/>
            </a:pPr>
            <a:endParaRPr lang="en-US" sz="2968" kern="0">
              <a:solidFill>
                <a:sysClr val="windowText" lastClr="000000"/>
              </a:solidFill>
            </a:endParaRPr>
          </a:p>
        </p:txBody>
      </p:sp>
      <p:sp>
        <p:nvSpPr>
          <p:cNvPr id="19" name="Line 18"/>
          <p:cNvSpPr>
            <a:spLocks noChangeShapeType="1"/>
          </p:cNvSpPr>
          <p:nvPr/>
        </p:nvSpPr>
        <p:spPr bwMode="auto">
          <a:xfrm>
            <a:off x="10450271" y="8362690"/>
            <a:ext cx="219889" cy="0"/>
          </a:xfrm>
          <a:prstGeom prst="line">
            <a:avLst/>
          </a:prstGeom>
          <a:noFill/>
          <a:ln w="9525">
            <a:solidFill>
              <a:schemeClr val="tx1"/>
            </a:solidFill>
            <a:round/>
            <a:headEnd type="triangle" w="sm" len="med"/>
            <a:tailEnd type="triangle" w="sm" len="med"/>
          </a:ln>
          <a:effectLst/>
        </p:spPr>
        <p:txBody>
          <a:bodyPr/>
          <a:lstStyle/>
          <a:p>
            <a:pPr defTabSz="1507846">
              <a:defRPr/>
            </a:pPr>
            <a:endParaRPr lang="en-US" sz="2968" kern="0">
              <a:solidFill>
                <a:sysClr val="windowText" lastClr="000000"/>
              </a:solidFill>
            </a:endParaRPr>
          </a:p>
        </p:txBody>
      </p:sp>
      <p:sp>
        <p:nvSpPr>
          <p:cNvPr id="20" name="Line 19"/>
          <p:cNvSpPr>
            <a:spLocks noChangeShapeType="1"/>
          </p:cNvSpPr>
          <p:nvPr/>
        </p:nvSpPr>
        <p:spPr bwMode="auto">
          <a:xfrm>
            <a:off x="12837633" y="6781588"/>
            <a:ext cx="222507" cy="0"/>
          </a:xfrm>
          <a:prstGeom prst="line">
            <a:avLst/>
          </a:prstGeom>
          <a:noFill/>
          <a:ln w="9525">
            <a:solidFill>
              <a:schemeClr val="tx1"/>
            </a:solidFill>
            <a:round/>
            <a:headEnd type="triangle" w="sm" len="med"/>
            <a:tailEnd type="triangle" w="sm" len="med"/>
          </a:ln>
          <a:effectLst/>
        </p:spPr>
        <p:txBody>
          <a:bodyPr/>
          <a:lstStyle/>
          <a:p>
            <a:pPr defTabSz="1507846">
              <a:defRPr/>
            </a:pPr>
            <a:endParaRPr lang="en-US" sz="2968" kern="0">
              <a:solidFill>
                <a:sysClr val="windowText" lastClr="000000"/>
              </a:solidFill>
            </a:endParaRPr>
          </a:p>
        </p:txBody>
      </p:sp>
      <p:sp>
        <p:nvSpPr>
          <p:cNvPr id="21" name="Line 20"/>
          <p:cNvSpPr>
            <a:spLocks noChangeShapeType="1"/>
          </p:cNvSpPr>
          <p:nvPr/>
        </p:nvSpPr>
        <p:spPr bwMode="auto">
          <a:xfrm>
            <a:off x="14887319" y="6781588"/>
            <a:ext cx="222505" cy="0"/>
          </a:xfrm>
          <a:prstGeom prst="line">
            <a:avLst/>
          </a:prstGeom>
          <a:noFill/>
          <a:ln w="9525">
            <a:solidFill>
              <a:schemeClr val="tx1"/>
            </a:solidFill>
            <a:round/>
            <a:headEnd type="triangle" w="sm" len="med"/>
            <a:tailEnd type="triangle" w="sm" len="med"/>
          </a:ln>
          <a:effectLst/>
        </p:spPr>
        <p:txBody>
          <a:bodyPr/>
          <a:lstStyle/>
          <a:p>
            <a:pPr defTabSz="1507846">
              <a:defRPr/>
            </a:pPr>
            <a:endParaRPr lang="en-US" sz="2968" kern="0">
              <a:solidFill>
                <a:sysClr val="windowText" lastClr="000000"/>
              </a:solidFill>
            </a:endParaRPr>
          </a:p>
        </p:txBody>
      </p:sp>
      <p:sp>
        <p:nvSpPr>
          <p:cNvPr id="22" name="Line 21"/>
          <p:cNvSpPr>
            <a:spLocks noChangeShapeType="1"/>
          </p:cNvSpPr>
          <p:nvPr/>
        </p:nvSpPr>
        <p:spPr bwMode="auto">
          <a:xfrm>
            <a:off x="13845466" y="6781588"/>
            <a:ext cx="222505" cy="0"/>
          </a:xfrm>
          <a:prstGeom prst="line">
            <a:avLst/>
          </a:prstGeom>
          <a:noFill/>
          <a:ln w="9525">
            <a:solidFill>
              <a:schemeClr val="tx1"/>
            </a:solidFill>
            <a:round/>
            <a:headEnd type="triangle" w="sm" len="med"/>
            <a:tailEnd type="triangle" w="sm" len="med"/>
          </a:ln>
          <a:effectLst/>
        </p:spPr>
        <p:txBody>
          <a:bodyPr/>
          <a:lstStyle/>
          <a:p>
            <a:pPr defTabSz="1507846">
              <a:defRPr/>
            </a:pPr>
            <a:endParaRPr lang="en-US" sz="2968" kern="0">
              <a:solidFill>
                <a:sysClr val="windowText" lastClr="000000"/>
              </a:solidFill>
            </a:endParaRPr>
          </a:p>
        </p:txBody>
      </p:sp>
      <p:sp>
        <p:nvSpPr>
          <p:cNvPr id="23" name="Line 22"/>
          <p:cNvSpPr>
            <a:spLocks noChangeShapeType="1"/>
          </p:cNvSpPr>
          <p:nvPr/>
        </p:nvSpPr>
        <p:spPr bwMode="auto">
          <a:xfrm flipH="1">
            <a:off x="10015730" y="7032889"/>
            <a:ext cx="2010410" cy="1382157"/>
          </a:xfrm>
          <a:prstGeom prst="line">
            <a:avLst/>
          </a:prstGeom>
          <a:noFill/>
          <a:ln w="19050">
            <a:solidFill>
              <a:schemeClr val="tx1"/>
            </a:solidFill>
            <a:round/>
            <a:headEnd/>
            <a:tailEnd type="triangle" w="med" len="sm"/>
          </a:ln>
          <a:effectLst/>
        </p:spPr>
        <p:txBody>
          <a:bodyPr/>
          <a:lstStyle/>
          <a:p>
            <a:pPr defTabSz="1507846">
              <a:defRPr/>
            </a:pPr>
            <a:endParaRPr lang="en-US" sz="2968" kern="0">
              <a:solidFill>
                <a:sysClr val="windowText" lastClr="000000"/>
              </a:solidFill>
            </a:endParaRPr>
          </a:p>
        </p:txBody>
      </p:sp>
      <p:sp>
        <p:nvSpPr>
          <p:cNvPr id="24" name="Line 23"/>
          <p:cNvSpPr>
            <a:spLocks noChangeShapeType="1"/>
          </p:cNvSpPr>
          <p:nvPr/>
        </p:nvSpPr>
        <p:spPr bwMode="auto">
          <a:xfrm flipH="1">
            <a:off x="11020935" y="7409841"/>
            <a:ext cx="1005205" cy="1005205"/>
          </a:xfrm>
          <a:prstGeom prst="line">
            <a:avLst/>
          </a:prstGeom>
          <a:noFill/>
          <a:ln w="19050">
            <a:solidFill>
              <a:schemeClr val="tx1"/>
            </a:solidFill>
            <a:round/>
            <a:headEnd/>
            <a:tailEnd type="triangle" w="med" len="sm"/>
          </a:ln>
          <a:effectLst/>
        </p:spPr>
        <p:txBody>
          <a:bodyPr/>
          <a:lstStyle/>
          <a:p>
            <a:pPr defTabSz="1507846">
              <a:defRPr/>
            </a:pPr>
            <a:endParaRPr lang="en-US" sz="2968" kern="0">
              <a:solidFill>
                <a:sysClr val="windowText" lastClr="000000"/>
              </a:solidFill>
            </a:endParaRPr>
          </a:p>
        </p:txBody>
      </p:sp>
      <p:sp>
        <p:nvSpPr>
          <p:cNvPr id="25" name="Line 24"/>
          <p:cNvSpPr>
            <a:spLocks noChangeShapeType="1"/>
          </p:cNvSpPr>
          <p:nvPr/>
        </p:nvSpPr>
        <p:spPr bwMode="auto">
          <a:xfrm>
            <a:off x="12026140" y="7912444"/>
            <a:ext cx="0" cy="502603"/>
          </a:xfrm>
          <a:prstGeom prst="line">
            <a:avLst/>
          </a:prstGeom>
          <a:noFill/>
          <a:ln w="19050">
            <a:solidFill>
              <a:schemeClr val="tx1"/>
            </a:solidFill>
            <a:round/>
            <a:headEnd/>
            <a:tailEnd type="triangle" w="med" len="sm"/>
          </a:ln>
          <a:effectLst/>
        </p:spPr>
        <p:txBody>
          <a:bodyPr/>
          <a:lstStyle/>
          <a:p>
            <a:pPr defTabSz="1507846">
              <a:defRPr/>
            </a:pPr>
            <a:endParaRPr lang="en-US" sz="2968" kern="0">
              <a:solidFill>
                <a:sysClr val="windowText" lastClr="000000"/>
              </a:solidFill>
            </a:endParaRPr>
          </a:p>
        </p:txBody>
      </p:sp>
      <p:sp>
        <p:nvSpPr>
          <p:cNvPr id="26" name="Line 25"/>
          <p:cNvSpPr>
            <a:spLocks noChangeShapeType="1"/>
          </p:cNvSpPr>
          <p:nvPr/>
        </p:nvSpPr>
        <p:spPr bwMode="auto">
          <a:xfrm>
            <a:off x="12654393" y="7912444"/>
            <a:ext cx="502603" cy="502603"/>
          </a:xfrm>
          <a:prstGeom prst="line">
            <a:avLst/>
          </a:prstGeom>
          <a:noFill/>
          <a:ln w="19050">
            <a:solidFill>
              <a:schemeClr val="tx1"/>
            </a:solidFill>
            <a:round/>
            <a:headEnd/>
            <a:tailEnd type="triangle" w="med" len="sm"/>
          </a:ln>
          <a:effectLst/>
        </p:spPr>
        <p:txBody>
          <a:bodyPr/>
          <a:lstStyle/>
          <a:p>
            <a:pPr defTabSz="1507846">
              <a:defRPr/>
            </a:pPr>
            <a:endParaRPr lang="en-US" sz="2968" kern="0">
              <a:solidFill>
                <a:sysClr val="windowText" lastClr="000000"/>
              </a:solidFill>
            </a:endParaRPr>
          </a:p>
        </p:txBody>
      </p:sp>
      <p:sp>
        <p:nvSpPr>
          <p:cNvPr id="27" name="AutoShape 26"/>
          <p:cNvSpPr>
            <a:spLocks noChangeArrowheads="1"/>
          </p:cNvSpPr>
          <p:nvPr/>
        </p:nvSpPr>
        <p:spPr bwMode="auto">
          <a:xfrm>
            <a:off x="11986875" y="6781591"/>
            <a:ext cx="887407" cy="1183212"/>
          </a:xfrm>
          <a:prstGeom prst="foldedCorner">
            <a:avLst>
              <a:gd name="adj" fmla="val 12500"/>
            </a:avLst>
          </a:prstGeom>
          <a:solidFill>
            <a:schemeClr val="accent1"/>
          </a:solidFill>
          <a:ln w="9525">
            <a:solidFill>
              <a:schemeClr val="tx1"/>
            </a:solidFill>
            <a:round/>
            <a:headEnd/>
            <a:tailEnd/>
          </a:ln>
          <a:effectLst/>
        </p:spPr>
        <p:txBody>
          <a:bodyPr wrap="none" anchor="ctr"/>
          <a:lstStyle/>
          <a:p>
            <a:pPr defTabSz="1507846">
              <a:defRPr/>
            </a:pPr>
            <a:endParaRPr lang="en-US" sz="2968" kern="0">
              <a:solidFill>
                <a:sysClr val="windowText" lastClr="000000"/>
              </a:solidFill>
            </a:endParaRPr>
          </a:p>
        </p:txBody>
      </p:sp>
      <p:sp>
        <p:nvSpPr>
          <p:cNvPr id="28" name="Line 27"/>
          <p:cNvSpPr>
            <a:spLocks noChangeShapeType="1"/>
          </p:cNvSpPr>
          <p:nvPr/>
        </p:nvSpPr>
        <p:spPr bwMode="auto">
          <a:xfrm>
            <a:off x="15876818" y="6907239"/>
            <a:ext cx="1929260" cy="1507808"/>
          </a:xfrm>
          <a:prstGeom prst="line">
            <a:avLst/>
          </a:prstGeom>
          <a:noFill/>
          <a:ln w="19050">
            <a:solidFill>
              <a:schemeClr val="tx1"/>
            </a:solidFill>
            <a:round/>
            <a:headEnd/>
            <a:tailEnd type="triangle" w="med" len="sm"/>
          </a:ln>
          <a:effectLst/>
        </p:spPr>
        <p:txBody>
          <a:bodyPr/>
          <a:lstStyle/>
          <a:p>
            <a:pPr defTabSz="1507846">
              <a:defRPr/>
            </a:pPr>
            <a:endParaRPr lang="en-US" sz="2968" kern="0">
              <a:solidFill>
                <a:sysClr val="windowText" lastClr="000000"/>
              </a:solidFill>
            </a:endParaRPr>
          </a:p>
        </p:txBody>
      </p:sp>
      <p:sp>
        <p:nvSpPr>
          <p:cNvPr id="29" name="Line 28"/>
          <p:cNvSpPr>
            <a:spLocks noChangeShapeType="1"/>
          </p:cNvSpPr>
          <p:nvPr/>
        </p:nvSpPr>
        <p:spPr bwMode="auto">
          <a:xfrm>
            <a:off x="15876809" y="7318224"/>
            <a:ext cx="963321" cy="1096826"/>
          </a:xfrm>
          <a:prstGeom prst="line">
            <a:avLst/>
          </a:prstGeom>
          <a:noFill/>
          <a:ln w="19050">
            <a:solidFill>
              <a:schemeClr val="tx1"/>
            </a:solidFill>
            <a:round/>
            <a:headEnd/>
            <a:tailEnd type="triangle" w="med" len="sm"/>
          </a:ln>
          <a:effectLst/>
        </p:spPr>
        <p:txBody>
          <a:bodyPr/>
          <a:lstStyle/>
          <a:p>
            <a:pPr defTabSz="1507846">
              <a:defRPr/>
            </a:pPr>
            <a:endParaRPr lang="en-US" sz="2968" kern="0">
              <a:solidFill>
                <a:sysClr val="windowText" lastClr="000000"/>
              </a:solidFill>
            </a:endParaRPr>
          </a:p>
        </p:txBody>
      </p:sp>
      <p:sp>
        <p:nvSpPr>
          <p:cNvPr id="30" name="Line 29"/>
          <p:cNvSpPr>
            <a:spLocks noChangeShapeType="1"/>
          </p:cNvSpPr>
          <p:nvPr/>
        </p:nvSpPr>
        <p:spPr bwMode="auto">
          <a:xfrm flipH="1">
            <a:off x="15876809" y="7867948"/>
            <a:ext cx="0" cy="547103"/>
          </a:xfrm>
          <a:prstGeom prst="line">
            <a:avLst/>
          </a:prstGeom>
          <a:noFill/>
          <a:ln w="19050">
            <a:solidFill>
              <a:schemeClr val="tx1"/>
            </a:solidFill>
            <a:round/>
            <a:headEnd/>
            <a:tailEnd type="triangle" w="med" len="sm"/>
          </a:ln>
          <a:effectLst/>
        </p:spPr>
        <p:txBody>
          <a:bodyPr/>
          <a:lstStyle/>
          <a:p>
            <a:pPr defTabSz="1507846">
              <a:defRPr/>
            </a:pPr>
            <a:endParaRPr lang="en-US" sz="2968" kern="0">
              <a:solidFill>
                <a:sysClr val="windowText" lastClr="000000"/>
              </a:solidFill>
            </a:endParaRPr>
          </a:p>
        </p:txBody>
      </p:sp>
      <p:sp>
        <p:nvSpPr>
          <p:cNvPr id="31" name="Line 30"/>
          <p:cNvSpPr>
            <a:spLocks noChangeShapeType="1"/>
          </p:cNvSpPr>
          <p:nvPr/>
        </p:nvSpPr>
        <p:spPr bwMode="auto">
          <a:xfrm flipH="1">
            <a:off x="14790453" y="7867948"/>
            <a:ext cx="481661" cy="547103"/>
          </a:xfrm>
          <a:prstGeom prst="line">
            <a:avLst/>
          </a:prstGeom>
          <a:noFill/>
          <a:ln w="19050">
            <a:solidFill>
              <a:schemeClr val="tx1"/>
            </a:solidFill>
            <a:round/>
            <a:headEnd/>
            <a:tailEnd type="triangle" w="med" len="sm"/>
          </a:ln>
          <a:effectLst/>
        </p:spPr>
        <p:txBody>
          <a:bodyPr/>
          <a:lstStyle/>
          <a:p>
            <a:pPr defTabSz="1507846">
              <a:defRPr/>
            </a:pPr>
            <a:endParaRPr lang="en-US" sz="2968" kern="0">
              <a:solidFill>
                <a:sysClr val="windowText" lastClr="000000"/>
              </a:solidFill>
            </a:endParaRPr>
          </a:p>
        </p:txBody>
      </p:sp>
      <p:sp>
        <p:nvSpPr>
          <p:cNvPr id="32" name="AutoShape 31"/>
          <p:cNvSpPr>
            <a:spLocks noChangeArrowheads="1"/>
          </p:cNvSpPr>
          <p:nvPr/>
        </p:nvSpPr>
        <p:spPr bwMode="auto">
          <a:xfrm>
            <a:off x="15073172" y="6781591"/>
            <a:ext cx="887408" cy="1183212"/>
          </a:xfrm>
          <a:prstGeom prst="foldedCorner">
            <a:avLst>
              <a:gd name="adj" fmla="val 12500"/>
            </a:avLst>
          </a:prstGeom>
          <a:solidFill>
            <a:schemeClr val="accent1"/>
          </a:solidFill>
          <a:ln w="9525">
            <a:solidFill>
              <a:schemeClr val="tx1"/>
            </a:solidFill>
            <a:round/>
            <a:headEnd/>
            <a:tailEnd/>
          </a:ln>
          <a:effectLst/>
        </p:spPr>
        <p:txBody>
          <a:bodyPr wrap="none" anchor="ctr"/>
          <a:lstStyle/>
          <a:p>
            <a:pPr defTabSz="1507846">
              <a:defRPr/>
            </a:pPr>
            <a:endParaRPr lang="en-US" sz="2968" kern="0">
              <a:solidFill>
                <a:sysClr val="windowText" lastClr="000000"/>
              </a:solidFill>
            </a:endParaRPr>
          </a:p>
        </p:txBody>
      </p:sp>
      <p:sp>
        <p:nvSpPr>
          <p:cNvPr id="33" name="Line 32"/>
          <p:cNvSpPr>
            <a:spLocks noChangeShapeType="1"/>
          </p:cNvSpPr>
          <p:nvPr/>
        </p:nvSpPr>
        <p:spPr bwMode="auto">
          <a:xfrm flipH="1">
            <a:off x="12528742" y="5776380"/>
            <a:ext cx="1005205" cy="1005205"/>
          </a:xfrm>
          <a:prstGeom prst="line">
            <a:avLst/>
          </a:prstGeom>
          <a:noFill/>
          <a:ln w="19050">
            <a:solidFill>
              <a:schemeClr val="tx1"/>
            </a:solidFill>
            <a:round/>
            <a:headEnd/>
            <a:tailEnd type="triangle" w="med" len="sm"/>
          </a:ln>
          <a:effectLst/>
        </p:spPr>
        <p:txBody>
          <a:bodyPr/>
          <a:lstStyle/>
          <a:p>
            <a:pPr defTabSz="1507846">
              <a:defRPr/>
            </a:pPr>
            <a:endParaRPr lang="en-US" sz="2968" kern="0">
              <a:solidFill>
                <a:sysClr val="windowText" lastClr="000000"/>
              </a:solidFill>
            </a:endParaRPr>
          </a:p>
        </p:txBody>
      </p:sp>
      <p:sp>
        <p:nvSpPr>
          <p:cNvPr id="34" name="Line 33"/>
          <p:cNvSpPr>
            <a:spLocks noChangeShapeType="1"/>
          </p:cNvSpPr>
          <p:nvPr/>
        </p:nvSpPr>
        <p:spPr bwMode="auto">
          <a:xfrm flipH="1">
            <a:off x="13408296" y="6278986"/>
            <a:ext cx="125651" cy="502603"/>
          </a:xfrm>
          <a:prstGeom prst="line">
            <a:avLst/>
          </a:prstGeom>
          <a:noFill/>
          <a:ln w="19050">
            <a:solidFill>
              <a:schemeClr val="tx1"/>
            </a:solidFill>
            <a:round/>
            <a:headEnd/>
            <a:tailEnd type="triangle" w="med" len="sm"/>
          </a:ln>
          <a:effectLst/>
        </p:spPr>
        <p:txBody>
          <a:bodyPr/>
          <a:lstStyle/>
          <a:p>
            <a:pPr defTabSz="1507846">
              <a:defRPr/>
            </a:pPr>
            <a:endParaRPr lang="en-US" sz="2968" kern="0">
              <a:solidFill>
                <a:sysClr val="windowText" lastClr="000000"/>
              </a:solidFill>
            </a:endParaRPr>
          </a:p>
        </p:txBody>
      </p:sp>
      <p:sp>
        <p:nvSpPr>
          <p:cNvPr id="35" name="Line 34"/>
          <p:cNvSpPr>
            <a:spLocks noChangeShapeType="1"/>
          </p:cNvSpPr>
          <p:nvPr/>
        </p:nvSpPr>
        <p:spPr bwMode="auto">
          <a:xfrm>
            <a:off x="14413502" y="5684766"/>
            <a:ext cx="963321" cy="1096826"/>
          </a:xfrm>
          <a:prstGeom prst="line">
            <a:avLst/>
          </a:prstGeom>
          <a:noFill/>
          <a:ln w="19050">
            <a:solidFill>
              <a:schemeClr val="tx1"/>
            </a:solidFill>
            <a:round/>
            <a:headEnd/>
            <a:tailEnd type="triangle" w="med" len="sm"/>
          </a:ln>
          <a:effectLst/>
        </p:spPr>
        <p:txBody>
          <a:bodyPr/>
          <a:lstStyle/>
          <a:p>
            <a:pPr defTabSz="1507846">
              <a:defRPr/>
            </a:pPr>
            <a:endParaRPr lang="en-US" sz="2968" kern="0">
              <a:solidFill>
                <a:sysClr val="windowText" lastClr="000000"/>
              </a:solidFill>
            </a:endParaRPr>
          </a:p>
        </p:txBody>
      </p:sp>
      <p:sp>
        <p:nvSpPr>
          <p:cNvPr id="36" name="Line 35"/>
          <p:cNvSpPr>
            <a:spLocks noChangeShapeType="1"/>
          </p:cNvSpPr>
          <p:nvPr/>
        </p:nvSpPr>
        <p:spPr bwMode="auto">
          <a:xfrm>
            <a:off x="14413501" y="6234489"/>
            <a:ext cx="125651" cy="547103"/>
          </a:xfrm>
          <a:prstGeom prst="line">
            <a:avLst/>
          </a:prstGeom>
          <a:noFill/>
          <a:ln w="19050">
            <a:solidFill>
              <a:schemeClr val="tx1"/>
            </a:solidFill>
            <a:round/>
            <a:headEnd/>
            <a:tailEnd type="triangle" w="med" len="sm"/>
          </a:ln>
          <a:effectLst/>
        </p:spPr>
        <p:txBody>
          <a:bodyPr/>
          <a:lstStyle/>
          <a:p>
            <a:pPr defTabSz="1507846">
              <a:defRPr/>
            </a:pPr>
            <a:endParaRPr lang="en-US" sz="2968" kern="0">
              <a:solidFill>
                <a:sysClr val="windowText" lastClr="000000"/>
              </a:solidFill>
            </a:endParaRPr>
          </a:p>
        </p:txBody>
      </p:sp>
      <p:sp>
        <p:nvSpPr>
          <p:cNvPr id="37" name="Text Box 36"/>
          <p:cNvSpPr txBox="1">
            <a:spLocks noChangeArrowheads="1"/>
          </p:cNvSpPr>
          <p:nvPr/>
        </p:nvSpPr>
        <p:spPr bwMode="auto">
          <a:xfrm>
            <a:off x="6874464" y="8640170"/>
            <a:ext cx="2889964" cy="599844"/>
          </a:xfrm>
          <a:prstGeom prst="rect">
            <a:avLst/>
          </a:prstGeom>
          <a:noFill/>
          <a:ln w="9525">
            <a:noFill/>
            <a:miter lim="800000"/>
            <a:headEnd/>
            <a:tailEnd/>
          </a:ln>
          <a:effectLst/>
        </p:spPr>
        <p:txBody>
          <a:bodyPr>
            <a:spAutoFit/>
          </a:bodyPr>
          <a:lstStyle/>
          <a:p>
            <a:pPr defTabSz="1507846" eaLnBrk="0" hangingPunct="0">
              <a:spcBef>
                <a:spcPct val="50000"/>
              </a:spcBef>
              <a:defRPr/>
            </a:pPr>
            <a:r>
              <a:rPr lang="en-US" sz="3298" kern="0" dirty="0">
                <a:solidFill>
                  <a:srgbClr val="FF0000"/>
                </a:solidFill>
                <a:latin typeface="Verdana" pitchFamily="34" charset="0"/>
              </a:rPr>
              <a:t>Leaf Pages</a:t>
            </a:r>
            <a:endParaRPr lang="en-US" sz="3298" b="1" kern="0" dirty="0">
              <a:solidFill>
                <a:srgbClr val="FF0000"/>
              </a:solidFill>
              <a:effectLst>
                <a:outerShdw blurRad="38100" dist="38100" dir="2700000" algn="tl">
                  <a:srgbClr val="C0C0C0"/>
                </a:outerShdw>
              </a:effectLst>
              <a:latin typeface="Arial" pitchFamily="34" charset="0"/>
            </a:endParaRPr>
          </a:p>
        </p:txBody>
      </p:sp>
      <p:sp>
        <p:nvSpPr>
          <p:cNvPr id="38" name="Text Box 37"/>
          <p:cNvSpPr txBox="1">
            <a:spLocks noChangeArrowheads="1"/>
          </p:cNvSpPr>
          <p:nvPr/>
        </p:nvSpPr>
        <p:spPr bwMode="auto">
          <a:xfrm>
            <a:off x="12749218" y="4662353"/>
            <a:ext cx="2323361" cy="604886"/>
          </a:xfrm>
          <a:prstGeom prst="rect">
            <a:avLst/>
          </a:prstGeom>
          <a:noFill/>
          <a:ln w="9525">
            <a:noFill/>
            <a:miter lim="800000"/>
            <a:headEnd/>
            <a:tailEnd/>
          </a:ln>
          <a:effectLst/>
        </p:spPr>
        <p:txBody>
          <a:bodyPr wrap="square">
            <a:spAutoFit/>
          </a:bodyPr>
          <a:lstStyle/>
          <a:p>
            <a:pPr defTabSz="1507846" eaLnBrk="0" hangingPunct="0">
              <a:spcBef>
                <a:spcPct val="50000"/>
              </a:spcBef>
              <a:defRPr/>
            </a:pPr>
            <a:r>
              <a:rPr lang="en-US" sz="3298" kern="0" dirty="0">
                <a:solidFill>
                  <a:srgbClr val="FF0000"/>
                </a:solidFill>
                <a:latin typeface="Verdana" pitchFamily="34" charset="0"/>
              </a:rPr>
              <a:t>Root Page</a:t>
            </a:r>
            <a:endParaRPr lang="en-US" sz="2638" b="1" kern="0" dirty="0">
              <a:solidFill>
                <a:srgbClr val="FF0000"/>
              </a:solidFill>
              <a:effectLst>
                <a:outerShdw blurRad="38100" dist="38100" dir="2700000" algn="tl">
                  <a:srgbClr val="C0C0C0"/>
                </a:outerShdw>
              </a:effectLst>
              <a:latin typeface="Arial" pitchFamily="34" charset="0"/>
            </a:endParaRPr>
          </a:p>
        </p:txBody>
      </p:sp>
      <p:sp>
        <p:nvSpPr>
          <p:cNvPr id="39" name="AutoShape 38"/>
          <p:cNvSpPr>
            <a:spLocks noChangeArrowheads="1"/>
          </p:cNvSpPr>
          <p:nvPr/>
        </p:nvSpPr>
        <p:spPr bwMode="auto">
          <a:xfrm>
            <a:off x="13526095" y="5399434"/>
            <a:ext cx="887407" cy="1183212"/>
          </a:xfrm>
          <a:prstGeom prst="foldedCorner">
            <a:avLst>
              <a:gd name="adj" fmla="val 12500"/>
            </a:avLst>
          </a:prstGeom>
          <a:solidFill>
            <a:schemeClr val="accent1"/>
          </a:solidFill>
          <a:ln w="9525">
            <a:solidFill>
              <a:schemeClr val="tx1"/>
            </a:solidFill>
            <a:round/>
            <a:headEnd/>
            <a:tailEnd/>
          </a:ln>
          <a:effectLst/>
        </p:spPr>
        <p:txBody>
          <a:bodyPr wrap="none" anchor="ctr"/>
          <a:lstStyle/>
          <a:p>
            <a:pPr defTabSz="1507846">
              <a:defRPr/>
            </a:pPr>
            <a:endParaRPr lang="en-US" sz="2968" kern="0">
              <a:solidFill>
                <a:sysClr val="windowText" lastClr="000000"/>
              </a:solidFill>
            </a:endParaRPr>
          </a:p>
        </p:txBody>
      </p:sp>
      <p:sp>
        <p:nvSpPr>
          <p:cNvPr id="40" name="AutoShape 43"/>
          <p:cNvSpPr>
            <a:spLocks noChangeArrowheads="1"/>
          </p:cNvSpPr>
          <p:nvPr/>
        </p:nvSpPr>
        <p:spPr bwMode="auto">
          <a:xfrm>
            <a:off x="13020874" y="6781591"/>
            <a:ext cx="890025" cy="1183212"/>
          </a:xfrm>
          <a:prstGeom prst="foldedCorner">
            <a:avLst>
              <a:gd name="adj" fmla="val 12500"/>
            </a:avLst>
          </a:prstGeom>
          <a:solidFill>
            <a:schemeClr val="accent1"/>
          </a:solidFill>
          <a:ln w="9525">
            <a:solidFill>
              <a:schemeClr val="tx1"/>
            </a:solidFill>
            <a:round/>
            <a:headEnd/>
            <a:tailEnd/>
          </a:ln>
          <a:effectLst/>
        </p:spPr>
        <p:txBody>
          <a:bodyPr wrap="none" anchor="ctr"/>
          <a:lstStyle/>
          <a:p>
            <a:pPr defTabSz="1507846">
              <a:defRPr/>
            </a:pPr>
            <a:endParaRPr lang="en-US" sz="2968" kern="0">
              <a:solidFill>
                <a:sysClr val="windowText" lastClr="000000"/>
              </a:solidFill>
            </a:endParaRPr>
          </a:p>
        </p:txBody>
      </p:sp>
      <p:sp>
        <p:nvSpPr>
          <p:cNvPr id="41" name="AutoShape 44"/>
          <p:cNvSpPr>
            <a:spLocks noChangeArrowheads="1"/>
          </p:cNvSpPr>
          <p:nvPr/>
        </p:nvSpPr>
        <p:spPr bwMode="auto">
          <a:xfrm>
            <a:off x="14036550" y="6781591"/>
            <a:ext cx="890025" cy="1183212"/>
          </a:xfrm>
          <a:prstGeom prst="foldedCorner">
            <a:avLst>
              <a:gd name="adj" fmla="val 12500"/>
            </a:avLst>
          </a:prstGeom>
          <a:solidFill>
            <a:schemeClr val="accent1"/>
          </a:solidFill>
          <a:ln w="9525">
            <a:solidFill>
              <a:schemeClr val="tx1"/>
            </a:solidFill>
            <a:round/>
            <a:headEnd/>
            <a:tailEnd/>
          </a:ln>
          <a:effectLst/>
        </p:spPr>
        <p:txBody>
          <a:bodyPr wrap="none" anchor="ctr"/>
          <a:lstStyle/>
          <a:p>
            <a:pPr defTabSz="1507846">
              <a:defRPr/>
            </a:pPr>
            <a:endParaRPr lang="en-US" sz="2968" kern="0">
              <a:solidFill>
                <a:sysClr val="windowText" lastClr="000000"/>
              </a:solidFill>
            </a:endParaRPr>
          </a:p>
        </p:txBody>
      </p:sp>
      <p:sp>
        <p:nvSpPr>
          <p:cNvPr id="42" name="Text Box 45"/>
          <p:cNvSpPr txBox="1">
            <a:spLocks noChangeArrowheads="1"/>
          </p:cNvSpPr>
          <p:nvPr/>
        </p:nvSpPr>
        <p:spPr bwMode="auto">
          <a:xfrm>
            <a:off x="18308671" y="8640170"/>
            <a:ext cx="1433479" cy="447687"/>
          </a:xfrm>
          <a:prstGeom prst="rect">
            <a:avLst/>
          </a:prstGeom>
          <a:noFill/>
          <a:ln w="9525">
            <a:noFill/>
            <a:miter lim="800000"/>
            <a:headEnd/>
            <a:tailEnd/>
          </a:ln>
          <a:effectLst/>
        </p:spPr>
        <p:txBody>
          <a:bodyPr wrap="square">
            <a:spAutoFit/>
          </a:bodyPr>
          <a:lstStyle/>
          <a:p>
            <a:pPr algn="ctr" defTabSz="1507846" eaLnBrk="0" hangingPunct="0">
              <a:spcBef>
                <a:spcPct val="50000"/>
              </a:spcBef>
              <a:defRPr/>
            </a:pPr>
            <a:r>
              <a:rPr lang="en-US" sz="2309" kern="0" dirty="0">
                <a:solidFill>
                  <a:srgbClr val="FF0000"/>
                </a:solidFill>
                <a:latin typeface="Verdana" pitchFamily="34" charset="0"/>
              </a:rPr>
              <a:t>Level 0</a:t>
            </a:r>
            <a:endParaRPr lang="en-US" sz="1649" b="1" i="1" kern="0" dirty="0">
              <a:solidFill>
                <a:srgbClr val="FF0000"/>
              </a:solidFill>
              <a:effectLst>
                <a:outerShdw blurRad="38100" dist="38100" dir="2700000" algn="tl">
                  <a:srgbClr val="C0C0C0"/>
                </a:outerShdw>
              </a:effectLst>
              <a:latin typeface="Arial Narrow" pitchFamily="34" charset="0"/>
            </a:endParaRPr>
          </a:p>
        </p:txBody>
      </p:sp>
      <p:sp>
        <p:nvSpPr>
          <p:cNvPr id="43" name="Text Box 48"/>
          <p:cNvSpPr txBox="1">
            <a:spLocks noChangeArrowheads="1"/>
          </p:cNvSpPr>
          <p:nvPr/>
        </p:nvSpPr>
        <p:spPr bwMode="auto">
          <a:xfrm>
            <a:off x="8884877" y="6755411"/>
            <a:ext cx="3251210" cy="1107354"/>
          </a:xfrm>
          <a:prstGeom prst="rect">
            <a:avLst/>
          </a:prstGeom>
          <a:noFill/>
          <a:ln w="9525">
            <a:noFill/>
            <a:miter lim="800000"/>
            <a:headEnd/>
            <a:tailEnd/>
          </a:ln>
          <a:effectLst/>
        </p:spPr>
        <p:txBody>
          <a:bodyPr>
            <a:spAutoFit/>
          </a:bodyPr>
          <a:lstStyle/>
          <a:p>
            <a:pPr defTabSz="1507846" eaLnBrk="0" hangingPunct="0">
              <a:spcBef>
                <a:spcPct val="50000"/>
              </a:spcBef>
              <a:defRPr/>
            </a:pPr>
            <a:r>
              <a:rPr lang="en-US" sz="3298" kern="0" dirty="0">
                <a:solidFill>
                  <a:srgbClr val="FF0000"/>
                </a:solidFill>
                <a:latin typeface="Verdana" pitchFamily="34" charset="0"/>
              </a:rPr>
              <a:t>Intermediate Pages</a:t>
            </a:r>
            <a:endParaRPr lang="en-US" sz="3298" b="1" kern="0" dirty="0">
              <a:solidFill>
                <a:srgbClr val="FF0000"/>
              </a:solidFill>
              <a:effectLst>
                <a:outerShdw blurRad="38100" dist="38100" dir="2700000" algn="tl">
                  <a:srgbClr val="C0C0C0"/>
                </a:outerShdw>
              </a:effectLst>
              <a:latin typeface="Arial" pitchFamily="34" charset="0"/>
            </a:endParaRPr>
          </a:p>
        </p:txBody>
      </p:sp>
      <p:grpSp>
        <p:nvGrpSpPr>
          <p:cNvPr id="44" name="Group 49"/>
          <p:cNvGrpSpPr>
            <a:grpSpLocks/>
          </p:cNvGrpSpPr>
          <p:nvPr/>
        </p:nvGrpSpPr>
        <p:grpSpPr bwMode="auto">
          <a:xfrm>
            <a:off x="10646601" y="5399431"/>
            <a:ext cx="3769519" cy="4146471"/>
            <a:chOff x="1824" y="1584"/>
            <a:chExt cx="1440" cy="1584"/>
          </a:xfrm>
          <a:solidFill>
            <a:srgbClr val="0070C0"/>
          </a:solidFill>
        </p:grpSpPr>
        <p:sp>
          <p:nvSpPr>
            <p:cNvPr id="45" name="AutoShape 50"/>
            <p:cNvSpPr>
              <a:spLocks noChangeArrowheads="1"/>
            </p:cNvSpPr>
            <p:nvPr/>
          </p:nvSpPr>
          <p:spPr bwMode="auto">
            <a:xfrm>
              <a:off x="1824" y="2716"/>
              <a:ext cx="339" cy="452"/>
            </a:xfrm>
            <a:prstGeom prst="foldedCorner">
              <a:avLst>
                <a:gd name="adj" fmla="val 12500"/>
              </a:avLst>
            </a:prstGeom>
            <a:grpFill/>
            <a:ln w="9525">
              <a:solidFill>
                <a:schemeClr val="tx1"/>
              </a:solidFill>
              <a:round/>
              <a:headEnd/>
              <a:tailEnd/>
            </a:ln>
            <a:effectLst/>
          </p:spPr>
          <p:txBody>
            <a:bodyPr wrap="none" anchor="ctr"/>
            <a:lstStyle/>
            <a:p>
              <a:pPr defTabSz="1507846">
                <a:defRPr/>
              </a:pPr>
              <a:endParaRPr lang="en-US" sz="2968" kern="0">
                <a:solidFill>
                  <a:sysClr val="windowText" lastClr="000000"/>
                </a:solidFill>
              </a:endParaRPr>
            </a:p>
          </p:txBody>
        </p:sp>
        <p:sp>
          <p:nvSpPr>
            <p:cNvPr id="46" name="Line 51"/>
            <p:cNvSpPr>
              <a:spLocks noChangeShapeType="1"/>
            </p:cNvSpPr>
            <p:nvPr/>
          </p:nvSpPr>
          <p:spPr bwMode="auto">
            <a:xfrm flipH="1">
              <a:off x="1968" y="2352"/>
              <a:ext cx="384" cy="384"/>
            </a:xfrm>
            <a:prstGeom prst="line">
              <a:avLst/>
            </a:prstGeom>
            <a:grpFill/>
            <a:ln w="19050">
              <a:solidFill>
                <a:schemeClr val="tx1"/>
              </a:solidFill>
              <a:round/>
              <a:headEnd/>
              <a:tailEnd type="triangle" w="med" len="sm"/>
            </a:ln>
            <a:effectLst/>
          </p:spPr>
          <p:txBody>
            <a:bodyPr/>
            <a:lstStyle/>
            <a:p>
              <a:pPr defTabSz="1507846">
                <a:defRPr/>
              </a:pPr>
              <a:endParaRPr lang="en-US" sz="2968" kern="0">
                <a:solidFill>
                  <a:sysClr val="windowText" lastClr="000000"/>
                </a:solidFill>
              </a:endParaRPr>
            </a:p>
          </p:txBody>
        </p:sp>
        <p:sp>
          <p:nvSpPr>
            <p:cNvPr id="47" name="AutoShape 52"/>
            <p:cNvSpPr>
              <a:spLocks noChangeArrowheads="1"/>
            </p:cNvSpPr>
            <p:nvPr/>
          </p:nvSpPr>
          <p:spPr bwMode="auto">
            <a:xfrm>
              <a:off x="2337" y="2112"/>
              <a:ext cx="339" cy="452"/>
            </a:xfrm>
            <a:prstGeom prst="foldedCorner">
              <a:avLst>
                <a:gd name="adj" fmla="val 12500"/>
              </a:avLst>
            </a:prstGeom>
            <a:grpFill/>
            <a:ln w="15875">
              <a:solidFill>
                <a:schemeClr val="tx1"/>
              </a:solidFill>
              <a:round/>
              <a:headEnd/>
              <a:tailEnd/>
            </a:ln>
            <a:effectLst/>
          </p:spPr>
          <p:txBody>
            <a:bodyPr wrap="none" anchor="ctr"/>
            <a:lstStyle/>
            <a:p>
              <a:pPr defTabSz="1507846">
                <a:defRPr/>
              </a:pPr>
              <a:endParaRPr lang="en-US" sz="2968" kern="0">
                <a:solidFill>
                  <a:sysClr val="windowText" lastClr="000000"/>
                </a:solidFill>
              </a:endParaRPr>
            </a:p>
          </p:txBody>
        </p:sp>
        <p:sp>
          <p:nvSpPr>
            <p:cNvPr id="48" name="Line 53"/>
            <p:cNvSpPr>
              <a:spLocks noChangeShapeType="1"/>
            </p:cNvSpPr>
            <p:nvPr/>
          </p:nvSpPr>
          <p:spPr bwMode="auto">
            <a:xfrm flipH="1">
              <a:off x="2544" y="1728"/>
              <a:ext cx="384" cy="384"/>
            </a:xfrm>
            <a:prstGeom prst="line">
              <a:avLst/>
            </a:prstGeom>
            <a:grpFill/>
            <a:ln w="19050">
              <a:solidFill>
                <a:schemeClr val="tx1"/>
              </a:solidFill>
              <a:round/>
              <a:headEnd/>
              <a:tailEnd type="triangle" w="med" len="sm"/>
            </a:ln>
            <a:effectLst/>
          </p:spPr>
          <p:txBody>
            <a:bodyPr/>
            <a:lstStyle/>
            <a:p>
              <a:pPr defTabSz="1507846">
                <a:defRPr/>
              </a:pPr>
              <a:endParaRPr lang="en-US" sz="2968" kern="0">
                <a:solidFill>
                  <a:sysClr val="windowText" lastClr="000000"/>
                </a:solidFill>
              </a:endParaRPr>
            </a:p>
          </p:txBody>
        </p:sp>
        <p:sp>
          <p:nvSpPr>
            <p:cNvPr id="49" name="AutoShape 54"/>
            <p:cNvSpPr>
              <a:spLocks noChangeArrowheads="1"/>
            </p:cNvSpPr>
            <p:nvPr/>
          </p:nvSpPr>
          <p:spPr bwMode="auto">
            <a:xfrm>
              <a:off x="2925" y="1584"/>
              <a:ext cx="339" cy="452"/>
            </a:xfrm>
            <a:prstGeom prst="foldedCorner">
              <a:avLst>
                <a:gd name="adj" fmla="val 12500"/>
              </a:avLst>
            </a:prstGeom>
            <a:grpFill/>
            <a:ln w="15875">
              <a:solidFill>
                <a:schemeClr val="tx1"/>
              </a:solidFill>
              <a:round/>
              <a:headEnd/>
              <a:tailEnd/>
            </a:ln>
            <a:effectLst/>
          </p:spPr>
          <p:txBody>
            <a:bodyPr wrap="none" anchor="ctr"/>
            <a:lstStyle/>
            <a:p>
              <a:pPr defTabSz="1507846">
                <a:defRPr/>
              </a:pPr>
              <a:endParaRPr lang="en-US" sz="2968" kern="0">
                <a:solidFill>
                  <a:sysClr val="windowText" lastClr="000000"/>
                </a:solidFill>
              </a:endParaRPr>
            </a:p>
          </p:txBody>
        </p:sp>
      </p:grpSp>
      <p:sp>
        <p:nvSpPr>
          <p:cNvPr id="65" name="Text Box 70"/>
          <p:cNvSpPr txBox="1">
            <a:spLocks noChangeArrowheads="1"/>
          </p:cNvSpPr>
          <p:nvPr/>
        </p:nvSpPr>
        <p:spPr bwMode="auto">
          <a:xfrm>
            <a:off x="16298261" y="7132366"/>
            <a:ext cx="2010410" cy="447687"/>
          </a:xfrm>
          <a:prstGeom prst="rect">
            <a:avLst/>
          </a:prstGeom>
          <a:noFill/>
          <a:ln w="9525">
            <a:noFill/>
            <a:miter lim="800000"/>
            <a:headEnd/>
            <a:tailEnd/>
          </a:ln>
          <a:effectLst/>
        </p:spPr>
        <p:txBody>
          <a:bodyPr>
            <a:spAutoFit/>
          </a:bodyPr>
          <a:lstStyle/>
          <a:p>
            <a:pPr algn="ctr" defTabSz="1507846" eaLnBrk="0" hangingPunct="0">
              <a:spcBef>
                <a:spcPct val="50000"/>
              </a:spcBef>
              <a:defRPr/>
            </a:pPr>
            <a:r>
              <a:rPr lang="en-US" sz="2309" kern="0" dirty="0">
                <a:solidFill>
                  <a:srgbClr val="FF0000"/>
                </a:solidFill>
                <a:latin typeface="Verdana" pitchFamily="34" charset="0"/>
              </a:rPr>
              <a:t>Level 1</a:t>
            </a:r>
            <a:endParaRPr lang="en-US" sz="1649" b="1" i="1" kern="0" dirty="0">
              <a:solidFill>
                <a:srgbClr val="FF0000"/>
              </a:solidFill>
              <a:effectLst>
                <a:outerShdw blurRad="38100" dist="38100" dir="2700000" algn="tl">
                  <a:srgbClr val="C0C0C0"/>
                </a:outerShdw>
              </a:effectLst>
              <a:latin typeface="Arial Narrow" pitchFamily="34" charset="0"/>
            </a:endParaRPr>
          </a:p>
        </p:txBody>
      </p:sp>
      <p:sp>
        <p:nvSpPr>
          <p:cNvPr id="66" name="Text Box 71"/>
          <p:cNvSpPr txBox="1">
            <a:spLocks noChangeArrowheads="1"/>
          </p:cNvSpPr>
          <p:nvPr/>
        </p:nvSpPr>
        <p:spPr bwMode="auto">
          <a:xfrm>
            <a:off x="14664803" y="5624558"/>
            <a:ext cx="2010410" cy="447687"/>
          </a:xfrm>
          <a:prstGeom prst="rect">
            <a:avLst/>
          </a:prstGeom>
          <a:noFill/>
          <a:ln w="9525">
            <a:noFill/>
            <a:miter lim="800000"/>
            <a:headEnd/>
            <a:tailEnd/>
          </a:ln>
          <a:effectLst/>
        </p:spPr>
        <p:txBody>
          <a:bodyPr>
            <a:spAutoFit/>
          </a:bodyPr>
          <a:lstStyle/>
          <a:p>
            <a:pPr algn="ctr" defTabSz="1507846" eaLnBrk="0" hangingPunct="0">
              <a:spcBef>
                <a:spcPct val="50000"/>
              </a:spcBef>
              <a:defRPr/>
            </a:pPr>
            <a:r>
              <a:rPr lang="en-US" sz="2309" kern="0" dirty="0">
                <a:solidFill>
                  <a:srgbClr val="FF0000"/>
                </a:solidFill>
                <a:latin typeface="Verdana" pitchFamily="34" charset="0"/>
              </a:rPr>
              <a:t>Level 2</a:t>
            </a:r>
            <a:endParaRPr lang="en-US" sz="1649" b="1" i="1" kern="0" dirty="0">
              <a:solidFill>
                <a:srgbClr val="FF0000"/>
              </a:solidFill>
              <a:effectLst>
                <a:outerShdw blurRad="38100" dist="38100" dir="2700000" algn="tl">
                  <a:srgbClr val="C0C0C0"/>
                </a:outerShdw>
              </a:effectLst>
              <a:latin typeface="Arial Narrow" pitchFamily="34" charset="0"/>
            </a:endParaRPr>
          </a:p>
        </p:txBody>
      </p:sp>
      <p:grpSp>
        <p:nvGrpSpPr>
          <p:cNvPr id="135" name="Group 134"/>
          <p:cNvGrpSpPr/>
          <p:nvPr/>
        </p:nvGrpSpPr>
        <p:grpSpPr>
          <a:xfrm>
            <a:off x="874664" y="1159414"/>
            <a:ext cx="8604437" cy="2814433"/>
            <a:chOff x="874664" y="1159414"/>
            <a:chExt cx="8604437" cy="2814433"/>
          </a:xfrm>
        </p:grpSpPr>
        <p:sp>
          <p:nvSpPr>
            <p:cNvPr id="67" name="AutoShape 4"/>
            <p:cNvSpPr>
              <a:spLocks noChangeArrowheads="1"/>
            </p:cNvSpPr>
            <p:nvPr/>
          </p:nvSpPr>
          <p:spPr bwMode="auto">
            <a:xfrm>
              <a:off x="1894617" y="1989900"/>
              <a:ext cx="873141" cy="1183212"/>
            </a:xfrm>
            <a:prstGeom prst="foldedCorner">
              <a:avLst>
                <a:gd name="adj" fmla="val 12500"/>
              </a:avLst>
            </a:prstGeom>
            <a:solidFill>
              <a:schemeClr val="accent1"/>
            </a:solidFill>
            <a:ln w="9525">
              <a:solidFill>
                <a:schemeClr val="tx1"/>
              </a:solidFill>
              <a:round/>
              <a:headEnd/>
              <a:tailEnd/>
            </a:ln>
            <a:effectLst/>
          </p:spPr>
          <p:txBody>
            <a:bodyPr wrap="none" anchor="ctr"/>
            <a:lstStyle/>
            <a:p>
              <a:pPr defTabSz="1507846">
                <a:defRPr/>
              </a:pPr>
              <a:endParaRPr lang="en-US" sz="2968" kern="0">
                <a:solidFill>
                  <a:sysClr val="windowText" lastClr="000000"/>
                </a:solidFill>
              </a:endParaRPr>
            </a:p>
          </p:txBody>
        </p:sp>
        <p:sp>
          <p:nvSpPr>
            <p:cNvPr id="68" name="AutoShape 5"/>
            <p:cNvSpPr>
              <a:spLocks noChangeArrowheads="1"/>
            </p:cNvSpPr>
            <p:nvPr/>
          </p:nvSpPr>
          <p:spPr bwMode="auto">
            <a:xfrm>
              <a:off x="2914569" y="1989900"/>
              <a:ext cx="873141" cy="1183212"/>
            </a:xfrm>
            <a:prstGeom prst="foldedCorner">
              <a:avLst>
                <a:gd name="adj" fmla="val 12500"/>
              </a:avLst>
            </a:prstGeom>
            <a:solidFill>
              <a:schemeClr val="accent1"/>
            </a:solidFill>
            <a:ln w="9525">
              <a:solidFill>
                <a:schemeClr val="tx1"/>
              </a:solidFill>
              <a:round/>
              <a:headEnd/>
              <a:tailEnd/>
            </a:ln>
            <a:effectLst/>
          </p:spPr>
          <p:txBody>
            <a:bodyPr wrap="none" anchor="ctr"/>
            <a:lstStyle/>
            <a:p>
              <a:pPr defTabSz="1507846">
                <a:defRPr/>
              </a:pPr>
              <a:endParaRPr lang="en-US" sz="2968" kern="0">
                <a:solidFill>
                  <a:sysClr val="windowText" lastClr="000000"/>
                </a:solidFill>
              </a:endParaRPr>
            </a:p>
          </p:txBody>
        </p:sp>
        <p:sp>
          <p:nvSpPr>
            <p:cNvPr id="69" name="AutoShape 6"/>
            <p:cNvSpPr>
              <a:spLocks noChangeArrowheads="1"/>
            </p:cNvSpPr>
            <p:nvPr/>
          </p:nvSpPr>
          <p:spPr bwMode="auto">
            <a:xfrm>
              <a:off x="3931937" y="1989900"/>
              <a:ext cx="875716" cy="1183212"/>
            </a:xfrm>
            <a:prstGeom prst="foldedCorner">
              <a:avLst>
                <a:gd name="adj" fmla="val 12500"/>
              </a:avLst>
            </a:prstGeom>
            <a:solidFill>
              <a:schemeClr val="accent1"/>
            </a:solidFill>
            <a:ln w="9525">
              <a:solidFill>
                <a:schemeClr val="tx1"/>
              </a:solidFill>
              <a:round/>
              <a:headEnd/>
              <a:tailEnd/>
            </a:ln>
            <a:effectLst/>
          </p:spPr>
          <p:txBody>
            <a:bodyPr wrap="none" anchor="ctr"/>
            <a:lstStyle/>
            <a:p>
              <a:pPr defTabSz="1507846">
                <a:defRPr/>
              </a:pPr>
              <a:endParaRPr lang="en-US" sz="2968" kern="0">
                <a:solidFill>
                  <a:sysClr val="windowText" lastClr="000000"/>
                </a:solidFill>
              </a:endParaRPr>
            </a:p>
          </p:txBody>
        </p:sp>
        <p:sp>
          <p:nvSpPr>
            <p:cNvPr id="70" name="AutoShape 7"/>
            <p:cNvSpPr>
              <a:spLocks noChangeArrowheads="1"/>
            </p:cNvSpPr>
            <p:nvPr/>
          </p:nvSpPr>
          <p:spPr bwMode="auto">
            <a:xfrm>
              <a:off x="4951880" y="1989893"/>
              <a:ext cx="875716" cy="1183212"/>
            </a:xfrm>
            <a:prstGeom prst="foldedCorner">
              <a:avLst>
                <a:gd name="adj" fmla="val 12500"/>
              </a:avLst>
            </a:prstGeom>
            <a:solidFill>
              <a:schemeClr val="accent1"/>
            </a:solidFill>
            <a:ln w="9525">
              <a:solidFill>
                <a:schemeClr val="tx1"/>
              </a:solidFill>
              <a:round/>
              <a:headEnd/>
              <a:tailEnd/>
            </a:ln>
            <a:effectLst/>
          </p:spPr>
          <p:txBody>
            <a:bodyPr wrap="none" anchor="ctr"/>
            <a:lstStyle/>
            <a:p>
              <a:pPr defTabSz="1507846">
                <a:defRPr/>
              </a:pPr>
              <a:endParaRPr lang="en-US" sz="2968" kern="0">
                <a:solidFill>
                  <a:sysClr val="windowText" lastClr="000000"/>
                </a:solidFill>
              </a:endParaRPr>
            </a:p>
          </p:txBody>
        </p:sp>
        <p:sp>
          <p:nvSpPr>
            <p:cNvPr id="71" name="AutoShape 8"/>
            <p:cNvSpPr>
              <a:spLocks noChangeArrowheads="1"/>
            </p:cNvSpPr>
            <p:nvPr/>
          </p:nvSpPr>
          <p:spPr bwMode="auto">
            <a:xfrm>
              <a:off x="5971831" y="1989893"/>
              <a:ext cx="873140" cy="1183212"/>
            </a:xfrm>
            <a:prstGeom prst="foldedCorner">
              <a:avLst>
                <a:gd name="adj" fmla="val 12500"/>
              </a:avLst>
            </a:prstGeom>
            <a:solidFill>
              <a:schemeClr val="accent1"/>
            </a:solidFill>
            <a:ln w="9525">
              <a:solidFill>
                <a:schemeClr val="tx1"/>
              </a:solidFill>
              <a:round/>
              <a:headEnd/>
              <a:tailEnd/>
            </a:ln>
            <a:effectLst/>
          </p:spPr>
          <p:txBody>
            <a:bodyPr wrap="none" anchor="ctr"/>
            <a:lstStyle/>
            <a:p>
              <a:pPr defTabSz="1507846">
                <a:defRPr/>
              </a:pPr>
              <a:endParaRPr lang="en-US" sz="2968" kern="0">
                <a:solidFill>
                  <a:sysClr val="windowText" lastClr="000000"/>
                </a:solidFill>
              </a:endParaRPr>
            </a:p>
          </p:txBody>
        </p:sp>
        <p:sp>
          <p:nvSpPr>
            <p:cNvPr id="72" name="AutoShape 9"/>
            <p:cNvSpPr>
              <a:spLocks noChangeArrowheads="1"/>
            </p:cNvSpPr>
            <p:nvPr/>
          </p:nvSpPr>
          <p:spPr bwMode="auto">
            <a:xfrm>
              <a:off x="6991784" y="1989893"/>
              <a:ext cx="873140" cy="1183212"/>
            </a:xfrm>
            <a:prstGeom prst="foldedCorner">
              <a:avLst>
                <a:gd name="adj" fmla="val 12500"/>
              </a:avLst>
            </a:prstGeom>
            <a:solidFill>
              <a:schemeClr val="accent1"/>
            </a:solidFill>
            <a:ln w="9525">
              <a:solidFill>
                <a:schemeClr val="tx1"/>
              </a:solidFill>
              <a:round/>
              <a:headEnd/>
              <a:tailEnd/>
            </a:ln>
            <a:effectLst/>
          </p:spPr>
          <p:txBody>
            <a:bodyPr wrap="none" anchor="ctr"/>
            <a:lstStyle/>
            <a:p>
              <a:pPr defTabSz="1507846">
                <a:defRPr/>
              </a:pPr>
              <a:endParaRPr lang="en-US" sz="2968" kern="0">
                <a:solidFill>
                  <a:sysClr val="windowText" lastClr="000000"/>
                </a:solidFill>
              </a:endParaRPr>
            </a:p>
          </p:txBody>
        </p:sp>
        <p:sp>
          <p:nvSpPr>
            <p:cNvPr id="77" name="AutoShape 15"/>
            <p:cNvSpPr>
              <a:spLocks noChangeArrowheads="1"/>
            </p:cNvSpPr>
            <p:nvPr/>
          </p:nvSpPr>
          <p:spPr bwMode="auto">
            <a:xfrm>
              <a:off x="8011737" y="1989893"/>
              <a:ext cx="873140" cy="1183212"/>
            </a:xfrm>
            <a:prstGeom prst="foldedCorner">
              <a:avLst>
                <a:gd name="adj" fmla="val 12500"/>
              </a:avLst>
            </a:prstGeom>
            <a:solidFill>
              <a:schemeClr val="accent1"/>
            </a:solidFill>
            <a:ln w="9525">
              <a:solidFill>
                <a:schemeClr val="tx1"/>
              </a:solidFill>
              <a:round/>
              <a:headEnd/>
              <a:tailEnd/>
            </a:ln>
            <a:effectLst/>
          </p:spPr>
          <p:txBody>
            <a:bodyPr wrap="none" anchor="ctr"/>
            <a:lstStyle/>
            <a:p>
              <a:pPr defTabSz="1507846">
                <a:defRPr/>
              </a:pPr>
              <a:endParaRPr lang="en-US" sz="2968" kern="0">
                <a:solidFill>
                  <a:sysClr val="windowText" lastClr="000000"/>
                </a:solidFill>
              </a:endParaRPr>
            </a:p>
          </p:txBody>
        </p:sp>
        <p:sp>
          <p:nvSpPr>
            <p:cNvPr id="79" name="AutoShape 17"/>
            <p:cNvSpPr>
              <a:spLocks noChangeArrowheads="1"/>
            </p:cNvSpPr>
            <p:nvPr/>
          </p:nvSpPr>
          <p:spPr bwMode="auto">
            <a:xfrm>
              <a:off x="874664" y="1989900"/>
              <a:ext cx="873141" cy="1183212"/>
            </a:xfrm>
            <a:prstGeom prst="foldedCorner">
              <a:avLst>
                <a:gd name="adj" fmla="val 12500"/>
              </a:avLst>
            </a:prstGeom>
            <a:solidFill>
              <a:schemeClr val="accent1"/>
            </a:solidFill>
            <a:ln w="9525">
              <a:solidFill>
                <a:schemeClr val="tx1"/>
              </a:solidFill>
              <a:round/>
              <a:headEnd/>
              <a:tailEnd/>
            </a:ln>
            <a:effectLst/>
          </p:spPr>
          <p:txBody>
            <a:bodyPr wrap="none" anchor="ctr"/>
            <a:lstStyle/>
            <a:p>
              <a:pPr defTabSz="1507846">
                <a:defRPr/>
              </a:pPr>
              <a:r>
                <a:rPr lang="en-US" sz="2000" kern="0" dirty="0" smtClean="0">
                  <a:solidFill>
                    <a:sysClr val="windowText" lastClr="000000"/>
                  </a:solidFill>
                </a:rPr>
                <a:t>IAM</a:t>
              </a:r>
              <a:endParaRPr lang="en-US" sz="2968" kern="0" dirty="0">
                <a:solidFill>
                  <a:sysClr val="windowText" lastClr="000000"/>
                </a:solidFill>
              </a:endParaRPr>
            </a:p>
          </p:txBody>
        </p:sp>
        <p:sp>
          <p:nvSpPr>
            <p:cNvPr id="98" name="Text Box 36"/>
            <p:cNvSpPr txBox="1">
              <a:spLocks noChangeArrowheads="1"/>
            </p:cNvSpPr>
            <p:nvPr/>
          </p:nvSpPr>
          <p:spPr bwMode="auto">
            <a:xfrm>
              <a:off x="3751652" y="3374003"/>
              <a:ext cx="2466587" cy="599844"/>
            </a:xfrm>
            <a:prstGeom prst="rect">
              <a:avLst/>
            </a:prstGeom>
            <a:noFill/>
            <a:ln w="9525">
              <a:noFill/>
              <a:miter lim="800000"/>
              <a:headEnd/>
              <a:tailEnd/>
            </a:ln>
            <a:effectLst/>
          </p:spPr>
          <p:txBody>
            <a:bodyPr wrap="square">
              <a:spAutoFit/>
            </a:bodyPr>
            <a:lstStyle/>
            <a:p>
              <a:pPr defTabSz="1507846" eaLnBrk="0" hangingPunct="0">
                <a:spcBef>
                  <a:spcPct val="50000"/>
                </a:spcBef>
                <a:defRPr/>
              </a:pPr>
              <a:r>
                <a:rPr lang="en-US" sz="3298" kern="0" dirty="0">
                  <a:solidFill>
                    <a:srgbClr val="FF0000"/>
                  </a:solidFill>
                  <a:latin typeface="Verdana" pitchFamily="34" charset="0"/>
                </a:rPr>
                <a:t>Leaf Pages</a:t>
              </a:r>
              <a:endParaRPr lang="en-US" sz="3298" b="1" kern="0" dirty="0">
                <a:solidFill>
                  <a:srgbClr val="FF0000"/>
                </a:solidFill>
                <a:effectLst>
                  <a:outerShdw blurRad="38100" dist="38100" dir="2700000" algn="tl">
                    <a:srgbClr val="C0C0C0"/>
                  </a:outerShdw>
                </a:effectLst>
                <a:latin typeface="Arial" pitchFamily="34" charset="0"/>
              </a:endParaRPr>
            </a:p>
          </p:txBody>
        </p:sp>
        <p:sp>
          <p:nvSpPr>
            <p:cNvPr id="99" name="Text Box 37"/>
            <p:cNvSpPr txBox="1">
              <a:spLocks noChangeArrowheads="1"/>
            </p:cNvSpPr>
            <p:nvPr/>
          </p:nvSpPr>
          <p:spPr bwMode="auto">
            <a:xfrm>
              <a:off x="4233069" y="1159414"/>
              <a:ext cx="1503754" cy="599844"/>
            </a:xfrm>
            <a:prstGeom prst="rect">
              <a:avLst/>
            </a:prstGeom>
            <a:noFill/>
            <a:ln w="9525">
              <a:noFill/>
              <a:miter lim="800000"/>
              <a:headEnd/>
              <a:tailEnd/>
            </a:ln>
            <a:effectLst/>
          </p:spPr>
          <p:txBody>
            <a:bodyPr wrap="square">
              <a:spAutoFit/>
            </a:bodyPr>
            <a:lstStyle/>
            <a:p>
              <a:pPr defTabSz="1507846" eaLnBrk="0" hangingPunct="0">
                <a:spcBef>
                  <a:spcPct val="50000"/>
                </a:spcBef>
                <a:defRPr/>
              </a:pPr>
              <a:r>
                <a:rPr lang="en-US" sz="3298" kern="0" dirty="0" smtClean="0">
                  <a:solidFill>
                    <a:srgbClr val="FF0000"/>
                  </a:solidFill>
                  <a:latin typeface="Verdana" pitchFamily="34" charset="0"/>
                </a:rPr>
                <a:t>Heap</a:t>
              </a:r>
              <a:endParaRPr lang="en-US" sz="2638" b="1" kern="0" dirty="0">
                <a:solidFill>
                  <a:srgbClr val="FF0000"/>
                </a:solidFill>
                <a:effectLst>
                  <a:outerShdw blurRad="38100" dist="38100" dir="2700000" algn="tl">
                    <a:srgbClr val="C0C0C0"/>
                  </a:outerShdw>
                </a:effectLst>
                <a:latin typeface="Arial" pitchFamily="34" charset="0"/>
              </a:endParaRPr>
            </a:p>
          </p:txBody>
        </p:sp>
        <p:sp>
          <p:nvSpPr>
            <p:cNvPr id="130" name="TextBox 129"/>
            <p:cNvSpPr txBox="1"/>
            <p:nvPr/>
          </p:nvSpPr>
          <p:spPr>
            <a:xfrm>
              <a:off x="8884877" y="2581499"/>
              <a:ext cx="594224" cy="830997"/>
            </a:xfrm>
            <a:prstGeom prst="rect">
              <a:avLst/>
            </a:prstGeom>
            <a:noFill/>
          </p:spPr>
          <p:txBody>
            <a:bodyPr wrap="square" rtlCol="0">
              <a:spAutoFit/>
            </a:bodyPr>
            <a:lstStyle/>
            <a:p>
              <a:r>
                <a:rPr lang="en-US" sz="4800" dirty="0">
                  <a:solidFill>
                    <a:schemeClr val="bg2">
                      <a:lumMod val="25000"/>
                    </a:schemeClr>
                  </a:solidFill>
                </a:rPr>
                <a:t>…</a:t>
              </a:r>
            </a:p>
          </p:txBody>
        </p:sp>
      </p:grpSp>
      <p:sp>
        <p:nvSpPr>
          <p:cNvPr id="136" name="TextBox 135"/>
          <p:cNvSpPr txBox="1"/>
          <p:nvPr/>
        </p:nvSpPr>
        <p:spPr>
          <a:xfrm>
            <a:off x="13649103" y="8940092"/>
            <a:ext cx="594224" cy="830997"/>
          </a:xfrm>
          <a:prstGeom prst="rect">
            <a:avLst/>
          </a:prstGeom>
          <a:noFill/>
        </p:spPr>
        <p:txBody>
          <a:bodyPr wrap="square" rtlCol="0">
            <a:spAutoFit/>
          </a:bodyPr>
          <a:lstStyle/>
          <a:p>
            <a:r>
              <a:rPr lang="en-US" sz="4800" dirty="0">
                <a:solidFill>
                  <a:schemeClr val="bg2">
                    <a:lumMod val="25000"/>
                  </a:schemeClr>
                </a:solidFill>
              </a:rPr>
              <a:t>…</a:t>
            </a:r>
          </a:p>
        </p:txBody>
      </p:sp>
      <p:sp>
        <p:nvSpPr>
          <p:cNvPr id="137" name="TextBox 136"/>
          <p:cNvSpPr txBox="1"/>
          <p:nvPr/>
        </p:nvSpPr>
        <p:spPr>
          <a:xfrm>
            <a:off x="18340084" y="8970622"/>
            <a:ext cx="594224" cy="830997"/>
          </a:xfrm>
          <a:prstGeom prst="rect">
            <a:avLst/>
          </a:prstGeom>
          <a:noFill/>
        </p:spPr>
        <p:txBody>
          <a:bodyPr wrap="square" rtlCol="0">
            <a:spAutoFit/>
          </a:bodyPr>
          <a:lstStyle/>
          <a:p>
            <a:r>
              <a:rPr lang="en-US" sz="4800" dirty="0">
                <a:solidFill>
                  <a:schemeClr val="bg2">
                    <a:lumMod val="25000"/>
                  </a:schemeClr>
                </a:solidFill>
              </a:rPr>
              <a:t>…</a:t>
            </a:r>
          </a:p>
        </p:txBody>
      </p:sp>
      <p:grpSp>
        <p:nvGrpSpPr>
          <p:cNvPr id="157" name="Group 156"/>
          <p:cNvGrpSpPr/>
          <p:nvPr/>
        </p:nvGrpSpPr>
        <p:grpSpPr>
          <a:xfrm>
            <a:off x="1027480" y="6036314"/>
            <a:ext cx="4488124" cy="3563145"/>
            <a:chOff x="1027480" y="6036314"/>
            <a:chExt cx="4488124" cy="3563145"/>
          </a:xfrm>
        </p:grpSpPr>
        <p:sp>
          <p:nvSpPr>
            <p:cNvPr id="138" name="AutoShape 8"/>
            <p:cNvSpPr>
              <a:spLocks noChangeArrowheads="1"/>
            </p:cNvSpPr>
            <p:nvPr/>
          </p:nvSpPr>
          <p:spPr bwMode="auto">
            <a:xfrm>
              <a:off x="1027480" y="8172378"/>
              <a:ext cx="887407" cy="1183212"/>
            </a:xfrm>
            <a:prstGeom prst="foldedCorner">
              <a:avLst>
                <a:gd name="adj" fmla="val 12500"/>
              </a:avLst>
            </a:prstGeom>
            <a:solidFill>
              <a:schemeClr val="accent1"/>
            </a:solidFill>
            <a:ln w="9525">
              <a:solidFill>
                <a:schemeClr val="tx1"/>
              </a:solidFill>
              <a:round/>
              <a:headEnd/>
              <a:tailEnd/>
            </a:ln>
            <a:effectLst/>
          </p:spPr>
          <p:txBody>
            <a:bodyPr wrap="none" anchor="ctr"/>
            <a:lstStyle/>
            <a:p>
              <a:pPr defTabSz="1507846">
                <a:defRPr/>
              </a:pPr>
              <a:r>
                <a:rPr lang="en-US" kern="0" dirty="0" smtClean="0">
                  <a:solidFill>
                    <a:sysClr val="windowText" lastClr="000000"/>
                  </a:solidFill>
                </a:rPr>
                <a:t>Index</a:t>
              </a:r>
            </a:p>
            <a:p>
              <a:pPr defTabSz="1507846">
                <a:defRPr/>
              </a:pPr>
              <a:r>
                <a:rPr lang="en-US" kern="0" dirty="0" smtClean="0">
                  <a:solidFill>
                    <a:sysClr val="windowText" lastClr="000000"/>
                  </a:solidFill>
                </a:rPr>
                <a:t>Rows</a:t>
              </a:r>
              <a:endParaRPr lang="en-US" kern="0" dirty="0">
                <a:solidFill>
                  <a:sysClr val="windowText" lastClr="000000"/>
                </a:solidFill>
              </a:endParaRPr>
            </a:p>
          </p:txBody>
        </p:sp>
        <p:sp>
          <p:nvSpPr>
            <p:cNvPr id="139" name="AutoShape 9"/>
            <p:cNvSpPr>
              <a:spLocks noChangeArrowheads="1"/>
            </p:cNvSpPr>
            <p:nvPr/>
          </p:nvSpPr>
          <p:spPr bwMode="auto">
            <a:xfrm>
              <a:off x="2189513" y="8160536"/>
              <a:ext cx="887407" cy="1183212"/>
            </a:xfrm>
            <a:prstGeom prst="foldedCorner">
              <a:avLst>
                <a:gd name="adj" fmla="val 12500"/>
              </a:avLst>
            </a:prstGeom>
            <a:solidFill>
              <a:schemeClr val="accent1"/>
            </a:solidFill>
            <a:ln w="9525">
              <a:solidFill>
                <a:schemeClr val="tx1"/>
              </a:solidFill>
              <a:round/>
              <a:headEnd/>
              <a:tailEnd/>
            </a:ln>
            <a:effectLst/>
          </p:spPr>
          <p:txBody>
            <a:bodyPr wrap="none" anchor="ctr"/>
            <a:lstStyle/>
            <a:p>
              <a:pPr defTabSz="1507846">
                <a:defRPr/>
              </a:pPr>
              <a:endParaRPr lang="en-US" sz="2968" kern="0">
                <a:solidFill>
                  <a:sysClr val="windowText" lastClr="000000"/>
                </a:solidFill>
              </a:endParaRPr>
            </a:p>
          </p:txBody>
        </p:sp>
        <p:sp>
          <p:nvSpPr>
            <p:cNvPr id="142" name="AutoShape 15"/>
            <p:cNvSpPr>
              <a:spLocks noChangeArrowheads="1"/>
            </p:cNvSpPr>
            <p:nvPr/>
          </p:nvSpPr>
          <p:spPr bwMode="auto">
            <a:xfrm>
              <a:off x="3351139" y="8184697"/>
              <a:ext cx="887407" cy="1183212"/>
            </a:xfrm>
            <a:prstGeom prst="foldedCorner">
              <a:avLst>
                <a:gd name="adj" fmla="val 12500"/>
              </a:avLst>
            </a:prstGeom>
            <a:solidFill>
              <a:schemeClr val="accent1"/>
            </a:solidFill>
            <a:ln w="9525">
              <a:solidFill>
                <a:schemeClr val="tx1"/>
              </a:solidFill>
              <a:round/>
              <a:headEnd/>
              <a:tailEnd/>
            </a:ln>
            <a:effectLst/>
          </p:spPr>
          <p:txBody>
            <a:bodyPr wrap="none" anchor="ctr"/>
            <a:lstStyle/>
            <a:p>
              <a:pPr defTabSz="1507846">
                <a:defRPr/>
              </a:pPr>
              <a:endParaRPr lang="en-US" sz="2968" kern="0">
                <a:solidFill>
                  <a:sysClr val="windowText" lastClr="000000"/>
                </a:solidFill>
              </a:endParaRPr>
            </a:p>
          </p:txBody>
        </p:sp>
        <p:sp>
          <p:nvSpPr>
            <p:cNvPr id="145" name="Line 27"/>
            <p:cNvSpPr>
              <a:spLocks noChangeShapeType="1"/>
            </p:cNvSpPr>
            <p:nvPr/>
          </p:nvSpPr>
          <p:spPr bwMode="auto">
            <a:xfrm>
              <a:off x="3087388" y="7132365"/>
              <a:ext cx="700321" cy="1052331"/>
            </a:xfrm>
            <a:prstGeom prst="line">
              <a:avLst/>
            </a:prstGeom>
            <a:noFill/>
            <a:ln w="19050">
              <a:solidFill>
                <a:schemeClr val="tx1"/>
              </a:solidFill>
              <a:round/>
              <a:headEnd/>
              <a:tailEnd type="triangle" w="med" len="sm"/>
            </a:ln>
            <a:effectLst/>
          </p:spPr>
          <p:txBody>
            <a:bodyPr/>
            <a:lstStyle/>
            <a:p>
              <a:pPr defTabSz="1507846">
                <a:defRPr/>
              </a:pPr>
              <a:endParaRPr lang="en-US" sz="2968" kern="0">
                <a:solidFill>
                  <a:sysClr val="windowText" lastClr="000000"/>
                </a:solidFill>
              </a:endParaRPr>
            </a:p>
          </p:txBody>
        </p:sp>
        <p:sp>
          <p:nvSpPr>
            <p:cNvPr id="146" name="Line 28"/>
            <p:cNvSpPr>
              <a:spLocks noChangeShapeType="1"/>
            </p:cNvSpPr>
            <p:nvPr/>
          </p:nvSpPr>
          <p:spPr bwMode="auto">
            <a:xfrm flipH="1">
              <a:off x="2629288" y="7723972"/>
              <a:ext cx="13090" cy="430863"/>
            </a:xfrm>
            <a:prstGeom prst="line">
              <a:avLst/>
            </a:prstGeom>
            <a:noFill/>
            <a:ln w="19050">
              <a:solidFill>
                <a:schemeClr val="tx1"/>
              </a:solidFill>
              <a:round/>
              <a:headEnd/>
              <a:tailEnd type="triangle" w="med" len="sm"/>
            </a:ln>
            <a:effectLst/>
          </p:spPr>
          <p:txBody>
            <a:bodyPr/>
            <a:lstStyle/>
            <a:p>
              <a:pPr defTabSz="1507846">
                <a:defRPr/>
              </a:pPr>
              <a:endParaRPr lang="en-US" sz="2968" kern="0">
                <a:solidFill>
                  <a:sysClr val="windowText" lastClr="000000"/>
                </a:solidFill>
              </a:endParaRPr>
            </a:p>
          </p:txBody>
        </p:sp>
        <p:sp>
          <p:nvSpPr>
            <p:cNvPr id="147" name="Line 29"/>
            <p:cNvSpPr>
              <a:spLocks noChangeShapeType="1"/>
            </p:cNvSpPr>
            <p:nvPr/>
          </p:nvSpPr>
          <p:spPr bwMode="auto">
            <a:xfrm flipH="1">
              <a:off x="1469638" y="7132366"/>
              <a:ext cx="712021" cy="1040012"/>
            </a:xfrm>
            <a:prstGeom prst="line">
              <a:avLst/>
            </a:prstGeom>
            <a:noFill/>
            <a:ln w="19050">
              <a:solidFill>
                <a:schemeClr val="tx1"/>
              </a:solidFill>
              <a:round/>
              <a:headEnd/>
              <a:tailEnd type="triangle" w="med" len="sm"/>
            </a:ln>
            <a:effectLst/>
          </p:spPr>
          <p:txBody>
            <a:bodyPr/>
            <a:lstStyle/>
            <a:p>
              <a:pPr defTabSz="1507846">
                <a:defRPr/>
              </a:pPr>
              <a:endParaRPr lang="en-US" sz="2968" kern="0">
                <a:solidFill>
                  <a:sysClr val="windowText" lastClr="000000"/>
                </a:solidFill>
              </a:endParaRPr>
            </a:p>
          </p:txBody>
        </p:sp>
        <p:sp>
          <p:nvSpPr>
            <p:cNvPr id="149" name="AutoShape 31"/>
            <p:cNvSpPr>
              <a:spLocks noChangeArrowheads="1"/>
            </p:cNvSpPr>
            <p:nvPr/>
          </p:nvSpPr>
          <p:spPr bwMode="auto">
            <a:xfrm>
              <a:off x="2184277" y="6540760"/>
              <a:ext cx="887408" cy="1183212"/>
            </a:xfrm>
            <a:prstGeom prst="foldedCorner">
              <a:avLst>
                <a:gd name="adj" fmla="val 12500"/>
              </a:avLst>
            </a:prstGeom>
            <a:solidFill>
              <a:schemeClr val="accent1"/>
            </a:solidFill>
            <a:ln w="9525">
              <a:solidFill>
                <a:schemeClr val="tx1"/>
              </a:solidFill>
              <a:round/>
              <a:headEnd/>
              <a:tailEnd/>
            </a:ln>
            <a:effectLst/>
          </p:spPr>
          <p:txBody>
            <a:bodyPr wrap="none" anchor="ctr"/>
            <a:lstStyle/>
            <a:p>
              <a:pPr defTabSz="1507846">
                <a:defRPr/>
              </a:pPr>
              <a:endParaRPr lang="en-US" sz="2968" kern="0">
                <a:solidFill>
                  <a:sysClr val="windowText" lastClr="000000"/>
                </a:solidFill>
              </a:endParaRPr>
            </a:p>
          </p:txBody>
        </p:sp>
        <p:sp>
          <p:nvSpPr>
            <p:cNvPr id="150" name="Text Box 45"/>
            <p:cNvSpPr txBox="1">
              <a:spLocks noChangeArrowheads="1"/>
            </p:cNvSpPr>
            <p:nvPr/>
          </p:nvSpPr>
          <p:spPr bwMode="auto">
            <a:xfrm>
              <a:off x="4082125" y="8438010"/>
              <a:ext cx="1433479" cy="447687"/>
            </a:xfrm>
            <a:prstGeom prst="rect">
              <a:avLst/>
            </a:prstGeom>
            <a:noFill/>
            <a:ln w="9525">
              <a:noFill/>
              <a:miter lim="800000"/>
              <a:headEnd/>
              <a:tailEnd/>
            </a:ln>
            <a:effectLst/>
          </p:spPr>
          <p:txBody>
            <a:bodyPr wrap="square">
              <a:spAutoFit/>
            </a:bodyPr>
            <a:lstStyle/>
            <a:p>
              <a:pPr algn="ctr" defTabSz="1507846" eaLnBrk="0" hangingPunct="0">
                <a:spcBef>
                  <a:spcPct val="50000"/>
                </a:spcBef>
                <a:defRPr/>
              </a:pPr>
              <a:r>
                <a:rPr lang="en-US" sz="2309" kern="0" dirty="0" smtClean="0">
                  <a:solidFill>
                    <a:srgbClr val="FF0000"/>
                  </a:solidFill>
                  <a:latin typeface="Verdana" pitchFamily="34" charset="0"/>
                </a:rPr>
                <a:t>Leaf</a:t>
              </a:r>
              <a:endParaRPr lang="en-US" sz="1649" b="1" i="1" kern="0" dirty="0">
                <a:solidFill>
                  <a:srgbClr val="FF0000"/>
                </a:solidFill>
                <a:effectLst>
                  <a:outerShdw blurRad="38100" dist="38100" dir="2700000" algn="tl">
                    <a:srgbClr val="C0C0C0"/>
                  </a:outerShdw>
                </a:effectLst>
                <a:latin typeface="Arial Narrow" pitchFamily="34" charset="0"/>
              </a:endParaRPr>
            </a:p>
          </p:txBody>
        </p:sp>
        <p:sp>
          <p:nvSpPr>
            <p:cNvPr id="151" name="Text Box 70"/>
            <p:cNvSpPr txBox="1">
              <a:spLocks noChangeArrowheads="1"/>
            </p:cNvSpPr>
            <p:nvPr/>
          </p:nvSpPr>
          <p:spPr bwMode="auto">
            <a:xfrm>
              <a:off x="2221579" y="6036314"/>
              <a:ext cx="841598" cy="447687"/>
            </a:xfrm>
            <a:prstGeom prst="rect">
              <a:avLst/>
            </a:prstGeom>
            <a:noFill/>
            <a:ln w="9525">
              <a:noFill/>
              <a:miter lim="800000"/>
              <a:headEnd/>
              <a:tailEnd/>
            </a:ln>
            <a:effectLst/>
          </p:spPr>
          <p:txBody>
            <a:bodyPr wrap="square">
              <a:spAutoFit/>
            </a:bodyPr>
            <a:lstStyle/>
            <a:p>
              <a:pPr algn="ctr" defTabSz="1507846" eaLnBrk="0" hangingPunct="0">
                <a:spcBef>
                  <a:spcPct val="50000"/>
                </a:spcBef>
                <a:defRPr/>
              </a:pPr>
              <a:r>
                <a:rPr lang="en-US" sz="2309" kern="0" dirty="0" smtClean="0">
                  <a:solidFill>
                    <a:srgbClr val="FF0000"/>
                  </a:solidFill>
                  <a:latin typeface="Verdana" pitchFamily="34" charset="0"/>
                </a:rPr>
                <a:t>NCI</a:t>
              </a:r>
              <a:endParaRPr lang="en-US" sz="1649" b="1" i="1" kern="0" dirty="0">
                <a:solidFill>
                  <a:srgbClr val="FF0000"/>
                </a:solidFill>
                <a:effectLst>
                  <a:outerShdw blurRad="38100" dist="38100" dir="2700000" algn="tl">
                    <a:srgbClr val="C0C0C0"/>
                  </a:outerShdw>
                </a:effectLst>
                <a:latin typeface="Arial Narrow" pitchFamily="34" charset="0"/>
              </a:endParaRPr>
            </a:p>
          </p:txBody>
        </p:sp>
        <p:sp>
          <p:nvSpPr>
            <p:cNvPr id="152" name="TextBox 151"/>
            <p:cNvSpPr txBox="1"/>
            <p:nvPr/>
          </p:nvSpPr>
          <p:spPr>
            <a:xfrm>
              <a:off x="4113538" y="8768462"/>
              <a:ext cx="594224" cy="830997"/>
            </a:xfrm>
            <a:prstGeom prst="rect">
              <a:avLst/>
            </a:prstGeom>
            <a:noFill/>
          </p:spPr>
          <p:txBody>
            <a:bodyPr wrap="square" rtlCol="0">
              <a:spAutoFit/>
            </a:bodyPr>
            <a:lstStyle/>
            <a:p>
              <a:r>
                <a:rPr lang="en-US" sz="4800" dirty="0">
                  <a:solidFill>
                    <a:schemeClr val="bg2">
                      <a:lumMod val="25000"/>
                    </a:schemeClr>
                  </a:solidFill>
                </a:rPr>
                <a:t>…</a:t>
              </a:r>
            </a:p>
          </p:txBody>
        </p:sp>
        <p:sp>
          <p:nvSpPr>
            <p:cNvPr id="154" name="Line 16"/>
            <p:cNvSpPr>
              <a:spLocks noChangeShapeType="1"/>
            </p:cNvSpPr>
            <p:nvPr/>
          </p:nvSpPr>
          <p:spPr bwMode="auto">
            <a:xfrm>
              <a:off x="1896910" y="8263640"/>
              <a:ext cx="284749" cy="0"/>
            </a:xfrm>
            <a:prstGeom prst="line">
              <a:avLst/>
            </a:prstGeom>
            <a:noFill/>
            <a:ln w="9525">
              <a:solidFill>
                <a:schemeClr val="tx1"/>
              </a:solidFill>
              <a:round/>
              <a:headEnd type="triangle" w="sm" len="med"/>
              <a:tailEnd type="triangle" w="sm" len="med"/>
            </a:ln>
            <a:effectLst/>
          </p:spPr>
          <p:txBody>
            <a:bodyPr/>
            <a:lstStyle/>
            <a:p>
              <a:pPr defTabSz="1507846">
                <a:defRPr/>
              </a:pPr>
              <a:endParaRPr lang="en-US" sz="2968" kern="0">
                <a:solidFill>
                  <a:sysClr val="windowText" lastClr="000000"/>
                </a:solidFill>
              </a:endParaRPr>
            </a:p>
          </p:txBody>
        </p:sp>
        <p:sp>
          <p:nvSpPr>
            <p:cNvPr id="155" name="Line 16"/>
            <p:cNvSpPr>
              <a:spLocks noChangeShapeType="1"/>
            </p:cNvSpPr>
            <p:nvPr/>
          </p:nvSpPr>
          <p:spPr bwMode="auto">
            <a:xfrm>
              <a:off x="3071685" y="8263640"/>
              <a:ext cx="284749" cy="0"/>
            </a:xfrm>
            <a:prstGeom prst="line">
              <a:avLst/>
            </a:prstGeom>
            <a:noFill/>
            <a:ln w="9525">
              <a:solidFill>
                <a:schemeClr val="tx1"/>
              </a:solidFill>
              <a:round/>
              <a:headEnd type="triangle" w="sm" len="med"/>
              <a:tailEnd type="triangle" w="sm" len="med"/>
            </a:ln>
            <a:effectLst/>
          </p:spPr>
          <p:txBody>
            <a:bodyPr/>
            <a:lstStyle/>
            <a:p>
              <a:pPr defTabSz="1507846">
                <a:defRPr/>
              </a:pPr>
              <a:endParaRPr lang="en-US" sz="2968" kern="0">
                <a:solidFill>
                  <a:sysClr val="windowText" lastClr="000000"/>
                </a:solidFill>
              </a:endParaRPr>
            </a:p>
          </p:txBody>
        </p:sp>
      </p:grpSp>
      <p:grpSp>
        <p:nvGrpSpPr>
          <p:cNvPr id="162" name="Group 161"/>
          <p:cNvGrpSpPr/>
          <p:nvPr/>
        </p:nvGrpSpPr>
        <p:grpSpPr>
          <a:xfrm>
            <a:off x="1747806" y="8315579"/>
            <a:ext cx="12791346" cy="983769"/>
            <a:chOff x="1747806" y="8315579"/>
            <a:chExt cx="12791346" cy="983769"/>
          </a:xfrm>
        </p:grpSpPr>
        <p:sp>
          <p:nvSpPr>
            <p:cNvPr id="156" name="Line 27"/>
            <p:cNvSpPr>
              <a:spLocks noChangeShapeType="1"/>
            </p:cNvSpPr>
            <p:nvPr/>
          </p:nvSpPr>
          <p:spPr bwMode="auto">
            <a:xfrm>
              <a:off x="1747806" y="8315579"/>
              <a:ext cx="8016622" cy="339187"/>
            </a:xfrm>
            <a:prstGeom prst="line">
              <a:avLst/>
            </a:prstGeom>
            <a:noFill/>
            <a:ln w="25400">
              <a:solidFill>
                <a:srgbClr val="0070C0">
                  <a:alpha val="59000"/>
                </a:srgbClr>
              </a:solidFill>
              <a:round/>
              <a:headEnd/>
              <a:tailEnd type="stealth" w="med" len="sm"/>
            </a:ln>
            <a:effectLst/>
          </p:spPr>
          <p:txBody>
            <a:bodyPr/>
            <a:lstStyle/>
            <a:p>
              <a:pPr defTabSz="1507846">
                <a:defRPr/>
              </a:pPr>
              <a:endParaRPr lang="en-US" sz="2968" kern="0">
                <a:solidFill>
                  <a:sysClr val="windowText" lastClr="000000"/>
                </a:solidFill>
              </a:endParaRPr>
            </a:p>
          </p:txBody>
        </p:sp>
        <p:sp>
          <p:nvSpPr>
            <p:cNvPr id="158" name="Line 27"/>
            <p:cNvSpPr>
              <a:spLocks noChangeShapeType="1"/>
            </p:cNvSpPr>
            <p:nvPr/>
          </p:nvSpPr>
          <p:spPr bwMode="auto">
            <a:xfrm>
              <a:off x="2467442" y="8776347"/>
              <a:ext cx="9728850" cy="249185"/>
            </a:xfrm>
            <a:prstGeom prst="line">
              <a:avLst/>
            </a:prstGeom>
            <a:noFill/>
            <a:ln w="25400">
              <a:solidFill>
                <a:srgbClr val="0070C0">
                  <a:alpha val="59000"/>
                </a:srgbClr>
              </a:solidFill>
              <a:round/>
              <a:headEnd/>
              <a:tailEnd type="stealth" w="med" len="sm"/>
            </a:ln>
            <a:effectLst/>
          </p:spPr>
          <p:txBody>
            <a:bodyPr/>
            <a:lstStyle/>
            <a:p>
              <a:pPr defTabSz="1507846">
                <a:defRPr/>
              </a:pPr>
              <a:endParaRPr lang="en-US" sz="2968" kern="0">
                <a:solidFill>
                  <a:sysClr val="windowText" lastClr="000000"/>
                </a:solidFill>
              </a:endParaRPr>
            </a:p>
          </p:txBody>
        </p:sp>
        <p:sp>
          <p:nvSpPr>
            <p:cNvPr id="161" name="Line 27"/>
            <p:cNvSpPr>
              <a:spLocks noChangeShapeType="1"/>
            </p:cNvSpPr>
            <p:nvPr/>
          </p:nvSpPr>
          <p:spPr bwMode="auto">
            <a:xfrm>
              <a:off x="3931936" y="9084646"/>
              <a:ext cx="10607216" cy="214702"/>
            </a:xfrm>
            <a:prstGeom prst="line">
              <a:avLst/>
            </a:prstGeom>
            <a:noFill/>
            <a:ln w="25400">
              <a:solidFill>
                <a:srgbClr val="0070C0">
                  <a:alpha val="59000"/>
                </a:srgbClr>
              </a:solidFill>
              <a:round/>
              <a:headEnd/>
              <a:tailEnd type="stealth" w="med" len="sm"/>
            </a:ln>
            <a:effectLst/>
          </p:spPr>
          <p:txBody>
            <a:bodyPr/>
            <a:lstStyle/>
            <a:p>
              <a:pPr defTabSz="1507846">
                <a:defRPr/>
              </a:pPr>
              <a:endParaRPr lang="en-US" sz="2968" kern="0">
                <a:solidFill>
                  <a:sysClr val="windowText" lastClr="000000"/>
                </a:solidFill>
              </a:endParaRPr>
            </a:p>
          </p:txBody>
        </p:sp>
      </p:grpSp>
      <p:grpSp>
        <p:nvGrpSpPr>
          <p:cNvPr id="167" name="Group 166"/>
          <p:cNvGrpSpPr/>
          <p:nvPr/>
        </p:nvGrpSpPr>
        <p:grpSpPr>
          <a:xfrm>
            <a:off x="1397032" y="2581498"/>
            <a:ext cx="7043482" cy="6358593"/>
            <a:chOff x="1397032" y="2581498"/>
            <a:chExt cx="7043482" cy="6358593"/>
          </a:xfrm>
        </p:grpSpPr>
        <p:sp>
          <p:nvSpPr>
            <p:cNvPr id="164" name="Line 27"/>
            <p:cNvSpPr>
              <a:spLocks noChangeShapeType="1"/>
            </p:cNvSpPr>
            <p:nvPr/>
          </p:nvSpPr>
          <p:spPr bwMode="auto">
            <a:xfrm flipV="1">
              <a:off x="1397032" y="2581498"/>
              <a:ext cx="1954108" cy="5781191"/>
            </a:xfrm>
            <a:prstGeom prst="line">
              <a:avLst/>
            </a:prstGeom>
            <a:noFill/>
            <a:ln w="25400">
              <a:solidFill>
                <a:srgbClr val="0070C0">
                  <a:alpha val="59000"/>
                </a:srgbClr>
              </a:solidFill>
              <a:round/>
              <a:headEnd/>
              <a:tailEnd type="stealth" w="med" len="sm"/>
            </a:ln>
            <a:effectLst/>
          </p:spPr>
          <p:txBody>
            <a:bodyPr/>
            <a:lstStyle/>
            <a:p>
              <a:pPr defTabSz="1507846">
                <a:defRPr/>
              </a:pPr>
              <a:endParaRPr lang="en-US" sz="2968" kern="0">
                <a:solidFill>
                  <a:sysClr val="windowText" lastClr="000000"/>
                </a:solidFill>
              </a:endParaRPr>
            </a:p>
          </p:txBody>
        </p:sp>
        <p:sp>
          <p:nvSpPr>
            <p:cNvPr id="165" name="Line 27"/>
            <p:cNvSpPr>
              <a:spLocks noChangeShapeType="1"/>
            </p:cNvSpPr>
            <p:nvPr/>
          </p:nvSpPr>
          <p:spPr bwMode="auto">
            <a:xfrm flipV="1">
              <a:off x="2467442" y="2879100"/>
              <a:ext cx="3770439" cy="6060991"/>
            </a:xfrm>
            <a:prstGeom prst="line">
              <a:avLst/>
            </a:prstGeom>
            <a:noFill/>
            <a:ln w="25400">
              <a:solidFill>
                <a:srgbClr val="0070C0">
                  <a:alpha val="59000"/>
                </a:srgbClr>
              </a:solidFill>
              <a:round/>
              <a:headEnd/>
              <a:tailEnd type="stealth" w="med" len="sm"/>
            </a:ln>
            <a:effectLst/>
          </p:spPr>
          <p:txBody>
            <a:bodyPr/>
            <a:lstStyle/>
            <a:p>
              <a:pPr defTabSz="1507846">
                <a:defRPr/>
              </a:pPr>
              <a:endParaRPr lang="en-US" sz="2968" kern="0">
                <a:solidFill>
                  <a:sysClr val="windowText" lastClr="000000"/>
                </a:solidFill>
              </a:endParaRPr>
            </a:p>
          </p:txBody>
        </p:sp>
        <p:sp>
          <p:nvSpPr>
            <p:cNvPr id="166" name="Line 27"/>
            <p:cNvSpPr>
              <a:spLocks noChangeShapeType="1"/>
            </p:cNvSpPr>
            <p:nvPr/>
          </p:nvSpPr>
          <p:spPr bwMode="auto">
            <a:xfrm flipV="1">
              <a:off x="3798178" y="2581499"/>
              <a:ext cx="4642336" cy="6027376"/>
            </a:xfrm>
            <a:prstGeom prst="line">
              <a:avLst/>
            </a:prstGeom>
            <a:noFill/>
            <a:ln w="25400">
              <a:solidFill>
                <a:srgbClr val="0070C0">
                  <a:alpha val="59000"/>
                </a:srgbClr>
              </a:solidFill>
              <a:round/>
              <a:headEnd/>
              <a:tailEnd type="stealth" w="med" len="sm"/>
            </a:ln>
            <a:effectLst/>
          </p:spPr>
          <p:txBody>
            <a:bodyPr/>
            <a:lstStyle/>
            <a:p>
              <a:pPr defTabSz="1507846">
                <a:defRPr/>
              </a:pPr>
              <a:endParaRPr lang="en-US" sz="2968" kern="0">
                <a:solidFill>
                  <a:sysClr val="windowText" lastClr="000000"/>
                </a:solidFill>
              </a:endParaRPr>
            </a:p>
          </p:txBody>
        </p:sp>
      </p:grpSp>
    </p:spTree>
    <p:extLst>
      <p:ext uri="{BB962C8B-B14F-4D97-AF65-F5344CB8AC3E}">
        <p14:creationId xmlns:p14="http://schemas.microsoft.com/office/powerpoint/2010/main" val="2993644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fade">
                                      <p:cBhvr>
                                        <p:cTn id="7" dur="500"/>
                                        <p:tgtEl>
                                          <p:spTgt spid="13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additive="base">
                                        <p:cTn id="12" dur="500" fill="hold"/>
                                        <p:tgtEl>
                                          <p:spTgt spid="37"/>
                                        </p:tgtEl>
                                        <p:attrNameLst>
                                          <p:attrName>ppt_x</p:attrName>
                                        </p:attrNameLst>
                                      </p:cBhvr>
                                      <p:tavLst>
                                        <p:tav tm="0">
                                          <p:val>
                                            <p:strVal val="#ppt_x"/>
                                          </p:val>
                                        </p:tav>
                                        <p:tav tm="100000">
                                          <p:val>
                                            <p:strVal val="#ppt_x"/>
                                          </p:val>
                                        </p:tav>
                                      </p:tavLst>
                                    </p:anim>
                                    <p:anim calcmode="lin" valueType="num">
                                      <p:cBhvr additive="base">
                                        <p:cTn id="13" dur="500" fill="hold"/>
                                        <p:tgtEl>
                                          <p:spTgt spid="37"/>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fill="hold"/>
                                        <p:tgtEl>
                                          <p:spTgt spid="18"/>
                                        </p:tgtEl>
                                        <p:attrNameLst>
                                          <p:attrName>ppt_x</p:attrName>
                                        </p:attrNameLst>
                                      </p:cBhvr>
                                      <p:tavLst>
                                        <p:tav tm="0">
                                          <p:val>
                                            <p:strVal val="#ppt_x"/>
                                          </p:val>
                                        </p:tav>
                                        <p:tav tm="100000">
                                          <p:val>
                                            <p:strVal val="#ppt_x"/>
                                          </p:val>
                                        </p:tav>
                                      </p:tavLst>
                                    </p:anim>
                                    <p:anim calcmode="lin" valueType="num">
                                      <p:cBhvr additive="base">
                                        <p:cTn id="17" dur="500" fill="hold"/>
                                        <p:tgtEl>
                                          <p:spTgt spid="18"/>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ppt_x"/>
                                          </p:val>
                                        </p:tav>
                                        <p:tav tm="100000">
                                          <p:val>
                                            <p:strVal val="#ppt_x"/>
                                          </p:val>
                                        </p:tav>
                                      </p:tavLst>
                                    </p:anim>
                                    <p:anim calcmode="lin" valueType="num">
                                      <p:cBhvr additive="base">
                                        <p:cTn id="33" dur="500" fill="hold"/>
                                        <p:tgtEl>
                                          <p:spTgt spid="9"/>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ppt_x"/>
                                          </p:val>
                                        </p:tav>
                                        <p:tav tm="100000">
                                          <p:val>
                                            <p:strVal val="#ppt_x"/>
                                          </p:val>
                                        </p:tav>
                                      </p:tavLst>
                                    </p:anim>
                                    <p:anim calcmode="lin" valueType="num">
                                      <p:cBhvr additive="base">
                                        <p:cTn id="37" dur="500" fill="hold"/>
                                        <p:tgtEl>
                                          <p:spTgt spid="10"/>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500" fill="hold"/>
                                        <p:tgtEl>
                                          <p:spTgt spid="11"/>
                                        </p:tgtEl>
                                        <p:attrNameLst>
                                          <p:attrName>ppt_x</p:attrName>
                                        </p:attrNameLst>
                                      </p:cBhvr>
                                      <p:tavLst>
                                        <p:tav tm="0">
                                          <p:val>
                                            <p:strVal val="#ppt_x"/>
                                          </p:val>
                                        </p:tav>
                                        <p:tav tm="100000">
                                          <p:val>
                                            <p:strVal val="#ppt_x"/>
                                          </p:val>
                                        </p:tav>
                                      </p:tavLst>
                                    </p:anim>
                                    <p:anim calcmode="lin" valueType="num">
                                      <p:cBhvr additive="base">
                                        <p:cTn id="41" dur="500" fill="hold"/>
                                        <p:tgtEl>
                                          <p:spTgt spid="11"/>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 calcmode="lin" valueType="num">
                                      <p:cBhvr additive="base">
                                        <p:cTn id="44" dur="500" fill="hold"/>
                                        <p:tgtEl>
                                          <p:spTgt spid="16"/>
                                        </p:tgtEl>
                                        <p:attrNameLst>
                                          <p:attrName>ppt_x</p:attrName>
                                        </p:attrNameLst>
                                      </p:cBhvr>
                                      <p:tavLst>
                                        <p:tav tm="0">
                                          <p:val>
                                            <p:strVal val="#ppt_x"/>
                                          </p:val>
                                        </p:tav>
                                        <p:tav tm="100000">
                                          <p:val>
                                            <p:strVal val="#ppt_x"/>
                                          </p:val>
                                        </p:tav>
                                      </p:tavLst>
                                    </p:anim>
                                    <p:anim calcmode="lin" valueType="num">
                                      <p:cBhvr additive="base">
                                        <p:cTn id="45" dur="500" fill="hold"/>
                                        <p:tgtEl>
                                          <p:spTgt spid="16"/>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136"/>
                                        </p:tgtEl>
                                        <p:attrNameLst>
                                          <p:attrName>style.visibility</p:attrName>
                                        </p:attrNameLst>
                                      </p:cBhvr>
                                      <p:to>
                                        <p:strVal val="visible"/>
                                      </p:to>
                                    </p:set>
                                    <p:anim calcmode="lin" valueType="num">
                                      <p:cBhvr additive="base">
                                        <p:cTn id="48" dur="500" fill="hold"/>
                                        <p:tgtEl>
                                          <p:spTgt spid="136"/>
                                        </p:tgtEl>
                                        <p:attrNameLst>
                                          <p:attrName>ppt_x</p:attrName>
                                        </p:attrNameLst>
                                      </p:cBhvr>
                                      <p:tavLst>
                                        <p:tav tm="0">
                                          <p:val>
                                            <p:strVal val="#ppt_x"/>
                                          </p:val>
                                        </p:tav>
                                        <p:tav tm="100000">
                                          <p:val>
                                            <p:strVal val="#ppt_x"/>
                                          </p:val>
                                        </p:tav>
                                      </p:tavLst>
                                    </p:anim>
                                    <p:anim calcmode="lin" valueType="num">
                                      <p:cBhvr additive="base">
                                        <p:cTn id="49" dur="500" fill="hold"/>
                                        <p:tgtEl>
                                          <p:spTgt spid="136"/>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137"/>
                                        </p:tgtEl>
                                        <p:attrNameLst>
                                          <p:attrName>style.visibility</p:attrName>
                                        </p:attrNameLst>
                                      </p:cBhvr>
                                      <p:to>
                                        <p:strVal val="visible"/>
                                      </p:to>
                                    </p:set>
                                    <p:anim calcmode="lin" valueType="num">
                                      <p:cBhvr additive="base">
                                        <p:cTn id="52" dur="500" fill="hold"/>
                                        <p:tgtEl>
                                          <p:spTgt spid="137"/>
                                        </p:tgtEl>
                                        <p:attrNameLst>
                                          <p:attrName>ppt_x</p:attrName>
                                        </p:attrNameLst>
                                      </p:cBhvr>
                                      <p:tavLst>
                                        <p:tav tm="0">
                                          <p:val>
                                            <p:strVal val="#ppt_x"/>
                                          </p:val>
                                        </p:tav>
                                        <p:tav tm="100000">
                                          <p:val>
                                            <p:strVal val="#ppt_x"/>
                                          </p:val>
                                        </p:tav>
                                      </p:tavLst>
                                    </p:anim>
                                    <p:anim calcmode="lin" valueType="num">
                                      <p:cBhvr additive="base">
                                        <p:cTn id="53" dur="500" fill="hold"/>
                                        <p:tgtEl>
                                          <p:spTgt spid="137"/>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42"/>
                                        </p:tgtEl>
                                        <p:attrNameLst>
                                          <p:attrName>style.visibility</p:attrName>
                                        </p:attrNameLst>
                                      </p:cBhvr>
                                      <p:to>
                                        <p:strVal val="visible"/>
                                      </p:to>
                                    </p:set>
                                    <p:anim calcmode="lin" valueType="num">
                                      <p:cBhvr additive="base">
                                        <p:cTn id="56" dur="500" fill="hold"/>
                                        <p:tgtEl>
                                          <p:spTgt spid="42"/>
                                        </p:tgtEl>
                                        <p:attrNameLst>
                                          <p:attrName>ppt_x</p:attrName>
                                        </p:attrNameLst>
                                      </p:cBhvr>
                                      <p:tavLst>
                                        <p:tav tm="0">
                                          <p:val>
                                            <p:strVal val="#ppt_x"/>
                                          </p:val>
                                        </p:tav>
                                        <p:tav tm="100000">
                                          <p:val>
                                            <p:strVal val="#ppt_x"/>
                                          </p:val>
                                        </p:tav>
                                      </p:tavLst>
                                    </p:anim>
                                    <p:anim calcmode="lin" valueType="num">
                                      <p:cBhvr additive="base">
                                        <p:cTn id="57" dur="500" fill="hold"/>
                                        <p:tgtEl>
                                          <p:spTgt spid="42"/>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 calcmode="lin" valueType="num">
                                      <p:cBhvr additive="base">
                                        <p:cTn id="60" dur="500" fill="hold"/>
                                        <p:tgtEl>
                                          <p:spTgt spid="19"/>
                                        </p:tgtEl>
                                        <p:attrNameLst>
                                          <p:attrName>ppt_x</p:attrName>
                                        </p:attrNameLst>
                                      </p:cBhvr>
                                      <p:tavLst>
                                        <p:tav tm="0">
                                          <p:val>
                                            <p:strVal val="#ppt_x"/>
                                          </p:val>
                                        </p:tav>
                                        <p:tav tm="100000">
                                          <p:val>
                                            <p:strVal val="#ppt_x"/>
                                          </p:val>
                                        </p:tav>
                                      </p:tavLst>
                                    </p:anim>
                                    <p:anim calcmode="lin" valueType="num">
                                      <p:cBhvr additive="base">
                                        <p:cTn id="61" dur="500" fill="hold"/>
                                        <p:tgtEl>
                                          <p:spTgt spid="19"/>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12"/>
                                        </p:tgtEl>
                                        <p:attrNameLst>
                                          <p:attrName>style.visibility</p:attrName>
                                        </p:attrNameLst>
                                      </p:cBhvr>
                                      <p:to>
                                        <p:strVal val="visible"/>
                                      </p:to>
                                    </p:set>
                                    <p:anim calcmode="lin" valueType="num">
                                      <p:cBhvr additive="base">
                                        <p:cTn id="64" dur="500" fill="hold"/>
                                        <p:tgtEl>
                                          <p:spTgt spid="12"/>
                                        </p:tgtEl>
                                        <p:attrNameLst>
                                          <p:attrName>ppt_x</p:attrName>
                                        </p:attrNameLst>
                                      </p:cBhvr>
                                      <p:tavLst>
                                        <p:tav tm="0">
                                          <p:val>
                                            <p:strVal val="#ppt_x"/>
                                          </p:val>
                                        </p:tav>
                                        <p:tav tm="100000">
                                          <p:val>
                                            <p:strVal val="#ppt_x"/>
                                          </p:val>
                                        </p:tav>
                                      </p:tavLst>
                                    </p:anim>
                                    <p:anim calcmode="lin" valueType="num">
                                      <p:cBhvr additive="base">
                                        <p:cTn id="65" dur="500" fill="hold"/>
                                        <p:tgtEl>
                                          <p:spTgt spid="12"/>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13"/>
                                        </p:tgtEl>
                                        <p:attrNameLst>
                                          <p:attrName>style.visibility</p:attrName>
                                        </p:attrNameLst>
                                      </p:cBhvr>
                                      <p:to>
                                        <p:strVal val="visible"/>
                                      </p:to>
                                    </p:set>
                                    <p:anim calcmode="lin" valueType="num">
                                      <p:cBhvr additive="base">
                                        <p:cTn id="68" dur="500" fill="hold"/>
                                        <p:tgtEl>
                                          <p:spTgt spid="13"/>
                                        </p:tgtEl>
                                        <p:attrNameLst>
                                          <p:attrName>ppt_x</p:attrName>
                                        </p:attrNameLst>
                                      </p:cBhvr>
                                      <p:tavLst>
                                        <p:tav tm="0">
                                          <p:val>
                                            <p:strVal val="#ppt_x"/>
                                          </p:val>
                                        </p:tav>
                                        <p:tav tm="100000">
                                          <p:val>
                                            <p:strVal val="#ppt_x"/>
                                          </p:val>
                                        </p:tav>
                                      </p:tavLst>
                                    </p:anim>
                                    <p:anim calcmode="lin" valueType="num">
                                      <p:cBhvr additive="base">
                                        <p:cTn id="69" dur="500" fill="hold"/>
                                        <p:tgtEl>
                                          <p:spTgt spid="13"/>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 calcmode="lin" valueType="num">
                                      <p:cBhvr additive="base">
                                        <p:cTn id="72" dur="500" fill="hold"/>
                                        <p:tgtEl>
                                          <p:spTgt spid="14"/>
                                        </p:tgtEl>
                                        <p:attrNameLst>
                                          <p:attrName>ppt_x</p:attrName>
                                        </p:attrNameLst>
                                      </p:cBhvr>
                                      <p:tavLst>
                                        <p:tav tm="0">
                                          <p:val>
                                            <p:strVal val="#ppt_x"/>
                                          </p:val>
                                        </p:tav>
                                        <p:tav tm="100000">
                                          <p:val>
                                            <p:strVal val="#ppt_x"/>
                                          </p:val>
                                        </p:tav>
                                      </p:tavLst>
                                    </p:anim>
                                    <p:anim calcmode="lin" valueType="num">
                                      <p:cBhvr additive="base">
                                        <p:cTn id="73" dur="500" fill="hold"/>
                                        <p:tgtEl>
                                          <p:spTgt spid="14"/>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15"/>
                                        </p:tgtEl>
                                        <p:attrNameLst>
                                          <p:attrName>style.visibility</p:attrName>
                                        </p:attrNameLst>
                                      </p:cBhvr>
                                      <p:to>
                                        <p:strVal val="visible"/>
                                      </p:to>
                                    </p:set>
                                    <p:anim calcmode="lin" valueType="num">
                                      <p:cBhvr additive="base">
                                        <p:cTn id="76" dur="500" fill="hold"/>
                                        <p:tgtEl>
                                          <p:spTgt spid="15"/>
                                        </p:tgtEl>
                                        <p:attrNameLst>
                                          <p:attrName>ppt_x</p:attrName>
                                        </p:attrNameLst>
                                      </p:cBhvr>
                                      <p:tavLst>
                                        <p:tav tm="0">
                                          <p:val>
                                            <p:strVal val="#ppt_x"/>
                                          </p:val>
                                        </p:tav>
                                        <p:tav tm="100000">
                                          <p:val>
                                            <p:strVal val="#ppt_x"/>
                                          </p:val>
                                        </p:tav>
                                      </p:tavLst>
                                    </p:anim>
                                    <p:anim calcmode="lin" valueType="num">
                                      <p:cBhvr additive="base">
                                        <p:cTn id="77" dur="500" fill="hold"/>
                                        <p:tgtEl>
                                          <p:spTgt spid="15"/>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p:stCondLst>
                                    <p:cond delay="0"/>
                                  </p:stCondLst>
                                  <p:childTnLst>
                                    <p:set>
                                      <p:cBhvr>
                                        <p:cTn id="79" dur="1" fill="hold">
                                          <p:stCondLst>
                                            <p:cond delay="0"/>
                                          </p:stCondLst>
                                        </p:cTn>
                                        <p:tgtEl>
                                          <p:spTgt spid="17"/>
                                        </p:tgtEl>
                                        <p:attrNameLst>
                                          <p:attrName>style.visibility</p:attrName>
                                        </p:attrNameLst>
                                      </p:cBhvr>
                                      <p:to>
                                        <p:strVal val="visible"/>
                                      </p:to>
                                    </p:set>
                                    <p:anim calcmode="lin" valueType="num">
                                      <p:cBhvr additive="base">
                                        <p:cTn id="80" dur="500" fill="hold"/>
                                        <p:tgtEl>
                                          <p:spTgt spid="17"/>
                                        </p:tgtEl>
                                        <p:attrNameLst>
                                          <p:attrName>ppt_x</p:attrName>
                                        </p:attrNameLst>
                                      </p:cBhvr>
                                      <p:tavLst>
                                        <p:tav tm="0">
                                          <p:val>
                                            <p:strVal val="#ppt_x"/>
                                          </p:val>
                                        </p:tav>
                                        <p:tav tm="100000">
                                          <p:val>
                                            <p:strVal val="#ppt_x"/>
                                          </p:val>
                                        </p:tav>
                                      </p:tavLst>
                                    </p:anim>
                                    <p:anim calcmode="lin" valueType="num">
                                      <p:cBhvr additive="base">
                                        <p:cTn id="81"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grpId="0" nodeType="clickEffect">
                                  <p:stCondLst>
                                    <p:cond delay="0"/>
                                  </p:stCondLst>
                                  <p:childTnLst>
                                    <p:set>
                                      <p:cBhvr>
                                        <p:cTn id="85" dur="1" fill="hold">
                                          <p:stCondLst>
                                            <p:cond delay="0"/>
                                          </p:stCondLst>
                                        </p:cTn>
                                        <p:tgtEl>
                                          <p:spTgt spid="43"/>
                                        </p:tgtEl>
                                        <p:attrNameLst>
                                          <p:attrName>style.visibility</p:attrName>
                                        </p:attrNameLst>
                                      </p:cBhvr>
                                      <p:to>
                                        <p:strVal val="visible"/>
                                      </p:to>
                                    </p:set>
                                    <p:anim calcmode="lin" valueType="num">
                                      <p:cBhvr additive="base">
                                        <p:cTn id="86" dur="500" fill="hold"/>
                                        <p:tgtEl>
                                          <p:spTgt spid="43"/>
                                        </p:tgtEl>
                                        <p:attrNameLst>
                                          <p:attrName>ppt_x</p:attrName>
                                        </p:attrNameLst>
                                      </p:cBhvr>
                                      <p:tavLst>
                                        <p:tav tm="0">
                                          <p:val>
                                            <p:strVal val="#ppt_x"/>
                                          </p:val>
                                        </p:tav>
                                        <p:tav tm="100000">
                                          <p:val>
                                            <p:strVal val="#ppt_x"/>
                                          </p:val>
                                        </p:tav>
                                      </p:tavLst>
                                    </p:anim>
                                    <p:anim calcmode="lin" valueType="num">
                                      <p:cBhvr additive="base">
                                        <p:cTn id="87" dur="500" fill="hold"/>
                                        <p:tgtEl>
                                          <p:spTgt spid="43"/>
                                        </p:tgtEl>
                                        <p:attrNameLst>
                                          <p:attrName>ppt_y</p:attrName>
                                        </p:attrNameLst>
                                      </p:cBhvr>
                                      <p:tavLst>
                                        <p:tav tm="0">
                                          <p:val>
                                            <p:strVal val="1+#ppt_h/2"/>
                                          </p:val>
                                        </p:tav>
                                        <p:tav tm="100000">
                                          <p:val>
                                            <p:strVal val="#ppt_y"/>
                                          </p:val>
                                        </p:tav>
                                      </p:tavLst>
                                    </p:anim>
                                  </p:childTnLst>
                                </p:cTn>
                              </p:par>
                              <p:par>
                                <p:cTn id="88" presetID="2" presetClass="entr" presetSubtype="4" fill="hold" grpId="0" nodeType="withEffect">
                                  <p:stCondLst>
                                    <p:cond delay="0"/>
                                  </p:stCondLst>
                                  <p:childTnLst>
                                    <p:set>
                                      <p:cBhvr>
                                        <p:cTn id="89" dur="1" fill="hold">
                                          <p:stCondLst>
                                            <p:cond delay="0"/>
                                          </p:stCondLst>
                                        </p:cTn>
                                        <p:tgtEl>
                                          <p:spTgt spid="23"/>
                                        </p:tgtEl>
                                        <p:attrNameLst>
                                          <p:attrName>style.visibility</p:attrName>
                                        </p:attrNameLst>
                                      </p:cBhvr>
                                      <p:to>
                                        <p:strVal val="visible"/>
                                      </p:to>
                                    </p:set>
                                    <p:anim calcmode="lin" valueType="num">
                                      <p:cBhvr additive="base">
                                        <p:cTn id="90" dur="500" fill="hold"/>
                                        <p:tgtEl>
                                          <p:spTgt spid="23"/>
                                        </p:tgtEl>
                                        <p:attrNameLst>
                                          <p:attrName>ppt_x</p:attrName>
                                        </p:attrNameLst>
                                      </p:cBhvr>
                                      <p:tavLst>
                                        <p:tav tm="0">
                                          <p:val>
                                            <p:strVal val="#ppt_x"/>
                                          </p:val>
                                        </p:tav>
                                        <p:tav tm="100000">
                                          <p:val>
                                            <p:strVal val="#ppt_x"/>
                                          </p:val>
                                        </p:tav>
                                      </p:tavLst>
                                    </p:anim>
                                    <p:anim calcmode="lin" valueType="num">
                                      <p:cBhvr additive="base">
                                        <p:cTn id="91" dur="500" fill="hold"/>
                                        <p:tgtEl>
                                          <p:spTgt spid="23"/>
                                        </p:tgtEl>
                                        <p:attrNameLst>
                                          <p:attrName>ppt_y</p:attrName>
                                        </p:attrNameLst>
                                      </p:cBhvr>
                                      <p:tavLst>
                                        <p:tav tm="0">
                                          <p:val>
                                            <p:strVal val="1+#ppt_h/2"/>
                                          </p:val>
                                        </p:tav>
                                        <p:tav tm="100000">
                                          <p:val>
                                            <p:strVal val="#ppt_y"/>
                                          </p:val>
                                        </p:tav>
                                      </p:tavLst>
                                    </p:anim>
                                  </p:childTnLst>
                                </p:cTn>
                              </p:par>
                              <p:par>
                                <p:cTn id="92" presetID="2" presetClass="entr" presetSubtype="4" fill="hold" grpId="0" nodeType="withEffect">
                                  <p:stCondLst>
                                    <p:cond delay="0"/>
                                  </p:stCondLst>
                                  <p:childTnLst>
                                    <p:set>
                                      <p:cBhvr>
                                        <p:cTn id="93" dur="1" fill="hold">
                                          <p:stCondLst>
                                            <p:cond delay="0"/>
                                          </p:stCondLst>
                                        </p:cTn>
                                        <p:tgtEl>
                                          <p:spTgt spid="24"/>
                                        </p:tgtEl>
                                        <p:attrNameLst>
                                          <p:attrName>style.visibility</p:attrName>
                                        </p:attrNameLst>
                                      </p:cBhvr>
                                      <p:to>
                                        <p:strVal val="visible"/>
                                      </p:to>
                                    </p:set>
                                    <p:anim calcmode="lin" valueType="num">
                                      <p:cBhvr additive="base">
                                        <p:cTn id="94" dur="500" fill="hold"/>
                                        <p:tgtEl>
                                          <p:spTgt spid="24"/>
                                        </p:tgtEl>
                                        <p:attrNameLst>
                                          <p:attrName>ppt_x</p:attrName>
                                        </p:attrNameLst>
                                      </p:cBhvr>
                                      <p:tavLst>
                                        <p:tav tm="0">
                                          <p:val>
                                            <p:strVal val="#ppt_x"/>
                                          </p:val>
                                        </p:tav>
                                        <p:tav tm="100000">
                                          <p:val>
                                            <p:strVal val="#ppt_x"/>
                                          </p:val>
                                        </p:tav>
                                      </p:tavLst>
                                    </p:anim>
                                    <p:anim calcmode="lin" valueType="num">
                                      <p:cBhvr additive="base">
                                        <p:cTn id="95" dur="500" fill="hold"/>
                                        <p:tgtEl>
                                          <p:spTgt spid="24"/>
                                        </p:tgtEl>
                                        <p:attrNameLst>
                                          <p:attrName>ppt_y</p:attrName>
                                        </p:attrNameLst>
                                      </p:cBhvr>
                                      <p:tavLst>
                                        <p:tav tm="0">
                                          <p:val>
                                            <p:strVal val="1+#ppt_h/2"/>
                                          </p:val>
                                        </p:tav>
                                        <p:tav tm="100000">
                                          <p:val>
                                            <p:strVal val="#ppt_y"/>
                                          </p:val>
                                        </p:tav>
                                      </p:tavLst>
                                    </p:anim>
                                  </p:childTnLst>
                                </p:cTn>
                              </p:par>
                              <p:par>
                                <p:cTn id="96" presetID="2" presetClass="entr" presetSubtype="4" fill="hold" grpId="0" nodeType="withEffect">
                                  <p:stCondLst>
                                    <p:cond delay="0"/>
                                  </p:stCondLst>
                                  <p:childTnLst>
                                    <p:set>
                                      <p:cBhvr>
                                        <p:cTn id="97" dur="1" fill="hold">
                                          <p:stCondLst>
                                            <p:cond delay="0"/>
                                          </p:stCondLst>
                                        </p:cTn>
                                        <p:tgtEl>
                                          <p:spTgt spid="25"/>
                                        </p:tgtEl>
                                        <p:attrNameLst>
                                          <p:attrName>style.visibility</p:attrName>
                                        </p:attrNameLst>
                                      </p:cBhvr>
                                      <p:to>
                                        <p:strVal val="visible"/>
                                      </p:to>
                                    </p:set>
                                    <p:anim calcmode="lin" valueType="num">
                                      <p:cBhvr additive="base">
                                        <p:cTn id="98" dur="500" fill="hold"/>
                                        <p:tgtEl>
                                          <p:spTgt spid="25"/>
                                        </p:tgtEl>
                                        <p:attrNameLst>
                                          <p:attrName>ppt_x</p:attrName>
                                        </p:attrNameLst>
                                      </p:cBhvr>
                                      <p:tavLst>
                                        <p:tav tm="0">
                                          <p:val>
                                            <p:strVal val="#ppt_x"/>
                                          </p:val>
                                        </p:tav>
                                        <p:tav tm="100000">
                                          <p:val>
                                            <p:strVal val="#ppt_x"/>
                                          </p:val>
                                        </p:tav>
                                      </p:tavLst>
                                    </p:anim>
                                    <p:anim calcmode="lin" valueType="num">
                                      <p:cBhvr additive="base">
                                        <p:cTn id="99" dur="500" fill="hold"/>
                                        <p:tgtEl>
                                          <p:spTgt spid="25"/>
                                        </p:tgtEl>
                                        <p:attrNameLst>
                                          <p:attrName>ppt_y</p:attrName>
                                        </p:attrNameLst>
                                      </p:cBhvr>
                                      <p:tavLst>
                                        <p:tav tm="0">
                                          <p:val>
                                            <p:strVal val="1+#ppt_h/2"/>
                                          </p:val>
                                        </p:tav>
                                        <p:tav tm="100000">
                                          <p:val>
                                            <p:strVal val="#ppt_y"/>
                                          </p:val>
                                        </p:tav>
                                      </p:tavLst>
                                    </p:anim>
                                  </p:childTnLst>
                                </p:cTn>
                              </p:par>
                              <p:par>
                                <p:cTn id="100" presetID="2" presetClass="entr" presetSubtype="4" fill="hold" grpId="0" nodeType="withEffect">
                                  <p:stCondLst>
                                    <p:cond delay="0"/>
                                  </p:stCondLst>
                                  <p:childTnLst>
                                    <p:set>
                                      <p:cBhvr>
                                        <p:cTn id="101" dur="1" fill="hold">
                                          <p:stCondLst>
                                            <p:cond delay="0"/>
                                          </p:stCondLst>
                                        </p:cTn>
                                        <p:tgtEl>
                                          <p:spTgt spid="26"/>
                                        </p:tgtEl>
                                        <p:attrNameLst>
                                          <p:attrName>style.visibility</p:attrName>
                                        </p:attrNameLst>
                                      </p:cBhvr>
                                      <p:to>
                                        <p:strVal val="visible"/>
                                      </p:to>
                                    </p:set>
                                    <p:anim calcmode="lin" valueType="num">
                                      <p:cBhvr additive="base">
                                        <p:cTn id="102" dur="500" fill="hold"/>
                                        <p:tgtEl>
                                          <p:spTgt spid="26"/>
                                        </p:tgtEl>
                                        <p:attrNameLst>
                                          <p:attrName>ppt_x</p:attrName>
                                        </p:attrNameLst>
                                      </p:cBhvr>
                                      <p:tavLst>
                                        <p:tav tm="0">
                                          <p:val>
                                            <p:strVal val="#ppt_x"/>
                                          </p:val>
                                        </p:tav>
                                        <p:tav tm="100000">
                                          <p:val>
                                            <p:strVal val="#ppt_x"/>
                                          </p:val>
                                        </p:tav>
                                      </p:tavLst>
                                    </p:anim>
                                    <p:anim calcmode="lin" valueType="num">
                                      <p:cBhvr additive="base">
                                        <p:cTn id="103" dur="500" fill="hold"/>
                                        <p:tgtEl>
                                          <p:spTgt spid="26"/>
                                        </p:tgtEl>
                                        <p:attrNameLst>
                                          <p:attrName>ppt_y</p:attrName>
                                        </p:attrNameLst>
                                      </p:cBhvr>
                                      <p:tavLst>
                                        <p:tav tm="0">
                                          <p:val>
                                            <p:strVal val="1+#ppt_h/2"/>
                                          </p:val>
                                        </p:tav>
                                        <p:tav tm="100000">
                                          <p:val>
                                            <p:strVal val="#ppt_y"/>
                                          </p:val>
                                        </p:tav>
                                      </p:tavLst>
                                    </p:anim>
                                  </p:childTnLst>
                                </p:cTn>
                              </p:par>
                              <p:par>
                                <p:cTn id="104" presetID="2" presetClass="entr" presetSubtype="4" fill="hold" grpId="0" nodeType="withEffect">
                                  <p:stCondLst>
                                    <p:cond delay="0"/>
                                  </p:stCondLst>
                                  <p:childTnLst>
                                    <p:set>
                                      <p:cBhvr>
                                        <p:cTn id="105" dur="1" fill="hold">
                                          <p:stCondLst>
                                            <p:cond delay="0"/>
                                          </p:stCondLst>
                                        </p:cTn>
                                        <p:tgtEl>
                                          <p:spTgt spid="27"/>
                                        </p:tgtEl>
                                        <p:attrNameLst>
                                          <p:attrName>style.visibility</p:attrName>
                                        </p:attrNameLst>
                                      </p:cBhvr>
                                      <p:to>
                                        <p:strVal val="visible"/>
                                      </p:to>
                                    </p:set>
                                    <p:anim calcmode="lin" valueType="num">
                                      <p:cBhvr additive="base">
                                        <p:cTn id="106" dur="500" fill="hold"/>
                                        <p:tgtEl>
                                          <p:spTgt spid="27"/>
                                        </p:tgtEl>
                                        <p:attrNameLst>
                                          <p:attrName>ppt_x</p:attrName>
                                        </p:attrNameLst>
                                      </p:cBhvr>
                                      <p:tavLst>
                                        <p:tav tm="0">
                                          <p:val>
                                            <p:strVal val="#ppt_x"/>
                                          </p:val>
                                        </p:tav>
                                        <p:tav tm="100000">
                                          <p:val>
                                            <p:strVal val="#ppt_x"/>
                                          </p:val>
                                        </p:tav>
                                      </p:tavLst>
                                    </p:anim>
                                    <p:anim calcmode="lin" valueType="num">
                                      <p:cBhvr additive="base">
                                        <p:cTn id="107" dur="500" fill="hold"/>
                                        <p:tgtEl>
                                          <p:spTgt spid="27"/>
                                        </p:tgtEl>
                                        <p:attrNameLst>
                                          <p:attrName>ppt_y</p:attrName>
                                        </p:attrNameLst>
                                      </p:cBhvr>
                                      <p:tavLst>
                                        <p:tav tm="0">
                                          <p:val>
                                            <p:strVal val="1+#ppt_h/2"/>
                                          </p:val>
                                        </p:tav>
                                        <p:tav tm="100000">
                                          <p:val>
                                            <p:strVal val="#ppt_y"/>
                                          </p:val>
                                        </p:tav>
                                      </p:tavLst>
                                    </p:anim>
                                  </p:childTnLst>
                                </p:cTn>
                              </p:par>
                              <p:par>
                                <p:cTn id="108" presetID="2" presetClass="entr" presetSubtype="4" fill="hold" grpId="0" nodeType="withEffect">
                                  <p:stCondLst>
                                    <p:cond delay="0"/>
                                  </p:stCondLst>
                                  <p:childTnLst>
                                    <p:set>
                                      <p:cBhvr>
                                        <p:cTn id="109" dur="1" fill="hold">
                                          <p:stCondLst>
                                            <p:cond delay="0"/>
                                          </p:stCondLst>
                                        </p:cTn>
                                        <p:tgtEl>
                                          <p:spTgt spid="40"/>
                                        </p:tgtEl>
                                        <p:attrNameLst>
                                          <p:attrName>style.visibility</p:attrName>
                                        </p:attrNameLst>
                                      </p:cBhvr>
                                      <p:to>
                                        <p:strVal val="visible"/>
                                      </p:to>
                                    </p:set>
                                    <p:anim calcmode="lin" valueType="num">
                                      <p:cBhvr additive="base">
                                        <p:cTn id="110" dur="500" fill="hold"/>
                                        <p:tgtEl>
                                          <p:spTgt spid="40"/>
                                        </p:tgtEl>
                                        <p:attrNameLst>
                                          <p:attrName>ppt_x</p:attrName>
                                        </p:attrNameLst>
                                      </p:cBhvr>
                                      <p:tavLst>
                                        <p:tav tm="0">
                                          <p:val>
                                            <p:strVal val="#ppt_x"/>
                                          </p:val>
                                        </p:tav>
                                        <p:tav tm="100000">
                                          <p:val>
                                            <p:strVal val="#ppt_x"/>
                                          </p:val>
                                        </p:tav>
                                      </p:tavLst>
                                    </p:anim>
                                    <p:anim calcmode="lin" valueType="num">
                                      <p:cBhvr additive="base">
                                        <p:cTn id="111" dur="500" fill="hold"/>
                                        <p:tgtEl>
                                          <p:spTgt spid="40"/>
                                        </p:tgtEl>
                                        <p:attrNameLst>
                                          <p:attrName>ppt_y</p:attrName>
                                        </p:attrNameLst>
                                      </p:cBhvr>
                                      <p:tavLst>
                                        <p:tav tm="0">
                                          <p:val>
                                            <p:strVal val="1+#ppt_h/2"/>
                                          </p:val>
                                        </p:tav>
                                        <p:tav tm="100000">
                                          <p:val>
                                            <p:strVal val="#ppt_y"/>
                                          </p:val>
                                        </p:tav>
                                      </p:tavLst>
                                    </p:anim>
                                  </p:childTnLst>
                                </p:cTn>
                              </p:par>
                              <p:par>
                                <p:cTn id="112" presetID="2" presetClass="entr" presetSubtype="4" fill="hold" grpId="0" nodeType="withEffect">
                                  <p:stCondLst>
                                    <p:cond delay="0"/>
                                  </p:stCondLst>
                                  <p:childTnLst>
                                    <p:set>
                                      <p:cBhvr>
                                        <p:cTn id="113" dur="1" fill="hold">
                                          <p:stCondLst>
                                            <p:cond delay="0"/>
                                          </p:stCondLst>
                                        </p:cTn>
                                        <p:tgtEl>
                                          <p:spTgt spid="41"/>
                                        </p:tgtEl>
                                        <p:attrNameLst>
                                          <p:attrName>style.visibility</p:attrName>
                                        </p:attrNameLst>
                                      </p:cBhvr>
                                      <p:to>
                                        <p:strVal val="visible"/>
                                      </p:to>
                                    </p:set>
                                    <p:anim calcmode="lin" valueType="num">
                                      <p:cBhvr additive="base">
                                        <p:cTn id="114" dur="500" fill="hold"/>
                                        <p:tgtEl>
                                          <p:spTgt spid="41"/>
                                        </p:tgtEl>
                                        <p:attrNameLst>
                                          <p:attrName>ppt_x</p:attrName>
                                        </p:attrNameLst>
                                      </p:cBhvr>
                                      <p:tavLst>
                                        <p:tav tm="0">
                                          <p:val>
                                            <p:strVal val="#ppt_x"/>
                                          </p:val>
                                        </p:tav>
                                        <p:tav tm="100000">
                                          <p:val>
                                            <p:strVal val="#ppt_x"/>
                                          </p:val>
                                        </p:tav>
                                      </p:tavLst>
                                    </p:anim>
                                    <p:anim calcmode="lin" valueType="num">
                                      <p:cBhvr additive="base">
                                        <p:cTn id="115" dur="500" fill="hold"/>
                                        <p:tgtEl>
                                          <p:spTgt spid="41"/>
                                        </p:tgtEl>
                                        <p:attrNameLst>
                                          <p:attrName>ppt_y</p:attrName>
                                        </p:attrNameLst>
                                      </p:cBhvr>
                                      <p:tavLst>
                                        <p:tav tm="0">
                                          <p:val>
                                            <p:strVal val="1+#ppt_h/2"/>
                                          </p:val>
                                        </p:tav>
                                        <p:tav tm="100000">
                                          <p:val>
                                            <p:strVal val="#ppt_y"/>
                                          </p:val>
                                        </p:tav>
                                      </p:tavLst>
                                    </p:anim>
                                  </p:childTnLst>
                                </p:cTn>
                              </p:par>
                              <p:par>
                                <p:cTn id="116" presetID="2" presetClass="entr" presetSubtype="4" fill="hold" grpId="0" nodeType="withEffect">
                                  <p:stCondLst>
                                    <p:cond delay="0"/>
                                  </p:stCondLst>
                                  <p:childTnLst>
                                    <p:set>
                                      <p:cBhvr>
                                        <p:cTn id="117" dur="1" fill="hold">
                                          <p:stCondLst>
                                            <p:cond delay="0"/>
                                          </p:stCondLst>
                                        </p:cTn>
                                        <p:tgtEl>
                                          <p:spTgt spid="32"/>
                                        </p:tgtEl>
                                        <p:attrNameLst>
                                          <p:attrName>style.visibility</p:attrName>
                                        </p:attrNameLst>
                                      </p:cBhvr>
                                      <p:to>
                                        <p:strVal val="visible"/>
                                      </p:to>
                                    </p:set>
                                    <p:anim calcmode="lin" valueType="num">
                                      <p:cBhvr additive="base">
                                        <p:cTn id="118" dur="500" fill="hold"/>
                                        <p:tgtEl>
                                          <p:spTgt spid="32"/>
                                        </p:tgtEl>
                                        <p:attrNameLst>
                                          <p:attrName>ppt_x</p:attrName>
                                        </p:attrNameLst>
                                      </p:cBhvr>
                                      <p:tavLst>
                                        <p:tav tm="0">
                                          <p:val>
                                            <p:strVal val="#ppt_x"/>
                                          </p:val>
                                        </p:tav>
                                        <p:tav tm="100000">
                                          <p:val>
                                            <p:strVal val="#ppt_x"/>
                                          </p:val>
                                        </p:tav>
                                      </p:tavLst>
                                    </p:anim>
                                    <p:anim calcmode="lin" valueType="num">
                                      <p:cBhvr additive="base">
                                        <p:cTn id="119" dur="500" fill="hold"/>
                                        <p:tgtEl>
                                          <p:spTgt spid="32"/>
                                        </p:tgtEl>
                                        <p:attrNameLst>
                                          <p:attrName>ppt_y</p:attrName>
                                        </p:attrNameLst>
                                      </p:cBhvr>
                                      <p:tavLst>
                                        <p:tav tm="0">
                                          <p:val>
                                            <p:strVal val="1+#ppt_h/2"/>
                                          </p:val>
                                        </p:tav>
                                        <p:tav tm="100000">
                                          <p:val>
                                            <p:strVal val="#ppt_y"/>
                                          </p:val>
                                        </p:tav>
                                      </p:tavLst>
                                    </p:anim>
                                  </p:childTnLst>
                                </p:cTn>
                              </p:par>
                              <p:par>
                                <p:cTn id="120" presetID="2" presetClass="entr" presetSubtype="4" fill="hold" grpId="0" nodeType="withEffect">
                                  <p:stCondLst>
                                    <p:cond delay="0"/>
                                  </p:stCondLst>
                                  <p:childTnLst>
                                    <p:set>
                                      <p:cBhvr>
                                        <p:cTn id="121" dur="1" fill="hold">
                                          <p:stCondLst>
                                            <p:cond delay="0"/>
                                          </p:stCondLst>
                                        </p:cTn>
                                        <p:tgtEl>
                                          <p:spTgt spid="31"/>
                                        </p:tgtEl>
                                        <p:attrNameLst>
                                          <p:attrName>style.visibility</p:attrName>
                                        </p:attrNameLst>
                                      </p:cBhvr>
                                      <p:to>
                                        <p:strVal val="visible"/>
                                      </p:to>
                                    </p:set>
                                    <p:anim calcmode="lin" valueType="num">
                                      <p:cBhvr additive="base">
                                        <p:cTn id="122" dur="500" fill="hold"/>
                                        <p:tgtEl>
                                          <p:spTgt spid="31"/>
                                        </p:tgtEl>
                                        <p:attrNameLst>
                                          <p:attrName>ppt_x</p:attrName>
                                        </p:attrNameLst>
                                      </p:cBhvr>
                                      <p:tavLst>
                                        <p:tav tm="0">
                                          <p:val>
                                            <p:strVal val="#ppt_x"/>
                                          </p:val>
                                        </p:tav>
                                        <p:tav tm="100000">
                                          <p:val>
                                            <p:strVal val="#ppt_x"/>
                                          </p:val>
                                        </p:tav>
                                      </p:tavLst>
                                    </p:anim>
                                    <p:anim calcmode="lin" valueType="num">
                                      <p:cBhvr additive="base">
                                        <p:cTn id="123" dur="500" fill="hold"/>
                                        <p:tgtEl>
                                          <p:spTgt spid="31"/>
                                        </p:tgtEl>
                                        <p:attrNameLst>
                                          <p:attrName>ppt_y</p:attrName>
                                        </p:attrNameLst>
                                      </p:cBhvr>
                                      <p:tavLst>
                                        <p:tav tm="0">
                                          <p:val>
                                            <p:strVal val="1+#ppt_h/2"/>
                                          </p:val>
                                        </p:tav>
                                        <p:tav tm="100000">
                                          <p:val>
                                            <p:strVal val="#ppt_y"/>
                                          </p:val>
                                        </p:tav>
                                      </p:tavLst>
                                    </p:anim>
                                  </p:childTnLst>
                                </p:cTn>
                              </p:par>
                              <p:par>
                                <p:cTn id="124" presetID="2" presetClass="entr" presetSubtype="4" fill="hold" grpId="0" nodeType="withEffect">
                                  <p:stCondLst>
                                    <p:cond delay="0"/>
                                  </p:stCondLst>
                                  <p:childTnLst>
                                    <p:set>
                                      <p:cBhvr>
                                        <p:cTn id="125" dur="1" fill="hold">
                                          <p:stCondLst>
                                            <p:cond delay="0"/>
                                          </p:stCondLst>
                                        </p:cTn>
                                        <p:tgtEl>
                                          <p:spTgt spid="30"/>
                                        </p:tgtEl>
                                        <p:attrNameLst>
                                          <p:attrName>style.visibility</p:attrName>
                                        </p:attrNameLst>
                                      </p:cBhvr>
                                      <p:to>
                                        <p:strVal val="visible"/>
                                      </p:to>
                                    </p:set>
                                    <p:anim calcmode="lin" valueType="num">
                                      <p:cBhvr additive="base">
                                        <p:cTn id="126" dur="500" fill="hold"/>
                                        <p:tgtEl>
                                          <p:spTgt spid="30"/>
                                        </p:tgtEl>
                                        <p:attrNameLst>
                                          <p:attrName>ppt_x</p:attrName>
                                        </p:attrNameLst>
                                      </p:cBhvr>
                                      <p:tavLst>
                                        <p:tav tm="0">
                                          <p:val>
                                            <p:strVal val="#ppt_x"/>
                                          </p:val>
                                        </p:tav>
                                        <p:tav tm="100000">
                                          <p:val>
                                            <p:strVal val="#ppt_x"/>
                                          </p:val>
                                        </p:tav>
                                      </p:tavLst>
                                    </p:anim>
                                    <p:anim calcmode="lin" valueType="num">
                                      <p:cBhvr additive="base">
                                        <p:cTn id="127" dur="500" fill="hold"/>
                                        <p:tgtEl>
                                          <p:spTgt spid="30"/>
                                        </p:tgtEl>
                                        <p:attrNameLst>
                                          <p:attrName>ppt_y</p:attrName>
                                        </p:attrNameLst>
                                      </p:cBhvr>
                                      <p:tavLst>
                                        <p:tav tm="0">
                                          <p:val>
                                            <p:strVal val="1+#ppt_h/2"/>
                                          </p:val>
                                        </p:tav>
                                        <p:tav tm="100000">
                                          <p:val>
                                            <p:strVal val="#ppt_y"/>
                                          </p:val>
                                        </p:tav>
                                      </p:tavLst>
                                    </p:anim>
                                  </p:childTnLst>
                                </p:cTn>
                              </p:par>
                              <p:par>
                                <p:cTn id="128" presetID="2" presetClass="entr" presetSubtype="4" fill="hold" grpId="0" nodeType="withEffect">
                                  <p:stCondLst>
                                    <p:cond delay="0"/>
                                  </p:stCondLst>
                                  <p:childTnLst>
                                    <p:set>
                                      <p:cBhvr>
                                        <p:cTn id="129" dur="1" fill="hold">
                                          <p:stCondLst>
                                            <p:cond delay="0"/>
                                          </p:stCondLst>
                                        </p:cTn>
                                        <p:tgtEl>
                                          <p:spTgt spid="29"/>
                                        </p:tgtEl>
                                        <p:attrNameLst>
                                          <p:attrName>style.visibility</p:attrName>
                                        </p:attrNameLst>
                                      </p:cBhvr>
                                      <p:to>
                                        <p:strVal val="visible"/>
                                      </p:to>
                                    </p:set>
                                    <p:anim calcmode="lin" valueType="num">
                                      <p:cBhvr additive="base">
                                        <p:cTn id="130" dur="500" fill="hold"/>
                                        <p:tgtEl>
                                          <p:spTgt spid="29"/>
                                        </p:tgtEl>
                                        <p:attrNameLst>
                                          <p:attrName>ppt_x</p:attrName>
                                        </p:attrNameLst>
                                      </p:cBhvr>
                                      <p:tavLst>
                                        <p:tav tm="0">
                                          <p:val>
                                            <p:strVal val="#ppt_x"/>
                                          </p:val>
                                        </p:tav>
                                        <p:tav tm="100000">
                                          <p:val>
                                            <p:strVal val="#ppt_x"/>
                                          </p:val>
                                        </p:tav>
                                      </p:tavLst>
                                    </p:anim>
                                    <p:anim calcmode="lin" valueType="num">
                                      <p:cBhvr additive="base">
                                        <p:cTn id="131" dur="500" fill="hold"/>
                                        <p:tgtEl>
                                          <p:spTgt spid="29"/>
                                        </p:tgtEl>
                                        <p:attrNameLst>
                                          <p:attrName>ppt_y</p:attrName>
                                        </p:attrNameLst>
                                      </p:cBhvr>
                                      <p:tavLst>
                                        <p:tav tm="0">
                                          <p:val>
                                            <p:strVal val="1+#ppt_h/2"/>
                                          </p:val>
                                        </p:tav>
                                        <p:tav tm="100000">
                                          <p:val>
                                            <p:strVal val="#ppt_y"/>
                                          </p:val>
                                        </p:tav>
                                      </p:tavLst>
                                    </p:anim>
                                  </p:childTnLst>
                                </p:cTn>
                              </p:par>
                              <p:par>
                                <p:cTn id="132" presetID="2" presetClass="entr" presetSubtype="4" fill="hold" grpId="0" nodeType="withEffect">
                                  <p:stCondLst>
                                    <p:cond delay="0"/>
                                  </p:stCondLst>
                                  <p:childTnLst>
                                    <p:set>
                                      <p:cBhvr>
                                        <p:cTn id="133" dur="1" fill="hold">
                                          <p:stCondLst>
                                            <p:cond delay="0"/>
                                          </p:stCondLst>
                                        </p:cTn>
                                        <p:tgtEl>
                                          <p:spTgt spid="28"/>
                                        </p:tgtEl>
                                        <p:attrNameLst>
                                          <p:attrName>style.visibility</p:attrName>
                                        </p:attrNameLst>
                                      </p:cBhvr>
                                      <p:to>
                                        <p:strVal val="visible"/>
                                      </p:to>
                                    </p:set>
                                    <p:anim calcmode="lin" valueType="num">
                                      <p:cBhvr additive="base">
                                        <p:cTn id="134" dur="500" fill="hold"/>
                                        <p:tgtEl>
                                          <p:spTgt spid="28"/>
                                        </p:tgtEl>
                                        <p:attrNameLst>
                                          <p:attrName>ppt_x</p:attrName>
                                        </p:attrNameLst>
                                      </p:cBhvr>
                                      <p:tavLst>
                                        <p:tav tm="0">
                                          <p:val>
                                            <p:strVal val="#ppt_x"/>
                                          </p:val>
                                        </p:tav>
                                        <p:tav tm="100000">
                                          <p:val>
                                            <p:strVal val="#ppt_x"/>
                                          </p:val>
                                        </p:tav>
                                      </p:tavLst>
                                    </p:anim>
                                    <p:anim calcmode="lin" valueType="num">
                                      <p:cBhvr additive="base">
                                        <p:cTn id="135" dur="500" fill="hold"/>
                                        <p:tgtEl>
                                          <p:spTgt spid="28"/>
                                        </p:tgtEl>
                                        <p:attrNameLst>
                                          <p:attrName>ppt_y</p:attrName>
                                        </p:attrNameLst>
                                      </p:cBhvr>
                                      <p:tavLst>
                                        <p:tav tm="0">
                                          <p:val>
                                            <p:strVal val="1+#ppt_h/2"/>
                                          </p:val>
                                        </p:tav>
                                        <p:tav tm="100000">
                                          <p:val>
                                            <p:strVal val="#ppt_y"/>
                                          </p:val>
                                        </p:tav>
                                      </p:tavLst>
                                    </p:anim>
                                  </p:childTnLst>
                                </p:cTn>
                              </p:par>
                              <p:par>
                                <p:cTn id="136" presetID="2" presetClass="entr" presetSubtype="4" fill="hold" grpId="0" nodeType="withEffect">
                                  <p:stCondLst>
                                    <p:cond delay="0"/>
                                  </p:stCondLst>
                                  <p:childTnLst>
                                    <p:set>
                                      <p:cBhvr>
                                        <p:cTn id="137" dur="1" fill="hold">
                                          <p:stCondLst>
                                            <p:cond delay="0"/>
                                          </p:stCondLst>
                                        </p:cTn>
                                        <p:tgtEl>
                                          <p:spTgt spid="65"/>
                                        </p:tgtEl>
                                        <p:attrNameLst>
                                          <p:attrName>style.visibility</p:attrName>
                                        </p:attrNameLst>
                                      </p:cBhvr>
                                      <p:to>
                                        <p:strVal val="visible"/>
                                      </p:to>
                                    </p:set>
                                    <p:anim calcmode="lin" valueType="num">
                                      <p:cBhvr additive="base">
                                        <p:cTn id="138" dur="500" fill="hold"/>
                                        <p:tgtEl>
                                          <p:spTgt spid="65"/>
                                        </p:tgtEl>
                                        <p:attrNameLst>
                                          <p:attrName>ppt_x</p:attrName>
                                        </p:attrNameLst>
                                      </p:cBhvr>
                                      <p:tavLst>
                                        <p:tav tm="0">
                                          <p:val>
                                            <p:strVal val="#ppt_x"/>
                                          </p:val>
                                        </p:tav>
                                        <p:tav tm="100000">
                                          <p:val>
                                            <p:strVal val="#ppt_x"/>
                                          </p:val>
                                        </p:tav>
                                      </p:tavLst>
                                    </p:anim>
                                    <p:anim calcmode="lin" valueType="num">
                                      <p:cBhvr additive="base">
                                        <p:cTn id="139" dur="500" fill="hold"/>
                                        <p:tgtEl>
                                          <p:spTgt spid="65"/>
                                        </p:tgtEl>
                                        <p:attrNameLst>
                                          <p:attrName>ppt_y</p:attrName>
                                        </p:attrNameLst>
                                      </p:cBhvr>
                                      <p:tavLst>
                                        <p:tav tm="0">
                                          <p:val>
                                            <p:strVal val="1+#ppt_h/2"/>
                                          </p:val>
                                        </p:tav>
                                        <p:tav tm="100000">
                                          <p:val>
                                            <p:strVal val="#ppt_y"/>
                                          </p:val>
                                        </p:tav>
                                      </p:tavLst>
                                    </p:anim>
                                  </p:childTnLst>
                                </p:cTn>
                              </p:par>
                              <p:par>
                                <p:cTn id="140" presetID="2" presetClass="entr" presetSubtype="4" fill="hold" grpId="0" nodeType="withEffect">
                                  <p:stCondLst>
                                    <p:cond delay="0"/>
                                  </p:stCondLst>
                                  <p:childTnLst>
                                    <p:set>
                                      <p:cBhvr>
                                        <p:cTn id="141" dur="1" fill="hold">
                                          <p:stCondLst>
                                            <p:cond delay="0"/>
                                          </p:stCondLst>
                                        </p:cTn>
                                        <p:tgtEl>
                                          <p:spTgt spid="20"/>
                                        </p:tgtEl>
                                        <p:attrNameLst>
                                          <p:attrName>style.visibility</p:attrName>
                                        </p:attrNameLst>
                                      </p:cBhvr>
                                      <p:to>
                                        <p:strVal val="visible"/>
                                      </p:to>
                                    </p:set>
                                    <p:anim calcmode="lin" valueType="num">
                                      <p:cBhvr additive="base">
                                        <p:cTn id="142" dur="500" fill="hold"/>
                                        <p:tgtEl>
                                          <p:spTgt spid="20"/>
                                        </p:tgtEl>
                                        <p:attrNameLst>
                                          <p:attrName>ppt_x</p:attrName>
                                        </p:attrNameLst>
                                      </p:cBhvr>
                                      <p:tavLst>
                                        <p:tav tm="0">
                                          <p:val>
                                            <p:strVal val="#ppt_x"/>
                                          </p:val>
                                        </p:tav>
                                        <p:tav tm="100000">
                                          <p:val>
                                            <p:strVal val="#ppt_x"/>
                                          </p:val>
                                        </p:tav>
                                      </p:tavLst>
                                    </p:anim>
                                    <p:anim calcmode="lin" valueType="num">
                                      <p:cBhvr additive="base">
                                        <p:cTn id="143" dur="500" fill="hold"/>
                                        <p:tgtEl>
                                          <p:spTgt spid="20"/>
                                        </p:tgtEl>
                                        <p:attrNameLst>
                                          <p:attrName>ppt_y</p:attrName>
                                        </p:attrNameLst>
                                      </p:cBhvr>
                                      <p:tavLst>
                                        <p:tav tm="0">
                                          <p:val>
                                            <p:strVal val="1+#ppt_h/2"/>
                                          </p:val>
                                        </p:tav>
                                        <p:tav tm="100000">
                                          <p:val>
                                            <p:strVal val="#ppt_y"/>
                                          </p:val>
                                        </p:tav>
                                      </p:tavLst>
                                    </p:anim>
                                  </p:childTnLst>
                                </p:cTn>
                              </p:par>
                              <p:par>
                                <p:cTn id="144" presetID="2" presetClass="entr" presetSubtype="4" fill="hold" grpId="0" nodeType="withEffect">
                                  <p:stCondLst>
                                    <p:cond delay="0"/>
                                  </p:stCondLst>
                                  <p:childTnLst>
                                    <p:set>
                                      <p:cBhvr>
                                        <p:cTn id="145" dur="1" fill="hold">
                                          <p:stCondLst>
                                            <p:cond delay="0"/>
                                          </p:stCondLst>
                                        </p:cTn>
                                        <p:tgtEl>
                                          <p:spTgt spid="22"/>
                                        </p:tgtEl>
                                        <p:attrNameLst>
                                          <p:attrName>style.visibility</p:attrName>
                                        </p:attrNameLst>
                                      </p:cBhvr>
                                      <p:to>
                                        <p:strVal val="visible"/>
                                      </p:to>
                                    </p:set>
                                    <p:anim calcmode="lin" valueType="num">
                                      <p:cBhvr additive="base">
                                        <p:cTn id="146" dur="500" fill="hold"/>
                                        <p:tgtEl>
                                          <p:spTgt spid="22"/>
                                        </p:tgtEl>
                                        <p:attrNameLst>
                                          <p:attrName>ppt_x</p:attrName>
                                        </p:attrNameLst>
                                      </p:cBhvr>
                                      <p:tavLst>
                                        <p:tav tm="0">
                                          <p:val>
                                            <p:strVal val="#ppt_x"/>
                                          </p:val>
                                        </p:tav>
                                        <p:tav tm="100000">
                                          <p:val>
                                            <p:strVal val="#ppt_x"/>
                                          </p:val>
                                        </p:tav>
                                      </p:tavLst>
                                    </p:anim>
                                    <p:anim calcmode="lin" valueType="num">
                                      <p:cBhvr additive="base">
                                        <p:cTn id="147" dur="500" fill="hold"/>
                                        <p:tgtEl>
                                          <p:spTgt spid="22"/>
                                        </p:tgtEl>
                                        <p:attrNameLst>
                                          <p:attrName>ppt_y</p:attrName>
                                        </p:attrNameLst>
                                      </p:cBhvr>
                                      <p:tavLst>
                                        <p:tav tm="0">
                                          <p:val>
                                            <p:strVal val="1+#ppt_h/2"/>
                                          </p:val>
                                        </p:tav>
                                        <p:tav tm="100000">
                                          <p:val>
                                            <p:strVal val="#ppt_y"/>
                                          </p:val>
                                        </p:tav>
                                      </p:tavLst>
                                    </p:anim>
                                  </p:childTnLst>
                                </p:cTn>
                              </p:par>
                              <p:par>
                                <p:cTn id="148" presetID="2" presetClass="entr" presetSubtype="4" fill="hold" grpId="0" nodeType="withEffect">
                                  <p:stCondLst>
                                    <p:cond delay="0"/>
                                  </p:stCondLst>
                                  <p:childTnLst>
                                    <p:set>
                                      <p:cBhvr>
                                        <p:cTn id="149" dur="1" fill="hold">
                                          <p:stCondLst>
                                            <p:cond delay="0"/>
                                          </p:stCondLst>
                                        </p:cTn>
                                        <p:tgtEl>
                                          <p:spTgt spid="21"/>
                                        </p:tgtEl>
                                        <p:attrNameLst>
                                          <p:attrName>style.visibility</p:attrName>
                                        </p:attrNameLst>
                                      </p:cBhvr>
                                      <p:to>
                                        <p:strVal val="visible"/>
                                      </p:to>
                                    </p:set>
                                    <p:anim calcmode="lin" valueType="num">
                                      <p:cBhvr additive="base">
                                        <p:cTn id="150" dur="500" fill="hold"/>
                                        <p:tgtEl>
                                          <p:spTgt spid="21"/>
                                        </p:tgtEl>
                                        <p:attrNameLst>
                                          <p:attrName>ppt_x</p:attrName>
                                        </p:attrNameLst>
                                      </p:cBhvr>
                                      <p:tavLst>
                                        <p:tav tm="0">
                                          <p:val>
                                            <p:strVal val="#ppt_x"/>
                                          </p:val>
                                        </p:tav>
                                        <p:tav tm="100000">
                                          <p:val>
                                            <p:strVal val="#ppt_x"/>
                                          </p:val>
                                        </p:tav>
                                      </p:tavLst>
                                    </p:anim>
                                    <p:anim calcmode="lin" valueType="num">
                                      <p:cBhvr additive="base">
                                        <p:cTn id="151"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2" presetClass="entr" presetSubtype="4" fill="hold" grpId="0" nodeType="clickEffect">
                                  <p:stCondLst>
                                    <p:cond delay="0"/>
                                  </p:stCondLst>
                                  <p:childTnLst>
                                    <p:set>
                                      <p:cBhvr>
                                        <p:cTn id="155" dur="1" fill="hold">
                                          <p:stCondLst>
                                            <p:cond delay="0"/>
                                          </p:stCondLst>
                                        </p:cTn>
                                        <p:tgtEl>
                                          <p:spTgt spid="38"/>
                                        </p:tgtEl>
                                        <p:attrNameLst>
                                          <p:attrName>style.visibility</p:attrName>
                                        </p:attrNameLst>
                                      </p:cBhvr>
                                      <p:to>
                                        <p:strVal val="visible"/>
                                      </p:to>
                                    </p:set>
                                    <p:anim calcmode="lin" valueType="num">
                                      <p:cBhvr additive="base">
                                        <p:cTn id="156" dur="500" fill="hold"/>
                                        <p:tgtEl>
                                          <p:spTgt spid="38"/>
                                        </p:tgtEl>
                                        <p:attrNameLst>
                                          <p:attrName>ppt_x</p:attrName>
                                        </p:attrNameLst>
                                      </p:cBhvr>
                                      <p:tavLst>
                                        <p:tav tm="0">
                                          <p:val>
                                            <p:strVal val="#ppt_x"/>
                                          </p:val>
                                        </p:tav>
                                        <p:tav tm="100000">
                                          <p:val>
                                            <p:strVal val="#ppt_x"/>
                                          </p:val>
                                        </p:tav>
                                      </p:tavLst>
                                    </p:anim>
                                    <p:anim calcmode="lin" valueType="num">
                                      <p:cBhvr additive="base">
                                        <p:cTn id="157" dur="500" fill="hold"/>
                                        <p:tgtEl>
                                          <p:spTgt spid="38"/>
                                        </p:tgtEl>
                                        <p:attrNameLst>
                                          <p:attrName>ppt_y</p:attrName>
                                        </p:attrNameLst>
                                      </p:cBhvr>
                                      <p:tavLst>
                                        <p:tav tm="0">
                                          <p:val>
                                            <p:strVal val="1+#ppt_h/2"/>
                                          </p:val>
                                        </p:tav>
                                        <p:tav tm="100000">
                                          <p:val>
                                            <p:strVal val="#ppt_y"/>
                                          </p:val>
                                        </p:tav>
                                      </p:tavLst>
                                    </p:anim>
                                  </p:childTnLst>
                                </p:cTn>
                              </p:par>
                              <p:par>
                                <p:cTn id="158" presetID="2" presetClass="entr" presetSubtype="4" fill="hold" grpId="0" nodeType="withEffect">
                                  <p:stCondLst>
                                    <p:cond delay="0"/>
                                  </p:stCondLst>
                                  <p:childTnLst>
                                    <p:set>
                                      <p:cBhvr>
                                        <p:cTn id="159" dur="1" fill="hold">
                                          <p:stCondLst>
                                            <p:cond delay="0"/>
                                          </p:stCondLst>
                                        </p:cTn>
                                        <p:tgtEl>
                                          <p:spTgt spid="33"/>
                                        </p:tgtEl>
                                        <p:attrNameLst>
                                          <p:attrName>style.visibility</p:attrName>
                                        </p:attrNameLst>
                                      </p:cBhvr>
                                      <p:to>
                                        <p:strVal val="visible"/>
                                      </p:to>
                                    </p:set>
                                    <p:anim calcmode="lin" valueType="num">
                                      <p:cBhvr additive="base">
                                        <p:cTn id="160" dur="500" fill="hold"/>
                                        <p:tgtEl>
                                          <p:spTgt spid="33"/>
                                        </p:tgtEl>
                                        <p:attrNameLst>
                                          <p:attrName>ppt_x</p:attrName>
                                        </p:attrNameLst>
                                      </p:cBhvr>
                                      <p:tavLst>
                                        <p:tav tm="0">
                                          <p:val>
                                            <p:strVal val="#ppt_x"/>
                                          </p:val>
                                        </p:tav>
                                        <p:tav tm="100000">
                                          <p:val>
                                            <p:strVal val="#ppt_x"/>
                                          </p:val>
                                        </p:tav>
                                      </p:tavLst>
                                    </p:anim>
                                    <p:anim calcmode="lin" valueType="num">
                                      <p:cBhvr additive="base">
                                        <p:cTn id="161" dur="500" fill="hold"/>
                                        <p:tgtEl>
                                          <p:spTgt spid="33"/>
                                        </p:tgtEl>
                                        <p:attrNameLst>
                                          <p:attrName>ppt_y</p:attrName>
                                        </p:attrNameLst>
                                      </p:cBhvr>
                                      <p:tavLst>
                                        <p:tav tm="0">
                                          <p:val>
                                            <p:strVal val="1+#ppt_h/2"/>
                                          </p:val>
                                        </p:tav>
                                        <p:tav tm="100000">
                                          <p:val>
                                            <p:strVal val="#ppt_y"/>
                                          </p:val>
                                        </p:tav>
                                      </p:tavLst>
                                    </p:anim>
                                  </p:childTnLst>
                                </p:cTn>
                              </p:par>
                              <p:par>
                                <p:cTn id="162" presetID="2" presetClass="entr" presetSubtype="4" fill="hold" grpId="0" nodeType="withEffect">
                                  <p:stCondLst>
                                    <p:cond delay="0"/>
                                  </p:stCondLst>
                                  <p:childTnLst>
                                    <p:set>
                                      <p:cBhvr>
                                        <p:cTn id="163" dur="1" fill="hold">
                                          <p:stCondLst>
                                            <p:cond delay="0"/>
                                          </p:stCondLst>
                                        </p:cTn>
                                        <p:tgtEl>
                                          <p:spTgt spid="34"/>
                                        </p:tgtEl>
                                        <p:attrNameLst>
                                          <p:attrName>style.visibility</p:attrName>
                                        </p:attrNameLst>
                                      </p:cBhvr>
                                      <p:to>
                                        <p:strVal val="visible"/>
                                      </p:to>
                                    </p:set>
                                    <p:anim calcmode="lin" valueType="num">
                                      <p:cBhvr additive="base">
                                        <p:cTn id="164" dur="500" fill="hold"/>
                                        <p:tgtEl>
                                          <p:spTgt spid="34"/>
                                        </p:tgtEl>
                                        <p:attrNameLst>
                                          <p:attrName>ppt_x</p:attrName>
                                        </p:attrNameLst>
                                      </p:cBhvr>
                                      <p:tavLst>
                                        <p:tav tm="0">
                                          <p:val>
                                            <p:strVal val="#ppt_x"/>
                                          </p:val>
                                        </p:tav>
                                        <p:tav tm="100000">
                                          <p:val>
                                            <p:strVal val="#ppt_x"/>
                                          </p:val>
                                        </p:tav>
                                      </p:tavLst>
                                    </p:anim>
                                    <p:anim calcmode="lin" valueType="num">
                                      <p:cBhvr additive="base">
                                        <p:cTn id="165" dur="500" fill="hold"/>
                                        <p:tgtEl>
                                          <p:spTgt spid="34"/>
                                        </p:tgtEl>
                                        <p:attrNameLst>
                                          <p:attrName>ppt_y</p:attrName>
                                        </p:attrNameLst>
                                      </p:cBhvr>
                                      <p:tavLst>
                                        <p:tav tm="0">
                                          <p:val>
                                            <p:strVal val="1+#ppt_h/2"/>
                                          </p:val>
                                        </p:tav>
                                        <p:tav tm="100000">
                                          <p:val>
                                            <p:strVal val="#ppt_y"/>
                                          </p:val>
                                        </p:tav>
                                      </p:tavLst>
                                    </p:anim>
                                  </p:childTnLst>
                                </p:cTn>
                              </p:par>
                              <p:par>
                                <p:cTn id="166" presetID="2" presetClass="entr" presetSubtype="4" fill="hold" grpId="0" nodeType="withEffect">
                                  <p:stCondLst>
                                    <p:cond delay="0"/>
                                  </p:stCondLst>
                                  <p:childTnLst>
                                    <p:set>
                                      <p:cBhvr>
                                        <p:cTn id="167" dur="1" fill="hold">
                                          <p:stCondLst>
                                            <p:cond delay="0"/>
                                          </p:stCondLst>
                                        </p:cTn>
                                        <p:tgtEl>
                                          <p:spTgt spid="39"/>
                                        </p:tgtEl>
                                        <p:attrNameLst>
                                          <p:attrName>style.visibility</p:attrName>
                                        </p:attrNameLst>
                                      </p:cBhvr>
                                      <p:to>
                                        <p:strVal val="visible"/>
                                      </p:to>
                                    </p:set>
                                    <p:anim calcmode="lin" valueType="num">
                                      <p:cBhvr additive="base">
                                        <p:cTn id="168" dur="500" fill="hold"/>
                                        <p:tgtEl>
                                          <p:spTgt spid="39"/>
                                        </p:tgtEl>
                                        <p:attrNameLst>
                                          <p:attrName>ppt_x</p:attrName>
                                        </p:attrNameLst>
                                      </p:cBhvr>
                                      <p:tavLst>
                                        <p:tav tm="0">
                                          <p:val>
                                            <p:strVal val="#ppt_x"/>
                                          </p:val>
                                        </p:tav>
                                        <p:tav tm="100000">
                                          <p:val>
                                            <p:strVal val="#ppt_x"/>
                                          </p:val>
                                        </p:tav>
                                      </p:tavLst>
                                    </p:anim>
                                    <p:anim calcmode="lin" valueType="num">
                                      <p:cBhvr additive="base">
                                        <p:cTn id="169" dur="500" fill="hold"/>
                                        <p:tgtEl>
                                          <p:spTgt spid="39"/>
                                        </p:tgtEl>
                                        <p:attrNameLst>
                                          <p:attrName>ppt_y</p:attrName>
                                        </p:attrNameLst>
                                      </p:cBhvr>
                                      <p:tavLst>
                                        <p:tav tm="0">
                                          <p:val>
                                            <p:strVal val="1+#ppt_h/2"/>
                                          </p:val>
                                        </p:tav>
                                        <p:tav tm="100000">
                                          <p:val>
                                            <p:strVal val="#ppt_y"/>
                                          </p:val>
                                        </p:tav>
                                      </p:tavLst>
                                    </p:anim>
                                  </p:childTnLst>
                                </p:cTn>
                              </p:par>
                              <p:par>
                                <p:cTn id="170" presetID="2" presetClass="entr" presetSubtype="4" fill="hold" grpId="0" nodeType="withEffect">
                                  <p:stCondLst>
                                    <p:cond delay="0"/>
                                  </p:stCondLst>
                                  <p:childTnLst>
                                    <p:set>
                                      <p:cBhvr>
                                        <p:cTn id="171" dur="1" fill="hold">
                                          <p:stCondLst>
                                            <p:cond delay="0"/>
                                          </p:stCondLst>
                                        </p:cTn>
                                        <p:tgtEl>
                                          <p:spTgt spid="36"/>
                                        </p:tgtEl>
                                        <p:attrNameLst>
                                          <p:attrName>style.visibility</p:attrName>
                                        </p:attrNameLst>
                                      </p:cBhvr>
                                      <p:to>
                                        <p:strVal val="visible"/>
                                      </p:to>
                                    </p:set>
                                    <p:anim calcmode="lin" valueType="num">
                                      <p:cBhvr additive="base">
                                        <p:cTn id="172" dur="500" fill="hold"/>
                                        <p:tgtEl>
                                          <p:spTgt spid="36"/>
                                        </p:tgtEl>
                                        <p:attrNameLst>
                                          <p:attrName>ppt_x</p:attrName>
                                        </p:attrNameLst>
                                      </p:cBhvr>
                                      <p:tavLst>
                                        <p:tav tm="0">
                                          <p:val>
                                            <p:strVal val="#ppt_x"/>
                                          </p:val>
                                        </p:tav>
                                        <p:tav tm="100000">
                                          <p:val>
                                            <p:strVal val="#ppt_x"/>
                                          </p:val>
                                        </p:tav>
                                      </p:tavLst>
                                    </p:anim>
                                    <p:anim calcmode="lin" valueType="num">
                                      <p:cBhvr additive="base">
                                        <p:cTn id="173" dur="500" fill="hold"/>
                                        <p:tgtEl>
                                          <p:spTgt spid="36"/>
                                        </p:tgtEl>
                                        <p:attrNameLst>
                                          <p:attrName>ppt_y</p:attrName>
                                        </p:attrNameLst>
                                      </p:cBhvr>
                                      <p:tavLst>
                                        <p:tav tm="0">
                                          <p:val>
                                            <p:strVal val="1+#ppt_h/2"/>
                                          </p:val>
                                        </p:tav>
                                        <p:tav tm="100000">
                                          <p:val>
                                            <p:strVal val="#ppt_y"/>
                                          </p:val>
                                        </p:tav>
                                      </p:tavLst>
                                    </p:anim>
                                  </p:childTnLst>
                                </p:cTn>
                              </p:par>
                              <p:par>
                                <p:cTn id="174" presetID="2" presetClass="entr" presetSubtype="4" fill="hold" grpId="0" nodeType="withEffect">
                                  <p:stCondLst>
                                    <p:cond delay="0"/>
                                  </p:stCondLst>
                                  <p:childTnLst>
                                    <p:set>
                                      <p:cBhvr>
                                        <p:cTn id="175" dur="1" fill="hold">
                                          <p:stCondLst>
                                            <p:cond delay="0"/>
                                          </p:stCondLst>
                                        </p:cTn>
                                        <p:tgtEl>
                                          <p:spTgt spid="35"/>
                                        </p:tgtEl>
                                        <p:attrNameLst>
                                          <p:attrName>style.visibility</p:attrName>
                                        </p:attrNameLst>
                                      </p:cBhvr>
                                      <p:to>
                                        <p:strVal val="visible"/>
                                      </p:to>
                                    </p:set>
                                    <p:anim calcmode="lin" valueType="num">
                                      <p:cBhvr additive="base">
                                        <p:cTn id="176" dur="500" fill="hold"/>
                                        <p:tgtEl>
                                          <p:spTgt spid="35"/>
                                        </p:tgtEl>
                                        <p:attrNameLst>
                                          <p:attrName>ppt_x</p:attrName>
                                        </p:attrNameLst>
                                      </p:cBhvr>
                                      <p:tavLst>
                                        <p:tav tm="0">
                                          <p:val>
                                            <p:strVal val="#ppt_x"/>
                                          </p:val>
                                        </p:tav>
                                        <p:tav tm="100000">
                                          <p:val>
                                            <p:strVal val="#ppt_x"/>
                                          </p:val>
                                        </p:tav>
                                      </p:tavLst>
                                    </p:anim>
                                    <p:anim calcmode="lin" valueType="num">
                                      <p:cBhvr additive="base">
                                        <p:cTn id="177" dur="500" fill="hold"/>
                                        <p:tgtEl>
                                          <p:spTgt spid="35"/>
                                        </p:tgtEl>
                                        <p:attrNameLst>
                                          <p:attrName>ppt_y</p:attrName>
                                        </p:attrNameLst>
                                      </p:cBhvr>
                                      <p:tavLst>
                                        <p:tav tm="0">
                                          <p:val>
                                            <p:strVal val="1+#ppt_h/2"/>
                                          </p:val>
                                        </p:tav>
                                        <p:tav tm="100000">
                                          <p:val>
                                            <p:strVal val="#ppt_y"/>
                                          </p:val>
                                        </p:tav>
                                      </p:tavLst>
                                    </p:anim>
                                  </p:childTnLst>
                                </p:cTn>
                              </p:par>
                              <p:par>
                                <p:cTn id="178" presetID="2" presetClass="entr" presetSubtype="4" fill="hold" grpId="0" nodeType="withEffect">
                                  <p:stCondLst>
                                    <p:cond delay="0"/>
                                  </p:stCondLst>
                                  <p:childTnLst>
                                    <p:set>
                                      <p:cBhvr>
                                        <p:cTn id="179" dur="1" fill="hold">
                                          <p:stCondLst>
                                            <p:cond delay="0"/>
                                          </p:stCondLst>
                                        </p:cTn>
                                        <p:tgtEl>
                                          <p:spTgt spid="66"/>
                                        </p:tgtEl>
                                        <p:attrNameLst>
                                          <p:attrName>style.visibility</p:attrName>
                                        </p:attrNameLst>
                                      </p:cBhvr>
                                      <p:to>
                                        <p:strVal val="visible"/>
                                      </p:to>
                                    </p:set>
                                    <p:anim calcmode="lin" valueType="num">
                                      <p:cBhvr additive="base">
                                        <p:cTn id="180" dur="500" fill="hold"/>
                                        <p:tgtEl>
                                          <p:spTgt spid="66"/>
                                        </p:tgtEl>
                                        <p:attrNameLst>
                                          <p:attrName>ppt_x</p:attrName>
                                        </p:attrNameLst>
                                      </p:cBhvr>
                                      <p:tavLst>
                                        <p:tav tm="0">
                                          <p:val>
                                            <p:strVal val="#ppt_x"/>
                                          </p:val>
                                        </p:tav>
                                        <p:tav tm="100000">
                                          <p:val>
                                            <p:strVal val="#ppt_x"/>
                                          </p:val>
                                        </p:tav>
                                      </p:tavLst>
                                    </p:anim>
                                    <p:anim calcmode="lin" valueType="num">
                                      <p:cBhvr additive="base">
                                        <p:cTn id="181"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182" fill="hold">
                      <p:stCondLst>
                        <p:cond delay="indefinite"/>
                      </p:stCondLst>
                      <p:childTnLst>
                        <p:par>
                          <p:cTn id="183" fill="hold">
                            <p:stCondLst>
                              <p:cond delay="0"/>
                            </p:stCondLst>
                            <p:childTnLst>
                              <p:par>
                                <p:cTn id="184" presetID="2" presetClass="entr" presetSubtype="4" fill="hold" nodeType="clickEffect">
                                  <p:stCondLst>
                                    <p:cond delay="0"/>
                                  </p:stCondLst>
                                  <p:childTnLst>
                                    <p:set>
                                      <p:cBhvr>
                                        <p:cTn id="185" dur="1" fill="hold">
                                          <p:stCondLst>
                                            <p:cond delay="0"/>
                                          </p:stCondLst>
                                        </p:cTn>
                                        <p:tgtEl>
                                          <p:spTgt spid="44"/>
                                        </p:tgtEl>
                                        <p:attrNameLst>
                                          <p:attrName>style.visibility</p:attrName>
                                        </p:attrNameLst>
                                      </p:cBhvr>
                                      <p:to>
                                        <p:strVal val="visible"/>
                                      </p:to>
                                    </p:set>
                                    <p:anim calcmode="lin" valueType="num">
                                      <p:cBhvr additive="base">
                                        <p:cTn id="186" dur="500" fill="hold"/>
                                        <p:tgtEl>
                                          <p:spTgt spid="44"/>
                                        </p:tgtEl>
                                        <p:attrNameLst>
                                          <p:attrName>ppt_x</p:attrName>
                                        </p:attrNameLst>
                                      </p:cBhvr>
                                      <p:tavLst>
                                        <p:tav tm="0">
                                          <p:val>
                                            <p:strVal val="#ppt_x"/>
                                          </p:val>
                                        </p:tav>
                                        <p:tav tm="100000">
                                          <p:val>
                                            <p:strVal val="#ppt_x"/>
                                          </p:val>
                                        </p:tav>
                                      </p:tavLst>
                                    </p:anim>
                                    <p:anim calcmode="lin" valueType="num">
                                      <p:cBhvr additive="base">
                                        <p:cTn id="187"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nodeType="clickEffect">
                                  <p:stCondLst>
                                    <p:cond delay="0"/>
                                  </p:stCondLst>
                                  <p:childTnLst>
                                    <p:set>
                                      <p:cBhvr>
                                        <p:cTn id="191" dur="1" fill="hold">
                                          <p:stCondLst>
                                            <p:cond delay="0"/>
                                          </p:stCondLst>
                                        </p:cTn>
                                        <p:tgtEl>
                                          <p:spTgt spid="157"/>
                                        </p:tgtEl>
                                        <p:attrNameLst>
                                          <p:attrName>style.visibility</p:attrName>
                                        </p:attrNameLst>
                                      </p:cBhvr>
                                      <p:to>
                                        <p:strVal val="visible"/>
                                      </p:to>
                                    </p:set>
                                    <p:animEffect transition="in" filter="fade">
                                      <p:cBhvr>
                                        <p:cTn id="192" dur="500"/>
                                        <p:tgtEl>
                                          <p:spTgt spid="157"/>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nodeType="clickEffect">
                                  <p:stCondLst>
                                    <p:cond delay="0"/>
                                  </p:stCondLst>
                                  <p:childTnLst>
                                    <p:set>
                                      <p:cBhvr>
                                        <p:cTn id="196" dur="1" fill="hold">
                                          <p:stCondLst>
                                            <p:cond delay="0"/>
                                          </p:stCondLst>
                                        </p:cTn>
                                        <p:tgtEl>
                                          <p:spTgt spid="162"/>
                                        </p:tgtEl>
                                        <p:attrNameLst>
                                          <p:attrName>style.visibility</p:attrName>
                                        </p:attrNameLst>
                                      </p:cBhvr>
                                      <p:to>
                                        <p:strVal val="visible"/>
                                      </p:to>
                                    </p:set>
                                    <p:animEffect transition="in" filter="fade">
                                      <p:cBhvr>
                                        <p:cTn id="197" dur="500"/>
                                        <p:tgtEl>
                                          <p:spTgt spid="162"/>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xit" presetSubtype="0" fill="hold" nodeType="clickEffect">
                                  <p:stCondLst>
                                    <p:cond delay="0"/>
                                  </p:stCondLst>
                                  <p:childTnLst>
                                    <p:animEffect transition="out" filter="fade">
                                      <p:cBhvr>
                                        <p:cTn id="201" dur="500"/>
                                        <p:tgtEl>
                                          <p:spTgt spid="162"/>
                                        </p:tgtEl>
                                      </p:cBhvr>
                                    </p:animEffect>
                                    <p:set>
                                      <p:cBhvr>
                                        <p:cTn id="202" dur="1" fill="hold">
                                          <p:stCondLst>
                                            <p:cond delay="499"/>
                                          </p:stCondLst>
                                        </p:cTn>
                                        <p:tgtEl>
                                          <p:spTgt spid="162"/>
                                        </p:tgtEl>
                                        <p:attrNameLst>
                                          <p:attrName>style.visibility</p:attrName>
                                        </p:attrNameLst>
                                      </p:cBhvr>
                                      <p:to>
                                        <p:strVal val="hidden"/>
                                      </p:to>
                                    </p:set>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nodeType="clickEffect">
                                  <p:stCondLst>
                                    <p:cond delay="0"/>
                                  </p:stCondLst>
                                  <p:childTnLst>
                                    <p:set>
                                      <p:cBhvr>
                                        <p:cTn id="206" dur="1" fill="hold">
                                          <p:stCondLst>
                                            <p:cond delay="0"/>
                                          </p:stCondLst>
                                        </p:cTn>
                                        <p:tgtEl>
                                          <p:spTgt spid="167"/>
                                        </p:tgtEl>
                                        <p:attrNameLst>
                                          <p:attrName>style.visibility</p:attrName>
                                        </p:attrNameLst>
                                      </p:cBhvr>
                                      <p:to>
                                        <p:strVal val="visible"/>
                                      </p:to>
                                    </p:set>
                                    <p:animEffect transition="in" filter="fade">
                                      <p:cBhvr>
                                        <p:cTn id="207" dur="500"/>
                                        <p:tgtEl>
                                          <p:spTgt spid="167"/>
                                        </p:tgtEl>
                                      </p:cBhvr>
                                    </p:animEffect>
                                  </p:childTnLst>
                                </p:cTn>
                              </p:par>
                            </p:childTnLst>
                          </p:cTn>
                        </p:par>
                      </p:childTnLst>
                    </p:cTn>
                  </p:par>
                  <p:par>
                    <p:cTn id="208" fill="hold">
                      <p:stCondLst>
                        <p:cond delay="indefinite"/>
                      </p:stCondLst>
                      <p:childTnLst>
                        <p:par>
                          <p:cTn id="209" fill="hold">
                            <p:stCondLst>
                              <p:cond delay="0"/>
                            </p:stCondLst>
                            <p:childTnLst>
                              <p:par>
                                <p:cTn id="210" presetID="10" presetClass="exit" presetSubtype="0" fill="hold" nodeType="clickEffect">
                                  <p:stCondLst>
                                    <p:cond delay="0"/>
                                  </p:stCondLst>
                                  <p:childTnLst>
                                    <p:animEffect transition="out" filter="fade">
                                      <p:cBhvr>
                                        <p:cTn id="211" dur="500"/>
                                        <p:tgtEl>
                                          <p:spTgt spid="167"/>
                                        </p:tgtEl>
                                      </p:cBhvr>
                                    </p:animEffect>
                                    <p:set>
                                      <p:cBhvr>
                                        <p:cTn id="212" dur="1" fill="hold">
                                          <p:stCondLst>
                                            <p:cond delay="499"/>
                                          </p:stCondLst>
                                        </p:cTn>
                                        <p:tgtEl>
                                          <p:spTgt spid="1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p:bldP spid="38" grpId="0"/>
      <p:bldP spid="39" grpId="0" animBg="1"/>
      <p:bldP spid="40" grpId="0" animBg="1"/>
      <p:bldP spid="41" grpId="0" animBg="1"/>
      <p:bldP spid="42" grpId="0"/>
      <p:bldP spid="43" grpId="0"/>
      <p:bldP spid="65" grpId="0"/>
      <p:bldP spid="66" grpId="0"/>
      <p:bldP spid="136" grpId="0"/>
      <p:bldP spid="13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Drawbacks of GUID </a:t>
            </a:r>
            <a:r>
              <a:rPr lang="en-US" dirty="0"/>
              <a:t>vs. INT / BIGINT</a:t>
            </a:r>
          </a:p>
        </p:txBody>
      </p:sp>
      <p:sp>
        <p:nvSpPr>
          <p:cNvPr id="10" name="Content Placeholder 2"/>
          <p:cNvSpPr>
            <a:spLocks noGrp="1"/>
          </p:cNvSpPr>
          <p:nvPr>
            <p:ph sz="quarter" idx="1"/>
          </p:nvPr>
        </p:nvSpPr>
        <p:spPr>
          <a:xfrm>
            <a:off x="1030148" y="1666695"/>
            <a:ext cx="18093690" cy="553998"/>
          </a:xfrm>
        </p:spPr>
        <p:txBody>
          <a:bodyPr/>
          <a:lstStyle/>
          <a:p>
            <a:r>
              <a:rPr lang="en-US" dirty="0"/>
              <a:t>Constant debate – use GUID or INT for clustering key?</a:t>
            </a:r>
          </a:p>
        </p:txBody>
      </p:sp>
      <p:sp>
        <p:nvSpPr>
          <p:cNvPr id="3" name="Slide Number Placeholder 2"/>
          <p:cNvSpPr>
            <a:spLocks noGrp="1"/>
          </p:cNvSpPr>
          <p:nvPr>
            <p:ph type="sldNum" sz="quarter" idx="4294967295"/>
          </p:nvPr>
        </p:nvSpPr>
        <p:spPr>
          <a:xfrm>
            <a:off x="18782152" y="10481754"/>
            <a:ext cx="1235564" cy="602076"/>
          </a:xfrm>
        </p:spPr>
        <p:txBody>
          <a:bodyPr/>
          <a:lstStyle/>
          <a:p>
            <a:pPr defTabSz="753923">
              <a:defRPr/>
            </a:pPr>
            <a:fld id="{2501BE23-1565-7B4A-A660-ADF397564F82}" type="slidenum">
              <a:rPr lang="en-US" sz="1979">
                <a:solidFill>
                  <a:srgbClr val="C41230">
                    <a:lumMod val="65000"/>
                    <a:lumOff val="35000"/>
                  </a:srgbClr>
                </a:solidFill>
                <a:latin typeface="Century Gothic" pitchFamily="34" charset="0"/>
              </a:rPr>
              <a:pPr defTabSz="753923">
                <a:defRPr/>
              </a:pPr>
              <a:t>8</a:t>
            </a:fld>
            <a:endParaRPr lang="en-US" sz="1979">
              <a:solidFill>
                <a:srgbClr val="C41230">
                  <a:lumMod val="65000"/>
                  <a:lumOff val="35000"/>
                </a:srgbClr>
              </a:solidFill>
              <a:latin typeface="Century Gothic"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547180720"/>
              </p:ext>
            </p:extLst>
          </p:nvPr>
        </p:nvGraphicFramePr>
        <p:xfrm>
          <a:off x="994735" y="2400300"/>
          <a:ext cx="18104162" cy="6848104"/>
        </p:xfrm>
        <a:graphic>
          <a:graphicData uri="http://schemas.openxmlformats.org/drawingml/2006/table">
            <a:tbl>
              <a:tblPr firstRow="1" bandRow="1">
                <a:tableStyleId>{073A0DAA-6AF3-43AB-8588-CEC1D06C72B9}</a:tableStyleId>
              </a:tblPr>
              <a:tblGrid>
                <a:gridCol w="1702871">
                  <a:extLst>
                    <a:ext uri="{9D8B030D-6E8A-4147-A177-3AD203B41FA5}">
                      <a16:colId xmlns:a16="http://schemas.microsoft.com/office/drawing/2014/main" val="20000"/>
                    </a:ext>
                  </a:extLst>
                </a:gridCol>
                <a:gridCol w="5658163">
                  <a:extLst>
                    <a:ext uri="{9D8B030D-6E8A-4147-A177-3AD203B41FA5}">
                      <a16:colId xmlns:a16="http://schemas.microsoft.com/office/drawing/2014/main" val="20001"/>
                    </a:ext>
                  </a:extLst>
                </a:gridCol>
                <a:gridCol w="5276033">
                  <a:extLst>
                    <a:ext uri="{9D8B030D-6E8A-4147-A177-3AD203B41FA5}">
                      <a16:colId xmlns:a16="http://schemas.microsoft.com/office/drawing/2014/main" val="20002"/>
                    </a:ext>
                  </a:extLst>
                </a:gridCol>
                <a:gridCol w="5467095">
                  <a:extLst>
                    <a:ext uri="{9D8B030D-6E8A-4147-A177-3AD203B41FA5}">
                      <a16:colId xmlns:a16="http://schemas.microsoft.com/office/drawing/2014/main" val="20003"/>
                    </a:ext>
                  </a:extLst>
                </a:gridCol>
              </a:tblGrid>
              <a:tr h="839769">
                <a:tc>
                  <a:txBody>
                    <a:bodyPr/>
                    <a:lstStyle/>
                    <a:p>
                      <a:endParaRPr lang="en-US" sz="3100" dirty="0">
                        <a:latin typeface="+mn-lt"/>
                        <a:cs typeface="Franklin Gothic Book"/>
                      </a:endParaRPr>
                    </a:p>
                  </a:txBody>
                  <a:tcPr marL="150781" marR="150781" marT="75390" marB="75390"/>
                </a:tc>
                <a:tc>
                  <a:txBody>
                    <a:bodyPr/>
                    <a:lstStyle/>
                    <a:p>
                      <a:pPr algn="ctr"/>
                      <a:r>
                        <a:rPr lang="en-US" sz="3100" dirty="0"/>
                        <a:t>INT / BIGINT</a:t>
                      </a:r>
                      <a:endParaRPr lang="en-US" sz="3100" dirty="0">
                        <a:solidFill>
                          <a:schemeClr val="accent5"/>
                        </a:solidFill>
                        <a:latin typeface="+mn-lt"/>
                        <a:cs typeface="Franklin Gothic Book"/>
                      </a:endParaRPr>
                    </a:p>
                  </a:txBody>
                  <a:tcPr marL="150781" marR="150781" marT="75390" marB="75390" anchor="ctr"/>
                </a:tc>
                <a:tc>
                  <a:txBody>
                    <a:bodyPr/>
                    <a:lstStyle/>
                    <a:p>
                      <a:pPr algn="ctr"/>
                      <a:r>
                        <a:rPr lang="en-US" sz="3100" dirty="0"/>
                        <a:t>GUID</a:t>
                      </a:r>
                      <a:endParaRPr lang="en-US" sz="3100" dirty="0">
                        <a:solidFill>
                          <a:schemeClr val="accent5"/>
                        </a:solidFill>
                        <a:latin typeface="+mn-lt"/>
                        <a:cs typeface="Franklin Gothic Book"/>
                      </a:endParaRPr>
                    </a:p>
                  </a:txBody>
                  <a:tcPr marL="150781" marR="150781" marT="75390" marB="75390" anchor="ctr"/>
                </a:tc>
                <a:tc>
                  <a:txBody>
                    <a:bodyPr/>
                    <a:lstStyle/>
                    <a:p>
                      <a:pPr algn="ctr"/>
                      <a:r>
                        <a:rPr lang="en-US" sz="3100" dirty="0"/>
                        <a:t>SEQUENTIAL GUID</a:t>
                      </a:r>
                      <a:endParaRPr lang="en-US" sz="3100" dirty="0">
                        <a:solidFill>
                          <a:schemeClr val="accent5"/>
                        </a:solidFill>
                        <a:latin typeface="+mn-lt"/>
                        <a:cs typeface="Franklin Gothic Book"/>
                      </a:endParaRPr>
                    </a:p>
                  </a:txBody>
                  <a:tcPr marL="150781" marR="150781" marT="75390" marB="75390" anchor="ctr"/>
                </a:tc>
                <a:extLst>
                  <a:ext uri="{0D108BD9-81ED-4DB2-BD59-A6C34878D82A}">
                    <a16:rowId xmlns:a16="http://schemas.microsoft.com/office/drawing/2014/main" val="10000"/>
                  </a:ext>
                </a:extLst>
              </a:tr>
              <a:tr h="1427922">
                <a:tc>
                  <a:txBody>
                    <a:bodyPr/>
                    <a:lstStyle/>
                    <a:p>
                      <a:pPr algn="ctr"/>
                      <a:r>
                        <a:rPr lang="en-US" sz="3100" dirty="0"/>
                        <a:t>Pros</a:t>
                      </a:r>
                      <a:endParaRPr lang="en-US" sz="3100" dirty="0">
                        <a:solidFill>
                          <a:srgbClr val="5F5F5F"/>
                        </a:solidFill>
                        <a:latin typeface="+mn-lt"/>
                        <a:cs typeface="Franklin Gothic Book"/>
                      </a:endParaRPr>
                    </a:p>
                  </a:txBody>
                  <a:tcPr marL="150781" marR="150781" marT="75390" marB="75390" anchor="ctr"/>
                </a:tc>
                <a:tc>
                  <a:txBody>
                    <a:bodyPr/>
                    <a:lstStyle/>
                    <a:p>
                      <a:pPr marL="285750" indent="-285750">
                        <a:buFont typeface="Arial"/>
                        <a:buChar char="•"/>
                      </a:pPr>
                      <a:r>
                        <a:rPr lang="en-US" sz="3100" dirty="0"/>
                        <a:t>Small</a:t>
                      </a:r>
                    </a:p>
                    <a:p>
                      <a:pPr marL="285750" indent="-285750">
                        <a:buFont typeface="Arial"/>
                        <a:buChar char="•"/>
                      </a:pPr>
                      <a:r>
                        <a:rPr lang="en-US" sz="3100" dirty="0"/>
                        <a:t>Compresses well</a:t>
                      </a:r>
                    </a:p>
                    <a:p>
                      <a:pPr marL="285750" indent="-285750">
                        <a:buFont typeface="Arial"/>
                        <a:buChar char="•"/>
                      </a:pPr>
                      <a:r>
                        <a:rPr lang="en-US" sz="3100" dirty="0"/>
                        <a:t>Fewer “bad” page splits</a:t>
                      </a:r>
                      <a:endParaRPr lang="en-US" sz="3100" dirty="0">
                        <a:solidFill>
                          <a:srgbClr val="5F5F5F"/>
                        </a:solidFill>
                        <a:latin typeface="+mn-lt"/>
                        <a:cs typeface="Franklin Gothic Book"/>
                      </a:endParaRPr>
                    </a:p>
                  </a:txBody>
                  <a:tcPr marL="150781" marR="150781" marT="75390" marB="75390" anchor="ctr"/>
                </a:tc>
                <a:tc>
                  <a:txBody>
                    <a:bodyPr/>
                    <a:lstStyle/>
                    <a:p>
                      <a:pPr marL="285750" indent="-285750">
                        <a:buFont typeface="Arial"/>
                        <a:buChar char="•"/>
                      </a:pPr>
                      <a:r>
                        <a:rPr lang="en-US" sz="3100" dirty="0"/>
                        <a:t>Globally</a:t>
                      </a:r>
                      <a:r>
                        <a:rPr lang="en-US" sz="3100" baseline="0" dirty="0"/>
                        <a:t> unique*</a:t>
                      </a:r>
                    </a:p>
                    <a:p>
                      <a:pPr marL="285750" indent="-285750">
                        <a:buFont typeface="Arial"/>
                        <a:buChar char="•"/>
                      </a:pPr>
                      <a:r>
                        <a:rPr lang="en-US" sz="3100" baseline="0" dirty="0"/>
                        <a:t>Minimal hotspots</a:t>
                      </a:r>
                      <a:endParaRPr lang="en-US" sz="3100" dirty="0">
                        <a:solidFill>
                          <a:srgbClr val="5F5F5F"/>
                        </a:solidFill>
                        <a:latin typeface="+mn-lt"/>
                        <a:cs typeface="Franklin Gothic Book"/>
                      </a:endParaRPr>
                    </a:p>
                  </a:txBody>
                  <a:tcPr marL="150781" marR="150781" marT="75390" marB="75390" anchor="ctr"/>
                </a:tc>
                <a:tc>
                  <a:txBody>
                    <a:bodyPr/>
                    <a:lstStyle/>
                    <a:p>
                      <a:pPr marL="285750" indent="-285750">
                        <a:buFont typeface="Arial"/>
                        <a:buChar char="•"/>
                      </a:pPr>
                      <a:r>
                        <a:rPr lang="en-US" sz="3100" dirty="0"/>
                        <a:t>Globally unique*</a:t>
                      </a:r>
                    </a:p>
                    <a:p>
                      <a:pPr marL="285750" indent="-285750">
                        <a:buFont typeface="Arial"/>
                        <a:buChar char="•"/>
                      </a:pPr>
                      <a:r>
                        <a:rPr lang="en-US" sz="3100" dirty="0"/>
                        <a:t>Fewer</a:t>
                      </a:r>
                      <a:r>
                        <a:rPr lang="en-US" sz="3100" baseline="0" dirty="0"/>
                        <a:t> “bad”</a:t>
                      </a:r>
                      <a:r>
                        <a:rPr lang="en-US" sz="3100" dirty="0"/>
                        <a:t> page splits</a:t>
                      </a:r>
                      <a:endParaRPr lang="en-US" sz="3100" dirty="0">
                        <a:solidFill>
                          <a:srgbClr val="5F5F5F"/>
                        </a:solidFill>
                        <a:latin typeface="+mn-lt"/>
                        <a:cs typeface="Franklin Gothic Book"/>
                      </a:endParaRPr>
                    </a:p>
                  </a:txBody>
                  <a:tcPr marL="150781" marR="150781" marT="75390" marB="75390" anchor="ctr"/>
                </a:tc>
                <a:extLst>
                  <a:ext uri="{0D108BD9-81ED-4DB2-BD59-A6C34878D82A}">
                    <a16:rowId xmlns:a16="http://schemas.microsoft.com/office/drawing/2014/main" val="10001"/>
                  </a:ext>
                </a:extLst>
              </a:tr>
              <a:tr h="2271940">
                <a:tc>
                  <a:txBody>
                    <a:bodyPr/>
                    <a:lstStyle/>
                    <a:p>
                      <a:pPr algn="ctr"/>
                      <a:r>
                        <a:rPr lang="en-US" sz="3100" dirty="0"/>
                        <a:t>Cons</a:t>
                      </a:r>
                      <a:endParaRPr lang="en-US" sz="3100" dirty="0">
                        <a:solidFill>
                          <a:srgbClr val="5F5F5F"/>
                        </a:solidFill>
                        <a:latin typeface="+mn-lt"/>
                        <a:cs typeface="Franklin Gothic Book"/>
                      </a:endParaRPr>
                    </a:p>
                  </a:txBody>
                  <a:tcPr marL="150781" marR="150781" marT="75390" marB="75390" anchor="ctr"/>
                </a:tc>
                <a:tc>
                  <a:txBody>
                    <a:bodyPr/>
                    <a:lstStyle/>
                    <a:p>
                      <a:pPr marL="285750" indent="-285750">
                        <a:buFont typeface="Arial"/>
                        <a:buChar char="•"/>
                      </a:pPr>
                      <a:r>
                        <a:rPr lang="en-US" sz="3100" dirty="0" smtClean="0"/>
                        <a:t>Can</a:t>
                      </a:r>
                      <a:r>
                        <a:rPr lang="en-US" sz="3100" baseline="0" dirty="0" smtClean="0"/>
                        <a:t> </a:t>
                      </a:r>
                      <a:r>
                        <a:rPr lang="en-US" sz="3100" dirty="0" smtClean="0"/>
                        <a:t>cause </a:t>
                      </a:r>
                      <a:r>
                        <a:rPr lang="en-US" sz="3100" dirty="0"/>
                        <a:t>hotspots</a:t>
                      </a:r>
                    </a:p>
                    <a:p>
                      <a:pPr marL="285750" indent="-285750">
                        <a:buFont typeface="Arial"/>
                        <a:buChar char="•"/>
                      </a:pPr>
                      <a:r>
                        <a:rPr lang="en-US" sz="3100" dirty="0"/>
                        <a:t>IDENTITY/SEQUENCE issues on 2012+</a:t>
                      </a:r>
                    </a:p>
                    <a:p>
                      <a:pPr marL="285750" indent="-285750">
                        <a:buFont typeface="Arial"/>
                        <a:buChar char="•"/>
                      </a:pPr>
                      <a:r>
                        <a:rPr lang="en-US" sz="3100" dirty="0"/>
                        <a:t>Ascending</a:t>
                      </a:r>
                      <a:r>
                        <a:rPr lang="en-US" sz="3100" baseline="0" dirty="0"/>
                        <a:t> key problem</a:t>
                      </a:r>
                      <a:endParaRPr lang="en-US" sz="3100" dirty="0">
                        <a:latin typeface="+mn-lt"/>
                        <a:cs typeface="Franklin Gothic Book"/>
                      </a:endParaRPr>
                    </a:p>
                  </a:txBody>
                  <a:tcPr marL="150781" marR="150781" marT="75390" marB="75390" anchor="ctr"/>
                </a:tc>
                <a:tc>
                  <a:txBody>
                    <a:bodyPr/>
                    <a:lstStyle/>
                    <a:p>
                      <a:pPr marL="285750" indent="-285750">
                        <a:buFont typeface="Arial"/>
                        <a:buChar char="•"/>
                      </a:pPr>
                      <a:r>
                        <a:rPr lang="en-US" sz="3100" dirty="0"/>
                        <a:t>Wide</a:t>
                      </a:r>
                    </a:p>
                    <a:p>
                      <a:pPr marL="285750" indent="-285750">
                        <a:buFont typeface="Arial"/>
                        <a:buChar char="•"/>
                      </a:pPr>
                      <a:r>
                        <a:rPr lang="en-US" sz="3100" dirty="0"/>
                        <a:t>Compresses poorly</a:t>
                      </a:r>
                    </a:p>
                    <a:p>
                      <a:pPr marL="285750" indent="-285750">
                        <a:buFont typeface="Arial"/>
                        <a:buChar char="•"/>
                      </a:pPr>
                      <a:r>
                        <a:rPr lang="en-US" sz="3100" dirty="0">
                          <a:solidFill>
                            <a:srgbClr val="C00000"/>
                          </a:solidFill>
                        </a:rPr>
                        <a:t>Many “bad” page splits</a:t>
                      </a:r>
                    </a:p>
                    <a:p>
                      <a:pPr marL="285750" indent="-285750">
                        <a:buFont typeface="Arial"/>
                        <a:buChar char="•"/>
                      </a:pPr>
                      <a:r>
                        <a:rPr lang="en-US" sz="3100" dirty="0">
                          <a:solidFill>
                            <a:srgbClr val="C00000"/>
                          </a:solidFill>
                        </a:rPr>
                        <a:t>Heavy fragmentation</a:t>
                      </a:r>
                    </a:p>
                    <a:p>
                      <a:pPr marL="285750" indent="-285750">
                        <a:buFont typeface="Arial"/>
                        <a:buChar char="•"/>
                      </a:pPr>
                      <a:r>
                        <a:rPr lang="en-US" sz="3100" dirty="0"/>
                        <a:t>Tough to troubleshoot</a:t>
                      </a:r>
                      <a:endParaRPr lang="en-US" sz="3100" dirty="0">
                        <a:solidFill>
                          <a:srgbClr val="5F5F5F"/>
                        </a:solidFill>
                        <a:latin typeface="+mn-lt"/>
                        <a:cs typeface="Franklin Gothic Book"/>
                      </a:endParaRPr>
                    </a:p>
                  </a:txBody>
                  <a:tcPr marL="150781" marR="150781" marT="75390" marB="75390" anchor="ctr"/>
                </a:tc>
                <a:tc>
                  <a:txBody>
                    <a:bodyPr/>
                    <a:lstStyle/>
                    <a:p>
                      <a:pPr marL="285750" indent="-285750">
                        <a:buFont typeface="Arial"/>
                        <a:buChar char="•"/>
                      </a:pPr>
                      <a:r>
                        <a:rPr lang="en-US" sz="3100" dirty="0"/>
                        <a:t>Wide</a:t>
                      </a:r>
                    </a:p>
                    <a:p>
                      <a:pPr marL="285750" indent="-285750">
                        <a:buFont typeface="Arial"/>
                        <a:buChar char="•"/>
                      </a:pPr>
                      <a:r>
                        <a:rPr lang="en-US" sz="3100" dirty="0"/>
                        <a:t>Compresses poorly</a:t>
                      </a:r>
                    </a:p>
                    <a:p>
                      <a:pPr marL="285750" indent="-285750">
                        <a:buFont typeface="Arial"/>
                        <a:buChar char="•"/>
                      </a:pPr>
                      <a:r>
                        <a:rPr lang="en-US" sz="3100" dirty="0"/>
                        <a:t>Causes hotspots</a:t>
                      </a:r>
                    </a:p>
                    <a:p>
                      <a:pPr marL="285750" indent="-285750">
                        <a:buFont typeface="Arial"/>
                        <a:buChar char="•"/>
                      </a:pPr>
                      <a:r>
                        <a:rPr lang="en-US" sz="3100" dirty="0"/>
                        <a:t>Tough to troubleshoot</a:t>
                      </a:r>
                      <a:endParaRPr lang="en-US" sz="3100" dirty="0">
                        <a:solidFill>
                          <a:srgbClr val="5F5F5F"/>
                        </a:solidFill>
                        <a:latin typeface="+mn-lt"/>
                        <a:cs typeface="Franklin Gothic Book"/>
                      </a:endParaRPr>
                    </a:p>
                  </a:txBody>
                  <a:tcPr marL="150781" marR="150781" marT="75390" marB="75390" anchor="ctr"/>
                </a:tc>
                <a:extLst>
                  <a:ext uri="{0D108BD9-81ED-4DB2-BD59-A6C34878D82A}">
                    <a16:rowId xmlns:a16="http://schemas.microsoft.com/office/drawing/2014/main" val="10002"/>
                  </a:ext>
                </a:extLst>
              </a:tr>
              <a:tr h="1927255">
                <a:tc>
                  <a:txBody>
                    <a:bodyPr/>
                    <a:lstStyle/>
                    <a:p>
                      <a:pPr algn="ctr"/>
                      <a:r>
                        <a:rPr lang="en-US" sz="3100" dirty="0" err="1" smtClean="0">
                          <a:solidFill>
                            <a:srgbClr val="5F5F5F"/>
                          </a:solidFill>
                          <a:latin typeface="+mn-lt"/>
                          <a:cs typeface="Franklin Gothic Book"/>
                        </a:rPr>
                        <a:t>Trbl</a:t>
                      </a:r>
                      <a:endParaRPr lang="en-US" sz="3100" dirty="0">
                        <a:solidFill>
                          <a:srgbClr val="5F5F5F"/>
                        </a:solidFill>
                        <a:latin typeface="+mn-lt"/>
                        <a:cs typeface="Franklin Gothic Book"/>
                      </a:endParaRPr>
                    </a:p>
                  </a:txBody>
                  <a:tcPr marL="150781" marR="150781" marT="75390" marB="75390" anchor="ctr"/>
                </a:tc>
                <a:tc>
                  <a:txBody>
                    <a:bodyPr/>
                    <a:lstStyle/>
                    <a:p>
                      <a:pPr marL="285750" marR="0" lvl="0" indent="-285750" defTabSz="914400" eaLnBrk="1" fontAlgn="auto" latinLnBrk="0" hangingPunct="1">
                        <a:lnSpc>
                          <a:spcPct val="100000"/>
                        </a:lnSpc>
                        <a:spcBef>
                          <a:spcPts val="0"/>
                        </a:spcBef>
                        <a:spcAft>
                          <a:spcPts val="0"/>
                        </a:spcAft>
                        <a:buClrTx/>
                        <a:buSzTx/>
                        <a:buFont typeface="Arial"/>
                        <a:buChar char="•"/>
                        <a:tabLst/>
                        <a:defRPr/>
                      </a:pPr>
                      <a:r>
                        <a:rPr lang="en-US" sz="3200" dirty="0" err="1" smtClean="0"/>
                        <a:t>OrderID</a:t>
                      </a:r>
                      <a:r>
                        <a:rPr lang="en-US" sz="3200" dirty="0" smtClean="0"/>
                        <a:t> = 42</a:t>
                      </a:r>
                    </a:p>
                    <a:p>
                      <a:pPr marL="285750" marR="0" lvl="0" indent="-285750" defTabSz="914400" eaLnBrk="1" fontAlgn="auto" latinLnBrk="0" hangingPunct="1">
                        <a:lnSpc>
                          <a:spcPct val="100000"/>
                        </a:lnSpc>
                        <a:spcBef>
                          <a:spcPts val="0"/>
                        </a:spcBef>
                        <a:spcAft>
                          <a:spcPts val="0"/>
                        </a:spcAft>
                        <a:buClrTx/>
                        <a:buSzTx/>
                        <a:buFont typeface="Arial"/>
                        <a:buChar char="•"/>
                        <a:tabLst/>
                        <a:defRPr/>
                      </a:pPr>
                      <a:endParaRPr lang="en-US" sz="3200" dirty="0" smtClean="0"/>
                    </a:p>
                    <a:p>
                      <a:pPr marL="285750" indent="-285750">
                        <a:buFont typeface="Arial"/>
                        <a:buChar char="•"/>
                      </a:pPr>
                      <a:endParaRPr lang="en-US" sz="3100" dirty="0">
                        <a:latin typeface="+mn-lt"/>
                        <a:cs typeface="Franklin Gothic Book"/>
                      </a:endParaRPr>
                    </a:p>
                  </a:txBody>
                  <a:tcPr marL="150781" marR="150781" marT="75390" marB="75390" anchor="ctr"/>
                </a:tc>
                <a:tc>
                  <a:txBody>
                    <a:bodyPr/>
                    <a:lstStyle/>
                    <a:p>
                      <a:pPr marL="285750" marR="0" lvl="0" indent="-285750" defTabSz="914400" eaLnBrk="1" fontAlgn="auto" latinLnBrk="0" hangingPunct="1">
                        <a:lnSpc>
                          <a:spcPct val="100000"/>
                        </a:lnSpc>
                        <a:spcBef>
                          <a:spcPts val="0"/>
                        </a:spcBef>
                        <a:spcAft>
                          <a:spcPts val="0"/>
                        </a:spcAft>
                        <a:buClrTx/>
                        <a:buSzTx/>
                        <a:buFont typeface="Arial"/>
                        <a:buChar char="•"/>
                        <a:tabLst/>
                        <a:defRPr/>
                      </a:pPr>
                      <a:r>
                        <a:rPr lang="en-US" sz="3200" dirty="0" err="1" smtClean="0"/>
                        <a:t>OrderID</a:t>
                      </a:r>
                      <a:r>
                        <a:rPr lang="en-US" sz="3200" dirty="0" smtClean="0"/>
                        <a:t> = ‘2C0C06E1-28A0-46BF-8CC6-63BC437AB42F’</a:t>
                      </a:r>
                    </a:p>
                    <a:p>
                      <a:pPr marL="285750" indent="-285750">
                        <a:buFont typeface="Arial"/>
                        <a:buChar char="•"/>
                      </a:pPr>
                      <a:endParaRPr lang="en-US" sz="3100" dirty="0">
                        <a:solidFill>
                          <a:srgbClr val="5F5F5F"/>
                        </a:solidFill>
                        <a:latin typeface="+mn-lt"/>
                        <a:cs typeface="Franklin Gothic Book"/>
                      </a:endParaRPr>
                    </a:p>
                  </a:txBody>
                  <a:tcPr marL="150781" marR="150781" marT="75390" marB="75390" anchor="ctr"/>
                </a:tc>
                <a:tc>
                  <a:txBody>
                    <a:bodyPr/>
                    <a:lstStyle/>
                    <a:p>
                      <a:pPr marL="285750" marR="0" lvl="0" indent="-285750" defTabSz="914400" eaLnBrk="1" fontAlgn="auto" latinLnBrk="0" hangingPunct="1">
                        <a:lnSpc>
                          <a:spcPct val="100000"/>
                        </a:lnSpc>
                        <a:spcBef>
                          <a:spcPts val="0"/>
                        </a:spcBef>
                        <a:spcAft>
                          <a:spcPts val="0"/>
                        </a:spcAft>
                        <a:buClrTx/>
                        <a:buSzTx/>
                        <a:buFont typeface="Arial"/>
                        <a:buChar char="•"/>
                        <a:tabLst/>
                        <a:defRPr/>
                      </a:pPr>
                      <a:r>
                        <a:rPr lang="en-US" sz="2800" dirty="0" err="1" smtClean="0"/>
                        <a:t>OrderID</a:t>
                      </a:r>
                      <a:r>
                        <a:rPr lang="en-US" sz="2800" dirty="0" smtClean="0"/>
                        <a:t> = 4212087341234</a:t>
                      </a:r>
                    </a:p>
                    <a:p>
                      <a:pPr marL="285750" marR="0" lvl="0" indent="-285750" defTabSz="914400" eaLnBrk="1" fontAlgn="auto" latinLnBrk="0" hangingPunct="1">
                        <a:lnSpc>
                          <a:spcPct val="100000"/>
                        </a:lnSpc>
                        <a:spcBef>
                          <a:spcPts val="0"/>
                        </a:spcBef>
                        <a:spcAft>
                          <a:spcPts val="0"/>
                        </a:spcAft>
                        <a:buClrTx/>
                        <a:buSzTx/>
                        <a:buFont typeface="Arial"/>
                        <a:buChar char="•"/>
                        <a:tabLst/>
                        <a:defRPr/>
                      </a:pPr>
                      <a:endParaRPr lang="en-US" sz="2800" dirty="0" smtClean="0"/>
                    </a:p>
                    <a:p>
                      <a:pPr marL="285750" indent="-285750">
                        <a:buFont typeface="Arial"/>
                        <a:buChar char="•"/>
                      </a:pPr>
                      <a:endParaRPr lang="en-US" sz="3100" dirty="0">
                        <a:solidFill>
                          <a:srgbClr val="5F5F5F"/>
                        </a:solidFill>
                        <a:latin typeface="+mn-lt"/>
                        <a:cs typeface="Franklin Gothic Book"/>
                      </a:endParaRPr>
                    </a:p>
                  </a:txBody>
                  <a:tcPr marL="150781" marR="150781" marT="75390" marB="75390" anchor="ctr"/>
                </a:tc>
                <a:extLst>
                  <a:ext uri="{0D108BD9-81ED-4DB2-BD59-A6C34878D82A}">
                    <a16:rowId xmlns:a16="http://schemas.microsoft.com/office/drawing/2014/main" val="4166494205"/>
                  </a:ext>
                </a:extLst>
              </a:tr>
            </a:tbl>
          </a:graphicData>
        </a:graphic>
      </p:graphicFrame>
      <p:sp>
        <p:nvSpPr>
          <p:cNvPr id="11" name="TextBox 10"/>
          <p:cNvSpPr txBox="1"/>
          <p:nvPr/>
        </p:nvSpPr>
        <p:spPr>
          <a:xfrm>
            <a:off x="10901715" y="9323010"/>
            <a:ext cx="8222123" cy="532133"/>
          </a:xfrm>
          <a:prstGeom prst="rect">
            <a:avLst/>
          </a:prstGeom>
          <a:noFill/>
        </p:spPr>
        <p:txBody>
          <a:bodyPr wrap="none" rtlCol="0">
            <a:spAutoFit/>
          </a:bodyPr>
          <a:lstStyle/>
          <a:p>
            <a:pPr defTabSz="753923">
              <a:defRPr/>
            </a:pPr>
            <a:r>
              <a:rPr lang="en-US" sz="2858" i="1" dirty="0">
                <a:solidFill>
                  <a:srgbClr val="B2B2B2"/>
                </a:solidFill>
                <a:latin typeface="Franklin Gothic Book"/>
                <a:cs typeface="Franklin Gothic Book"/>
              </a:rPr>
              <a:t>* I’m not convinced – we’ll run out eventually, right?</a:t>
            </a:r>
          </a:p>
        </p:txBody>
      </p:sp>
    </p:spTree>
    <p:extLst>
      <p:ext uri="{BB962C8B-B14F-4D97-AF65-F5344CB8AC3E}">
        <p14:creationId xmlns:p14="http://schemas.microsoft.com/office/powerpoint/2010/main" val="1951789270"/>
      </p:ext>
    </p:extLst>
  </p:cSld>
  <p:clrMapOvr>
    <a:masterClrMapping/>
  </p:clrMapOvr>
  <mc:AlternateContent xmlns:mc="http://schemas.openxmlformats.org/markup-compatibility/2006" xmlns:p14="http://schemas.microsoft.com/office/powerpoint/2010/main">
    <mc:Choice Requires="p14">
      <p:transition p14:dur="10">
        <p:fade thruBlk="1"/>
      </p:transition>
    </mc:Choice>
    <mc:Fallback xmlns="">
      <p:transition xmlns:p14="http://schemas.microsoft.com/office/powerpoint/2010/main">
        <p:fade thruBlk="1"/>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29148" y="92075"/>
            <a:ext cx="8845805" cy="677108"/>
          </a:xfrm>
        </p:spPr>
        <p:txBody>
          <a:bodyPr/>
          <a:lstStyle/>
          <a:p>
            <a:r>
              <a:rPr lang="en-US" dirty="0" smtClean="0"/>
              <a:t>Full Pages and Performance</a:t>
            </a:r>
            <a:endParaRPr lang="en-US" dirty="0"/>
          </a:p>
        </p:txBody>
      </p:sp>
      <p:sp>
        <p:nvSpPr>
          <p:cNvPr id="3" name="Content Placeholder 2"/>
          <p:cNvSpPr>
            <a:spLocks noGrp="1"/>
          </p:cNvSpPr>
          <p:nvPr>
            <p:ph sz="quarter" idx="10"/>
          </p:nvPr>
        </p:nvSpPr>
        <p:spPr>
          <a:xfrm>
            <a:off x="603250" y="1235075"/>
            <a:ext cx="18897600" cy="8617744"/>
          </a:xfrm>
        </p:spPr>
        <p:txBody>
          <a:bodyPr/>
          <a:lstStyle/>
          <a:p>
            <a:pPr marL="914400" indent="-914400">
              <a:buFont typeface="Arial" panose="020B0604020202020204" pitchFamily="34" charset="0"/>
              <a:buChar char="•"/>
            </a:pPr>
            <a:r>
              <a:rPr lang="en-US" sz="4400" dirty="0" smtClean="0">
                <a:solidFill>
                  <a:schemeClr val="tx1">
                    <a:lumMod val="75000"/>
                  </a:schemeClr>
                </a:solidFill>
              </a:rPr>
              <a:t>During design, try to maximize the number of rows per page. </a:t>
            </a:r>
          </a:p>
          <a:p>
            <a:pPr marL="1371600" lvl="1" indent="-914400">
              <a:buFont typeface="Arial" panose="020B0604020202020204" pitchFamily="34" charset="0"/>
              <a:buChar char="•"/>
            </a:pPr>
            <a:r>
              <a:rPr lang="en-US" sz="4000" dirty="0" smtClean="0">
                <a:solidFill>
                  <a:schemeClr val="tx1">
                    <a:lumMod val="75000"/>
                  </a:schemeClr>
                </a:solidFill>
              </a:rPr>
              <a:t>Determine row size = data type consumption + overhead bytes</a:t>
            </a:r>
          </a:p>
          <a:p>
            <a:pPr marL="1371600" lvl="1" indent="-914400">
              <a:buFont typeface="Arial" panose="020B0604020202020204" pitchFamily="34" charset="0"/>
              <a:buChar char="•"/>
            </a:pPr>
            <a:r>
              <a:rPr lang="en-US" sz="4000" dirty="0" smtClean="0">
                <a:solidFill>
                  <a:schemeClr val="tx1">
                    <a:lumMod val="75000"/>
                  </a:schemeClr>
                </a:solidFill>
              </a:rPr>
              <a:t>Determine rows per page = 8096 / row size</a:t>
            </a:r>
          </a:p>
          <a:p>
            <a:pPr marL="914400" indent="-914400">
              <a:buFont typeface="Arial" panose="020B0604020202020204" pitchFamily="34" charset="0"/>
              <a:buChar char="•"/>
            </a:pPr>
            <a:r>
              <a:rPr lang="en-US" sz="4400" dirty="0" smtClean="0">
                <a:solidFill>
                  <a:schemeClr val="tx1">
                    <a:lumMod val="75000"/>
                  </a:schemeClr>
                </a:solidFill>
              </a:rPr>
              <a:t>Avoid:</a:t>
            </a:r>
          </a:p>
          <a:p>
            <a:pPr marL="1371600" lvl="1" indent="-914400">
              <a:buFont typeface="Arial" panose="020B0604020202020204" pitchFamily="34" charset="0"/>
              <a:buChar char="•"/>
            </a:pPr>
            <a:r>
              <a:rPr lang="en-US" sz="4000" dirty="0" smtClean="0">
                <a:solidFill>
                  <a:schemeClr val="tx1">
                    <a:lumMod val="75000"/>
                  </a:schemeClr>
                </a:solidFill>
              </a:rPr>
              <a:t>MAX data types, where possible, especially on heaps</a:t>
            </a:r>
          </a:p>
          <a:p>
            <a:pPr marL="1371600" lvl="1" indent="-914400">
              <a:buFont typeface="Arial" panose="020B0604020202020204" pitchFamily="34" charset="0"/>
              <a:buChar char="•"/>
            </a:pPr>
            <a:r>
              <a:rPr lang="en-US" sz="4000" dirty="0" smtClean="0">
                <a:solidFill>
                  <a:schemeClr val="tx1">
                    <a:lumMod val="75000"/>
                  </a:schemeClr>
                </a:solidFill>
              </a:rPr>
              <a:t>ONE BIG TABLE: Too many columns hanging on one primary key, usually 1</a:t>
            </a:r>
            <a:r>
              <a:rPr lang="en-US" sz="4000" baseline="30000" dirty="0" smtClean="0">
                <a:solidFill>
                  <a:schemeClr val="tx1">
                    <a:lumMod val="75000"/>
                  </a:schemeClr>
                </a:solidFill>
              </a:rPr>
              <a:t>st</a:t>
            </a:r>
            <a:r>
              <a:rPr lang="en-US" sz="4000" dirty="0" smtClean="0">
                <a:solidFill>
                  <a:schemeClr val="tx1">
                    <a:lumMod val="75000"/>
                  </a:schemeClr>
                </a:solidFill>
              </a:rPr>
              <a:t> or 2</a:t>
            </a:r>
            <a:r>
              <a:rPr lang="en-US" sz="4000" baseline="30000" dirty="0" smtClean="0">
                <a:solidFill>
                  <a:schemeClr val="tx1">
                    <a:lumMod val="75000"/>
                  </a:schemeClr>
                </a:solidFill>
              </a:rPr>
              <a:t>nd</a:t>
            </a:r>
            <a:r>
              <a:rPr lang="en-US" sz="4000" dirty="0" smtClean="0">
                <a:solidFill>
                  <a:schemeClr val="tx1">
                    <a:lumMod val="75000"/>
                  </a:schemeClr>
                </a:solidFill>
              </a:rPr>
              <a:t> normal form</a:t>
            </a:r>
          </a:p>
          <a:p>
            <a:pPr marL="1371600" lvl="1" indent="-914400">
              <a:buFont typeface="Arial" panose="020B0604020202020204" pitchFamily="34" charset="0"/>
              <a:buChar char="•"/>
            </a:pPr>
            <a:r>
              <a:rPr lang="en-US" sz="4000" dirty="0" smtClean="0">
                <a:solidFill>
                  <a:schemeClr val="tx1">
                    <a:lumMod val="75000"/>
                  </a:schemeClr>
                </a:solidFill>
              </a:rPr>
              <a:t>Redundant data or malformed data, as evidenced by lots of c</a:t>
            </a:r>
            <a:r>
              <a:rPr lang="en-US" sz="4000" dirty="0" smtClean="0"/>
              <a:t>alculations</a:t>
            </a:r>
            <a:r>
              <a:rPr lang="en-US" sz="4000" dirty="0"/>
              <a:t>, </a:t>
            </a:r>
            <a:r>
              <a:rPr lang="en-US" sz="4000" dirty="0" err="1" smtClean="0"/>
              <a:t>datepart</a:t>
            </a:r>
            <a:r>
              <a:rPr lang="en-US" sz="4000" dirty="0" smtClean="0"/>
              <a:t> function calls, concatenations</a:t>
            </a:r>
            <a:endParaRPr lang="en-US" sz="4000" dirty="0"/>
          </a:p>
          <a:p>
            <a:pPr marL="1371600" lvl="1" indent="-914400">
              <a:buFont typeface="Arial" panose="020B0604020202020204" pitchFamily="34" charset="0"/>
              <a:buChar char="•"/>
            </a:pPr>
            <a:r>
              <a:rPr lang="en-US" sz="4000" dirty="0" smtClean="0">
                <a:solidFill>
                  <a:schemeClr val="tx1">
                    <a:lumMod val="75000"/>
                  </a:schemeClr>
                </a:solidFill>
              </a:rPr>
              <a:t>Column stuffing:</a:t>
            </a:r>
          </a:p>
          <a:p>
            <a:pPr marL="1828800" lvl="2" indent="-914400">
              <a:buFont typeface="Arial" panose="020B0604020202020204" pitchFamily="34" charset="0"/>
              <a:buChar char="•"/>
            </a:pPr>
            <a:r>
              <a:rPr lang="en-US" sz="3600" dirty="0">
                <a:solidFill>
                  <a:schemeClr val="tx1">
                    <a:lumMod val="75000"/>
                  </a:schemeClr>
                </a:solidFill>
              </a:rPr>
              <a:t>Storing arrays (CSVs, XML, JSON to stuff multiple values into a single field)</a:t>
            </a:r>
          </a:p>
          <a:p>
            <a:pPr marL="1828800" lvl="2" indent="-914400">
              <a:buFont typeface="Arial" panose="020B0604020202020204" pitchFamily="34" charset="0"/>
              <a:buChar char="•"/>
            </a:pPr>
            <a:r>
              <a:rPr lang="en-US" sz="3600" dirty="0" smtClean="0">
                <a:solidFill>
                  <a:schemeClr val="tx1">
                    <a:lumMod val="75000"/>
                  </a:schemeClr>
                </a:solidFill>
              </a:rPr>
              <a:t>Parsing and validation are </a:t>
            </a:r>
            <a:r>
              <a:rPr lang="en-US" sz="3600" i="1" dirty="0" smtClean="0">
                <a:solidFill>
                  <a:schemeClr val="tx1">
                    <a:lumMod val="75000"/>
                  </a:schemeClr>
                </a:solidFill>
              </a:rPr>
              <a:t>very </a:t>
            </a:r>
            <a:r>
              <a:rPr lang="en-US" sz="3600" dirty="0" smtClean="0">
                <a:solidFill>
                  <a:schemeClr val="tx1">
                    <a:lumMod val="75000"/>
                  </a:schemeClr>
                </a:solidFill>
              </a:rPr>
              <a:t>cumbersome.</a:t>
            </a:r>
          </a:p>
          <a:p>
            <a:pPr marL="1828800" lvl="2" indent="-914400">
              <a:buFont typeface="Arial" panose="020B0604020202020204" pitchFamily="34" charset="0"/>
              <a:buChar char="•"/>
            </a:pPr>
            <a:endParaRPr lang="en-US" sz="3600" dirty="0">
              <a:solidFill>
                <a:schemeClr val="tx1">
                  <a:lumMod val="75000"/>
                </a:schemeClr>
              </a:solidFill>
            </a:endParaRPr>
          </a:p>
          <a:p>
            <a:pPr marL="914400" indent="-914400">
              <a:buFont typeface="Arial" panose="020B0604020202020204" pitchFamily="34" charset="0"/>
              <a:buChar char="•"/>
            </a:pPr>
            <a:r>
              <a:rPr lang="en-US" sz="4400" dirty="0" smtClean="0">
                <a:solidFill>
                  <a:schemeClr val="tx1">
                    <a:lumMod val="75000"/>
                  </a:schemeClr>
                </a:solidFill>
              </a:rPr>
              <a:t>Clustered indexes - </a:t>
            </a:r>
            <a:r>
              <a:rPr lang="en-US" sz="4400" dirty="0"/>
              <a:t>narrow, static, </a:t>
            </a:r>
            <a:r>
              <a:rPr lang="en-US" sz="4400" i="1" dirty="0"/>
              <a:t>unique</a:t>
            </a:r>
            <a:r>
              <a:rPr lang="en-US" sz="4400" dirty="0"/>
              <a:t>, and ever-increasing columns</a:t>
            </a:r>
            <a:endParaRPr lang="en-US" sz="4400" dirty="0" smtClean="0">
              <a:solidFill>
                <a:schemeClr val="tx1">
                  <a:lumMod val="75000"/>
                </a:schemeClr>
              </a:solidFill>
            </a:endParaRPr>
          </a:p>
        </p:txBody>
      </p:sp>
    </p:spTree>
    <p:extLst>
      <p:ext uri="{BB962C8B-B14F-4D97-AF65-F5344CB8AC3E}">
        <p14:creationId xmlns:p14="http://schemas.microsoft.com/office/powerpoint/2010/main" val="343773195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rgbClr val="C41230"/>
      </a:dk1>
      <a:lt1>
        <a:sysClr val="window" lastClr="FFFFFF"/>
      </a:lt1>
      <a:dk2>
        <a:srgbClr val="C41230"/>
      </a:dk2>
      <a:lt2>
        <a:srgbClr val="F8F8F8"/>
      </a:lt2>
      <a:accent1>
        <a:srgbClr val="DDDDDD"/>
      </a:accent1>
      <a:accent2>
        <a:srgbClr val="B2B2B2"/>
      </a:accent2>
      <a:accent3>
        <a:srgbClr val="969696"/>
      </a:accent3>
      <a:accent4>
        <a:srgbClr val="808080"/>
      </a:accent4>
      <a:accent5>
        <a:srgbClr val="5F5F5F"/>
      </a:accent5>
      <a:accent6>
        <a:srgbClr val="000000"/>
      </a:accent6>
      <a:hlink>
        <a:srgbClr val="002060"/>
      </a:hlink>
      <a:folHlink>
        <a:srgbClr val="C4123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entryOneWebinar" id="{0B4933B8-08C1-624A-BEE8-BF9DA6A5F807}" vid="{4D06800D-A17A-C540-9647-08DEA75A1B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SentryOne</Template>
  <TotalTime>29405</TotalTime>
  <Words>6288</Words>
  <Application>Microsoft Office PowerPoint</Application>
  <PresentationFormat>Custom</PresentationFormat>
  <Paragraphs>1076</Paragraphs>
  <Slides>48</Slides>
  <Notes>39</Notes>
  <HiddenSlides>20</HiddenSlides>
  <MMClips>0</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48</vt:i4>
      </vt:variant>
    </vt:vector>
  </HeadingPairs>
  <TitlesOfParts>
    <vt:vector size="70" baseType="lpstr">
      <vt:lpstr>Arial</vt:lpstr>
      <vt:lpstr>Arial Narrow</vt:lpstr>
      <vt:lpstr>Arial Unicode MS</vt:lpstr>
      <vt:lpstr>Calibri</vt:lpstr>
      <vt:lpstr>Century Gothic</vt:lpstr>
      <vt:lpstr>Consolas</vt:lpstr>
      <vt:lpstr>Courier New</vt:lpstr>
      <vt:lpstr>Franklin Gothic Book</vt:lpstr>
      <vt:lpstr>Gotham Book</vt:lpstr>
      <vt:lpstr>Gotham Light</vt:lpstr>
      <vt:lpstr>Open Sans</vt:lpstr>
      <vt:lpstr>Ravie</vt:lpstr>
      <vt:lpstr>Segoe UI</vt:lpstr>
      <vt:lpstr>Tahoma</vt:lpstr>
      <vt:lpstr>Times</vt:lpstr>
      <vt:lpstr>Times New Roman</vt:lpstr>
      <vt:lpstr>Ubuntu</vt:lpstr>
      <vt:lpstr>Ubuntu Light</vt:lpstr>
      <vt:lpstr>Ubuntu Medium</vt:lpstr>
      <vt:lpstr>Verdana</vt:lpstr>
      <vt:lpstr>Wingdings</vt:lpstr>
      <vt:lpstr>Office Theme</vt:lpstr>
      <vt:lpstr> Architecture Choices  That Impact   Performance of   Microsoft SQL Server</vt:lpstr>
      <vt:lpstr>PowerPoint Presentation</vt:lpstr>
      <vt:lpstr>Free Resources</vt:lpstr>
      <vt:lpstr>Your Presenter</vt:lpstr>
      <vt:lpstr>AGENDA</vt:lpstr>
      <vt:lpstr>Overview of Tables and Indexes</vt:lpstr>
      <vt:lpstr>Heaps Versus Clustered</vt:lpstr>
      <vt:lpstr>Drawbacks of GUID vs. INT / BIGINT</vt:lpstr>
      <vt:lpstr>Full Pages and Performance</vt:lpstr>
      <vt:lpstr>Full Pages With Heavy Write Performance</vt:lpstr>
      <vt:lpstr>Performance Surprises of Concatenated Indexes</vt:lpstr>
      <vt:lpstr>Using Concatenated Indexes</vt:lpstr>
      <vt:lpstr>Data Type Choices Matter to Performance</vt:lpstr>
      <vt:lpstr>IMPLICIT CONVERSIONS</vt:lpstr>
      <vt:lpstr>Data Type Compatibility Chart</vt:lpstr>
      <vt:lpstr>Constraints Make the Optimizer Better</vt:lpstr>
      <vt:lpstr>Optimal Plan vs Best Plan</vt:lpstr>
      <vt:lpstr>How Does the Optimizer Go So Fast?</vt:lpstr>
      <vt:lpstr>Steps in Query Processing</vt:lpstr>
      <vt:lpstr>Simplification</vt:lpstr>
      <vt:lpstr>Exploration Transformation</vt:lpstr>
      <vt:lpstr>Implementation Transformation</vt:lpstr>
      <vt:lpstr>Physical Property Enforcement Transformation</vt:lpstr>
      <vt:lpstr>Workload Segregation</vt:lpstr>
      <vt:lpstr>The WHY of Normalization</vt:lpstr>
      <vt:lpstr>Unnormalized Data</vt:lpstr>
      <vt:lpstr>1NF Data</vt:lpstr>
      <vt:lpstr>2NF Data</vt:lpstr>
      <vt:lpstr>3NF Data</vt:lpstr>
      <vt:lpstr>Recap of Normalization</vt:lpstr>
      <vt:lpstr>Designing for Concurrency</vt:lpstr>
      <vt:lpstr>Special Options for Better Performance</vt:lpstr>
      <vt:lpstr>Rowstore Tables</vt:lpstr>
      <vt:lpstr>Columnstore Tables</vt:lpstr>
      <vt:lpstr>PowerPoint Presentation</vt:lpstr>
      <vt:lpstr>PowerPoint Presentation</vt:lpstr>
      <vt:lpstr>Summary</vt:lpstr>
      <vt:lpstr>Covering Index</vt:lpstr>
      <vt:lpstr>Index Strategy Review</vt:lpstr>
      <vt:lpstr>HEAP PROS &amp; CONS</vt:lpstr>
      <vt:lpstr>CONSIDERATIONS FOR CLUSTERED</vt:lpstr>
      <vt:lpstr>CONSIDERATIONS FOR NON-CLUSTERED</vt:lpstr>
      <vt:lpstr>BENEFITS OF NON-CLUSTERED</vt:lpstr>
      <vt:lpstr>OPTIMIZE INDEX I/O</vt:lpstr>
      <vt:lpstr>COVERING INDEX</vt:lpstr>
      <vt:lpstr>INCLUDE COLUMNS</vt:lpstr>
      <vt:lpstr>Transitive Property in JOINS</vt:lpstr>
      <vt:lpstr>Join Order is Significant</vt:lpstr>
    </vt:vector>
  </TitlesOfParts>
  <Company>SQL Sentry,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Enterprise Capability  Maturity with   SentryOne</dc:title>
  <dc:creator>John Martin</dc:creator>
  <cp:keywords>SentryOne Official Theme</cp:keywords>
  <cp:lastModifiedBy>Kevin Kline</cp:lastModifiedBy>
  <cp:revision>565</cp:revision>
  <cp:lastPrinted>2017-03-14T19:26:20Z</cp:lastPrinted>
  <dcterms:created xsi:type="dcterms:W3CDTF">2016-11-18T12:57:58Z</dcterms:created>
  <dcterms:modified xsi:type="dcterms:W3CDTF">2017-12-06T20:26:34Z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2016-08-10T00:00:00Z</vt:filetime>
  </property>
  <property fmtid="{D5CDD505-2E9C-101B-9397-08002B2CF9AE}" pid="3" name="Creator">
    <vt:lpwstr>Adobe Illustrator CC 2015 (Macintosh)</vt:lpwstr>
  </property>
  <property fmtid="{D5CDD505-2E9C-101B-9397-08002B2CF9AE}" pid="4" name="LastSaved">
    <vt:filetime>2016-08-10T00:00:00Z</vt:filetime>
  </property>
</Properties>
</file>